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321" r:id="rId8"/>
    <p:sldId id="320" r:id="rId9"/>
    <p:sldId id="269" r:id="rId10"/>
    <p:sldId id="272" r:id="rId11"/>
    <p:sldId id="274" r:id="rId12"/>
    <p:sldId id="282" r:id="rId13"/>
    <p:sldId id="330" r:id="rId14"/>
    <p:sldId id="283" r:id="rId15"/>
    <p:sldId id="277" r:id="rId16"/>
    <p:sldId id="284" r:id="rId17"/>
    <p:sldId id="285" r:id="rId18"/>
    <p:sldId id="286" r:id="rId19"/>
    <p:sldId id="279" r:id="rId20"/>
    <p:sldId id="280" r:id="rId21"/>
    <p:sldId id="291" r:id="rId22"/>
    <p:sldId id="323" r:id="rId23"/>
    <p:sldId id="324" r:id="rId24"/>
    <p:sldId id="293" r:id="rId25"/>
    <p:sldId id="325" r:id="rId26"/>
    <p:sldId id="326" r:id="rId27"/>
    <p:sldId id="327" r:id="rId28"/>
    <p:sldId id="302" r:id="rId29"/>
    <p:sldId id="333" r:id="rId30"/>
    <p:sldId id="332" r:id="rId31"/>
    <p:sldId id="290" r:id="rId32"/>
    <p:sldId id="322" r:id="rId33"/>
    <p:sldId id="328" r:id="rId34"/>
    <p:sldId id="329" r:id="rId35"/>
    <p:sldId id="260" r:id="rId3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7384F-E171-4205-AA35-7E72927DBB44}" type="doc">
      <dgm:prSet loTypeId="urn:microsoft.com/office/officeart/2005/8/layout/cycle2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CR"/>
        </a:p>
      </dgm:t>
    </dgm:pt>
    <dgm:pt modelId="{6AB168F8-776F-49C4-97D5-BB14F84B2882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dirty="0" smtClean="0"/>
            <a:t>Acceder al capital o reducir su costo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dirty="0"/>
        </a:p>
      </dgm:t>
    </dgm:pt>
    <dgm:pt modelId="{D3E29B21-4F49-4E19-909A-FCB1416BE20D}" type="parTrans" cxnId="{62A61651-5C5A-4A21-B569-26CD492066DB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A5066571-5BA2-46EF-9E07-761D98BF4261}" type="sibTrans" cxnId="{62A61651-5C5A-4A21-B569-26CD492066DB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B17ED93E-79D3-403D-8B3D-174AECD43451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dirty="0" smtClean="0"/>
            <a:t>Enfrentar y responder a las presiones externas del mercado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dirty="0"/>
        </a:p>
      </dgm:t>
    </dgm:pt>
    <dgm:pt modelId="{787B094C-116F-49B7-8D35-3F77AB3F0F2D}" type="parTrans" cxnId="{9099562F-F4A7-40A3-B97C-E08E3D4A10E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E3D05BA-EF7A-4AB9-82B1-6A4600AC1823}" type="sibTrans" cxnId="{9099562F-F4A7-40A3-B97C-E08E3D4A10E7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C2EFC2CE-0E39-4ED7-8D41-1ECA66ED7507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dirty="0" smtClean="0"/>
            <a:t>Equilibrar los intereses (a veces) divergentes de los accionistas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dirty="0"/>
        </a:p>
      </dgm:t>
    </dgm:pt>
    <dgm:pt modelId="{87BC7BD8-3E7C-47B4-B575-2379355E2EC4}" type="parTrans" cxnId="{76218BEE-D4A5-4D1A-8298-F3419D8622B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56C662C5-CE6F-46E2-A257-3E8EF52A5BA9}" type="sibTrans" cxnId="{76218BEE-D4A5-4D1A-8298-F3419D8622BC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3956AA0F-E903-4EF1-85F4-A3801B4C5280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dirty="0" smtClean="0"/>
            <a:t>Resolver problemas de gobierno en empresas familiares</a:t>
          </a:r>
          <a:endParaRPr lang="es-CR" sz="1600" b="1" dirty="0"/>
        </a:p>
      </dgm:t>
    </dgm:pt>
    <dgm:pt modelId="{5ED2D3DC-61D5-4C93-8756-B2CAB5B2B167}" type="parTrans" cxnId="{438F3BC8-8ACA-4259-9477-326731CA7B7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84473432-657A-41C6-AD47-FF9D9087E89F}" type="sibTrans" cxnId="{438F3BC8-8ACA-4259-9477-326731CA7B7E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9FF89330-587F-48A2-863A-9D21757A62F7}">
      <dgm:prSet phldrT="[Texto]" custT="1"/>
      <dgm:spPr/>
      <dgm:t>
        <a:bodyPr/>
        <a:lstStyle/>
        <a:p>
          <a:r>
            <a:rPr lang="es-CR" sz="1600" b="1" dirty="0" smtClean="0"/>
            <a:t>Garantizar la sostenibilidad de la empresa</a:t>
          </a:r>
          <a:endParaRPr lang="es-CR" sz="1600" b="1" dirty="0"/>
        </a:p>
      </dgm:t>
    </dgm:pt>
    <dgm:pt modelId="{BC9E14A3-6D8F-4FDE-918B-9103DD248944}" type="parTrans" cxnId="{16B1F15D-0E96-44AD-A7CA-A18B631A8FE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8CFCCB38-C60F-4DAF-B5CC-197A247500AD}" type="sibTrans" cxnId="{16B1F15D-0E96-44AD-A7CA-A18B631A8FE4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8ADE08CE-13AE-41EA-AE9C-843BEAEBE3B6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600" b="1" dirty="0" smtClean="0"/>
        </a:p>
        <a:p>
          <a:pPr marL="0" marR="0" indent="0" algn="just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R" sz="1600" b="1" dirty="0" smtClean="0"/>
            <a:t>Lograr mejores resultados operativos</a:t>
          </a:r>
        </a:p>
        <a:p>
          <a:pPr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dirty="0"/>
        </a:p>
      </dgm:t>
    </dgm:pt>
    <dgm:pt modelId="{119482E7-5FD9-4E73-9DA5-6F328495310E}" type="parTrans" cxnId="{26191CDC-3FE2-487B-A8E0-DA640473AC0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370A935-C9FA-4A31-91D5-526498B325A1}" type="sibTrans" cxnId="{26191CDC-3FE2-487B-A8E0-DA640473AC07}">
      <dgm:prSet/>
      <dgm:spPr/>
      <dgm:t>
        <a:bodyPr/>
        <a:lstStyle/>
        <a:p>
          <a:endParaRPr lang="es-CR" dirty="0">
            <a:solidFill>
              <a:schemeClr val="tx1"/>
            </a:solidFill>
          </a:endParaRPr>
        </a:p>
      </dgm:t>
    </dgm:pt>
    <dgm:pt modelId="{B9383FE7-8EF3-4165-97EC-F12F6149A17B}" type="pres">
      <dgm:prSet presAssocID="{EDA7384F-E171-4205-AA35-7E72927DBB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15FB6B25-8090-47AC-983D-AEA7B93ECF3A}" type="pres">
      <dgm:prSet presAssocID="{6AB168F8-776F-49C4-97D5-BB14F84B2882}" presName="node" presStyleLbl="node1" presStyleIdx="0" presStyleCnt="6" custScaleX="154787" custScaleY="154787" custRadScaleRad="85538" custRadScaleInc="-3769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DDBD244-C59C-46B1-B507-2FD7396B88C0}" type="pres">
      <dgm:prSet presAssocID="{A5066571-5BA2-46EF-9E07-761D98BF4261}" presName="sibTrans" presStyleLbl="sibTrans2D1" presStyleIdx="0" presStyleCnt="6"/>
      <dgm:spPr/>
      <dgm:t>
        <a:bodyPr/>
        <a:lstStyle/>
        <a:p>
          <a:endParaRPr lang="es-CR"/>
        </a:p>
      </dgm:t>
    </dgm:pt>
    <dgm:pt modelId="{2A925A61-9285-467E-9048-9A509CF04DB4}" type="pres">
      <dgm:prSet presAssocID="{A5066571-5BA2-46EF-9E07-761D98BF4261}" presName="connectorText" presStyleLbl="sibTrans2D1" presStyleIdx="0" presStyleCnt="6"/>
      <dgm:spPr/>
      <dgm:t>
        <a:bodyPr/>
        <a:lstStyle/>
        <a:p>
          <a:endParaRPr lang="es-CR"/>
        </a:p>
      </dgm:t>
    </dgm:pt>
    <dgm:pt modelId="{9BB51450-99ED-4B6D-87EE-3D054204AF84}" type="pres">
      <dgm:prSet presAssocID="{B17ED93E-79D3-403D-8B3D-174AECD43451}" presName="node" presStyleLbl="node1" presStyleIdx="1" presStyleCnt="6" custScaleX="154787" custScaleY="154787" custRadScaleRad="131105" custRadScaleInc="1055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DF557B5-E158-44DB-9656-D554A8E466B6}" type="pres">
      <dgm:prSet presAssocID="{1E3D05BA-EF7A-4AB9-82B1-6A4600AC1823}" presName="sibTrans" presStyleLbl="sibTrans2D1" presStyleIdx="1" presStyleCnt="6"/>
      <dgm:spPr/>
      <dgm:t>
        <a:bodyPr/>
        <a:lstStyle/>
        <a:p>
          <a:endParaRPr lang="es-CR"/>
        </a:p>
      </dgm:t>
    </dgm:pt>
    <dgm:pt modelId="{C6AEAE1F-9A24-4288-BC5B-9BB4E39F0B62}" type="pres">
      <dgm:prSet presAssocID="{1E3D05BA-EF7A-4AB9-82B1-6A4600AC1823}" presName="connectorText" presStyleLbl="sibTrans2D1" presStyleIdx="1" presStyleCnt="6"/>
      <dgm:spPr/>
      <dgm:t>
        <a:bodyPr/>
        <a:lstStyle/>
        <a:p>
          <a:endParaRPr lang="es-CR"/>
        </a:p>
      </dgm:t>
    </dgm:pt>
    <dgm:pt modelId="{9EDA769A-0F51-4332-8211-F687DD4A20B8}" type="pres">
      <dgm:prSet presAssocID="{C2EFC2CE-0E39-4ED7-8D41-1ECA66ED7507}" presName="node" presStyleLbl="node1" presStyleIdx="2" presStyleCnt="6" custScaleX="154787" custScaleY="154787" custRadScaleRad="153853" custRadScaleInc="11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6A7924E-A74E-4027-908B-D5AEFF21E2AC}" type="pres">
      <dgm:prSet presAssocID="{56C662C5-CE6F-46E2-A257-3E8EF52A5BA9}" presName="sibTrans" presStyleLbl="sibTrans2D1" presStyleIdx="2" presStyleCnt="6"/>
      <dgm:spPr/>
      <dgm:t>
        <a:bodyPr/>
        <a:lstStyle/>
        <a:p>
          <a:endParaRPr lang="es-CR"/>
        </a:p>
      </dgm:t>
    </dgm:pt>
    <dgm:pt modelId="{AE15486F-5C9E-4483-A4EF-C1EE76078719}" type="pres">
      <dgm:prSet presAssocID="{56C662C5-CE6F-46E2-A257-3E8EF52A5BA9}" presName="connectorText" presStyleLbl="sibTrans2D1" presStyleIdx="2" presStyleCnt="6"/>
      <dgm:spPr/>
      <dgm:t>
        <a:bodyPr/>
        <a:lstStyle/>
        <a:p>
          <a:endParaRPr lang="es-CR"/>
        </a:p>
      </dgm:t>
    </dgm:pt>
    <dgm:pt modelId="{A9EF8D4E-AD36-4A0B-B921-F7C319050A24}" type="pres">
      <dgm:prSet presAssocID="{3956AA0F-E903-4EF1-85F4-A3801B4C5280}" presName="node" presStyleLbl="node1" presStyleIdx="3" presStyleCnt="6" custScaleX="154787" custScaleY="154787" custRadScaleRad="89887" custRadScaleInc="358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6256674-EC39-4A2F-9DD0-620C2CCB30F1}" type="pres">
      <dgm:prSet presAssocID="{84473432-657A-41C6-AD47-FF9D9087E89F}" presName="sibTrans" presStyleLbl="sibTrans2D1" presStyleIdx="3" presStyleCnt="6"/>
      <dgm:spPr/>
      <dgm:t>
        <a:bodyPr/>
        <a:lstStyle/>
        <a:p>
          <a:endParaRPr lang="es-CR"/>
        </a:p>
      </dgm:t>
    </dgm:pt>
    <dgm:pt modelId="{3FD287D9-C7C3-4E87-B9C1-A04A3B40376D}" type="pres">
      <dgm:prSet presAssocID="{84473432-657A-41C6-AD47-FF9D9087E89F}" presName="connectorText" presStyleLbl="sibTrans2D1" presStyleIdx="3" presStyleCnt="6"/>
      <dgm:spPr/>
      <dgm:t>
        <a:bodyPr/>
        <a:lstStyle/>
        <a:p>
          <a:endParaRPr lang="es-CR"/>
        </a:p>
      </dgm:t>
    </dgm:pt>
    <dgm:pt modelId="{742F4091-019E-4DB8-97ED-D60ADD53EB75}" type="pres">
      <dgm:prSet presAssocID="{8ADE08CE-13AE-41EA-AE9C-843BEAEBE3B6}" presName="node" presStyleLbl="node1" presStyleIdx="4" presStyleCnt="6" custScaleX="154787" custScaleY="154787" custRadScaleRad="162339" custRadScaleInc="1363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BD3E803-A402-4EB5-A444-AB305097D517}" type="pres">
      <dgm:prSet presAssocID="{6370A935-C9FA-4A31-91D5-526498B325A1}" presName="sibTrans" presStyleLbl="sibTrans2D1" presStyleIdx="4" presStyleCnt="6"/>
      <dgm:spPr/>
      <dgm:t>
        <a:bodyPr/>
        <a:lstStyle/>
        <a:p>
          <a:endParaRPr lang="es-CR"/>
        </a:p>
      </dgm:t>
    </dgm:pt>
    <dgm:pt modelId="{AC9500DC-4708-4B8D-8BE7-27AE6C3A830F}" type="pres">
      <dgm:prSet presAssocID="{6370A935-C9FA-4A31-91D5-526498B325A1}" presName="connectorText" presStyleLbl="sibTrans2D1" presStyleIdx="4" presStyleCnt="6"/>
      <dgm:spPr/>
      <dgm:t>
        <a:bodyPr/>
        <a:lstStyle/>
        <a:p>
          <a:endParaRPr lang="es-CR"/>
        </a:p>
      </dgm:t>
    </dgm:pt>
    <dgm:pt modelId="{67EE6772-F91C-4A83-9249-1DF9EA76D95E}" type="pres">
      <dgm:prSet presAssocID="{9FF89330-587F-48A2-863A-9D21757A62F7}" presName="node" presStyleLbl="node1" presStyleIdx="5" presStyleCnt="6" custScaleX="154787" custScaleY="154787" custRadScaleRad="164919" custRadScaleInc="-2025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1C27ADD-C3F1-429F-8A1F-8EA9432AD2F7}" type="pres">
      <dgm:prSet presAssocID="{8CFCCB38-C60F-4DAF-B5CC-197A247500AD}" presName="sibTrans" presStyleLbl="sibTrans2D1" presStyleIdx="5" presStyleCnt="6"/>
      <dgm:spPr/>
      <dgm:t>
        <a:bodyPr/>
        <a:lstStyle/>
        <a:p>
          <a:endParaRPr lang="es-CR"/>
        </a:p>
      </dgm:t>
    </dgm:pt>
    <dgm:pt modelId="{D330D69E-A76C-4CBC-AF12-FB630D8441AA}" type="pres">
      <dgm:prSet presAssocID="{8CFCCB38-C60F-4DAF-B5CC-197A247500AD}" presName="connectorText" presStyleLbl="sibTrans2D1" presStyleIdx="5" presStyleCnt="6"/>
      <dgm:spPr/>
      <dgm:t>
        <a:bodyPr/>
        <a:lstStyle/>
        <a:p>
          <a:endParaRPr lang="es-CR"/>
        </a:p>
      </dgm:t>
    </dgm:pt>
  </dgm:ptLst>
  <dgm:cxnLst>
    <dgm:cxn modelId="{30FFD1B1-2931-4B0A-8E4E-4CBE8709DA2F}" type="presOf" srcId="{8ADE08CE-13AE-41EA-AE9C-843BEAEBE3B6}" destId="{742F4091-019E-4DB8-97ED-D60ADD53EB75}" srcOrd="0" destOrd="0" presId="urn:microsoft.com/office/officeart/2005/8/layout/cycle2"/>
    <dgm:cxn modelId="{67FE8221-1585-4516-97F3-A911F423D7EB}" type="presOf" srcId="{6370A935-C9FA-4A31-91D5-526498B325A1}" destId="{0BD3E803-A402-4EB5-A444-AB305097D517}" srcOrd="0" destOrd="0" presId="urn:microsoft.com/office/officeart/2005/8/layout/cycle2"/>
    <dgm:cxn modelId="{FD8579FD-D63A-4975-817B-B1443864D8E9}" type="presOf" srcId="{84473432-657A-41C6-AD47-FF9D9087E89F}" destId="{3FD287D9-C7C3-4E87-B9C1-A04A3B40376D}" srcOrd="1" destOrd="0" presId="urn:microsoft.com/office/officeart/2005/8/layout/cycle2"/>
    <dgm:cxn modelId="{649ABECC-04E9-4EC0-A2EA-DC9D95B5F8E6}" type="presOf" srcId="{9FF89330-587F-48A2-863A-9D21757A62F7}" destId="{67EE6772-F91C-4A83-9249-1DF9EA76D95E}" srcOrd="0" destOrd="0" presId="urn:microsoft.com/office/officeart/2005/8/layout/cycle2"/>
    <dgm:cxn modelId="{26191CDC-3FE2-487B-A8E0-DA640473AC07}" srcId="{EDA7384F-E171-4205-AA35-7E72927DBB44}" destId="{8ADE08CE-13AE-41EA-AE9C-843BEAEBE3B6}" srcOrd="4" destOrd="0" parTransId="{119482E7-5FD9-4E73-9DA5-6F328495310E}" sibTransId="{6370A935-C9FA-4A31-91D5-526498B325A1}"/>
    <dgm:cxn modelId="{839F8BEB-0ABB-4A02-908A-547468F074BA}" type="presOf" srcId="{56C662C5-CE6F-46E2-A257-3E8EF52A5BA9}" destId="{AE15486F-5C9E-4483-A4EF-C1EE76078719}" srcOrd="1" destOrd="0" presId="urn:microsoft.com/office/officeart/2005/8/layout/cycle2"/>
    <dgm:cxn modelId="{76218BEE-D4A5-4D1A-8298-F3419D8622BC}" srcId="{EDA7384F-E171-4205-AA35-7E72927DBB44}" destId="{C2EFC2CE-0E39-4ED7-8D41-1ECA66ED7507}" srcOrd="2" destOrd="0" parTransId="{87BC7BD8-3E7C-47B4-B575-2379355E2EC4}" sibTransId="{56C662C5-CE6F-46E2-A257-3E8EF52A5BA9}"/>
    <dgm:cxn modelId="{438F3BC8-8ACA-4259-9477-326731CA7B7E}" srcId="{EDA7384F-E171-4205-AA35-7E72927DBB44}" destId="{3956AA0F-E903-4EF1-85F4-A3801B4C5280}" srcOrd="3" destOrd="0" parTransId="{5ED2D3DC-61D5-4C93-8756-B2CAB5B2B167}" sibTransId="{84473432-657A-41C6-AD47-FF9D9087E89F}"/>
    <dgm:cxn modelId="{534ACB24-6239-4EDC-BEA6-07F409041426}" type="presOf" srcId="{C2EFC2CE-0E39-4ED7-8D41-1ECA66ED7507}" destId="{9EDA769A-0F51-4332-8211-F687DD4A20B8}" srcOrd="0" destOrd="0" presId="urn:microsoft.com/office/officeart/2005/8/layout/cycle2"/>
    <dgm:cxn modelId="{187A4044-BB38-4365-B71F-FE588D5A593F}" type="presOf" srcId="{6370A935-C9FA-4A31-91D5-526498B325A1}" destId="{AC9500DC-4708-4B8D-8BE7-27AE6C3A830F}" srcOrd="1" destOrd="0" presId="urn:microsoft.com/office/officeart/2005/8/layout/cycle2"/>
    <dgm:cxn modelId="{62A61651-5C5A-4A21-B569-26CD492066DB}" srcId="{EDA7384F-E171-4205-AA35-7E72927DBB44}" destId="{6AB168F8-776F-49C4-97D5-BB14F84B2882}" srcOrd="0" destOrd="0" parTransId="{D3E29B21-4F49-4E19-909A-FCB1416BE20D}" sibTransId="{A5066571-5BA2-46EF-9E07-761D98BF4261}"/>
    <dgm:cxn modelId="{021AE6F9-901D-4E0A-80B8-701EC9B250F3}" type="presOf" srcId="{B17ED93E-79D3-403D-8B3D-174AECD43451}" destId="{9BB51450-99ED-4B6D-87EE-3D054204AF84}" srcOrd="0" destOrd="0" presId="urn:microsoft.com/office/officeart/2005/8/layout/cycle2"/>
    <dgm:cxn modelId="{A580A901-C30F-458A-8BA2-0838EB661CB9}" type="presOf" srcId="{1E3D05BA-EF7A-4AB9-82B1-6A4600AC1823}" destId="{C6AEAE1F-9A24-4288-BC5B-9BB4E39F0B62}" srcOrd="1" destOrd="0" presId="urn:microsoft.com/office/officeart/2005/8/layout/cycle2"/>
    <dgm:cxn modelId="{8655B968-7547-4A21-9003-9877E8B6BF88}" type="presOf" srcId="{6AB168F8-776F-49C4-97D5-BB14F84B2882}" destId="{15FB6B25-8090-47AC-983D-AEA7B93ECF3A}" srcOrd="0" destOrd="0" presId="urn:microsoft.com/office/officeart/2005/8/layout/cycle2"/>
    <dgm:cxn modelId="{F660AC62-6454-4EBE-9AA1-0B583D4FAE59}" type="presOf" srcId="{56C662C5-CE6F-46E2-A257-3E8EF52A5BA9}" destId="{76A7924E-A74E-4027-908B-D5AEFF21E2AC}" srcOrd="0" destOrd="0" presId="urn:microsoft.com/office/officeart/2005/8/layout/cycle2"/>
    <dgm:cxn modelId="{CC9AB113-9467-48F6-A277-F633D3A73277}" type="presOf" srcId="{EDA7384F-E171-4205-AA35-7E72927DBB44}" destId="{B9383FE7-8EF3-4165-97EC-F12F6149A17B}" srcOrd="0" destOrd="0" presId="urn:microsoft.com/office/officeart/2005/8/layout/cycle2"/>
    <dgm:cxn modelId="{B919235A-9B1D-40EC-8CB9-ADEA4976D9AE}" type="presOf" srcId="{8CFCCB38-C60F-4DAF-B5CC-197A247500AD}" destId="{51C27ADD-C3F1-429F-8A1F-8EA9432AD2F7}" srcOrd="0" destOrd="0" presId="urn:microsoft.com/office/officeart/2005/8/layout/cycle2"/>
    <dgm:cxn modelId="{3A42F4C3-283B-4923-9182-6BE9D90AB8F1}" type="presOf" srcId="{8CFCCB38-C60F-4DAF-B5CC-197A247500AD}" destId="{D330D69E-A76C-4CBC-AF12-FB630D8441AA}" srcOrd="1" destOrd="0" presId="urn:microsoft.com/office/officeart/2005/8/layout/cycle2"/>
    <dgm:cxn modelId="{5E270C00-4301-41C5-BC85-96568672B5AC}" type="presOf" srcId="{A5066571-5BA2-46EF-9E07-761D98BF4261}" destId="{FDDBD244-C59C-46B1-B507-2FD7396B88C0}" srcOrd="0" destOrd="0" presId="urn:microsoft.com/office/officeart/2005/8/layout/cycle2"/>
    <dgm:cxn modelId="{16B1F15D-0E96-44AD-A7CA-A18B631A8FE4}" srcId="{EDA7384F-E171-4205-AA35-7E72927DBB44}" destId="{9FF89330-587F-48A2-863A-9D21757A62F7}" srcOrd="5" destOrd="0" parTransId="{BC9E14A3-6D8F-4FDE-918B-9103DD248944}" sibTransId="{8CFCCB38-C60F-4DAF-B5CC-197A247500AD}"/>
    <dgm:cxn modelId="{1092799C-FF00-4A41-A847-2887C16FCBF2}" type="presOf" srcId="{3956AA0F-E903-4EF1-85F4-A3801B4C5280}" destId="{A9EF8D4E-AD36-4A0B-B921-F7C319050A24}" srcOrd="0" destOrd="0" presId="urn:microsoft.com/office/officeart/2005/8/layout/cycle2"/>
    <dgm:cxn modelId="{860387F3-8A32-4DD2-AEBC-A2189FFFAC90}" type="presOf" srcId="{1E3D05BA-EF7A-4AB9-82B1-6A4600AC1823}" destId="{4DF557B5-E158-44DB-9656-D554A8E466B6}" srcOrd="0" destOrd="0" presId="urn:microsoft.com/office/officeart/2005/8/layout/cycle2"/>
    <dgm:cxn modelId="{317F06C5-D71C-4BE5-9546-80A0A7570AEA}" type="presOf" srcId="{84473432-657A-41C6-AD47-FF9D9087E89F}" destId="{66256674-EC39-4A2F-9DD0-620C2CCB30F1}" srcOrd="0" destOrd="0" presId="urn:microsoft.com/office/officeart/2005/8/layout/cycle2"/>
    <dgm:cxn modelId="{9099562F-F4A7-40A3-B97C-E08E3D4A10E7}" srcId="{EDA7384F-E171-4205-AA35-7E72927DBB44}" destId="{B17ED93E-79D3-403D-8B3D-174AECD43451}" srcOrd="1" destOrd="0" parTransId="{787B094C-116F-49B7-8D35-3F77AB3F0F2D}" sibTransId="{1E3D05BA-EF7A-4AB9-82B1-6A4600AC1823}"/>
    <dgm:cxn modelId="{E8AD117D-3CC1-49C3-852A-E0455BFEFDC5}" type="presOf" srcId="{A5066571-5BA2-46EF-9E07-761D98BF4261}" destId="{2A925A61-9285-467E-9048-9A509CF04DB4}" srcOrd="1" destOrd="0" presId="urn:microsoft.com/office/officeart/2005/8/layout/cycle2"/>
    <dgm:cxn modelId="{DC10C3A6-8CB4-4D61-BCAB-408AE197202B}" type="presParOf" srcId="{B9383FE7-8EF3-4165-97EC-F12F6149A17B}" destId="{15FB6B25-8090-47AC-983D-AEA7B93ECF3A}" srcOrd="0" destOrd="0" presId="urn:microsoft.com/office/officeart/2005/8/layout/cycle2"/>
    <dgm:cxn modelId="{916A5D41-2AE5-452B-9515-4FA3445917BC}" type="presParOf" srcId="{B9383FE7-8EF3-4165-97EC-F12F6149A17B}" destId="{FDDBD244-C59C-46B1-B507-2FD7396B88C0}" srcOrd="1" destOrd="0" presId="urn:microsoft.com/office/officeart/2005/8/layout/cycle2"/>
    <dgm:cxn modelId="{9FF69D12-EC71-4BB7-9C4C-7C1EC3AC3633}" type="presParOf" srcId="{FDDBD244-C59C-46B1-B507-2FD7396B88C0}" destId="{2A925A61-9285-467E-9048-9A509CF04DB4}" srcOrd="0" destOrd="0" presId="urn:microsoft.com/office/officeart/2005/8/layout/cycle2"/>
    <dgm:cxn modelId="{AF961F74-1C2F-4D19-81E4-3E6031C9409B}" type="presParOf" srcId="{B9383FE7-8EF3-4165-97EC-F12F6149A17B}" destId="{9BB51450-99ED-4B6D-87EE-3D054204AF84}" srcOrd="2" destOrd="0" presId="urn:microsoft.com/office/officeart/2005/8/layout/cycle2"/>
    <dgm:cxn modelId="{20590206-0EA7-4D2D-9848-E4BE6FC4226B}" type="presParOf" srcId="{B9383FE7-8EF3-4165-97EC-F12F6149A17B}" destId="{4DF557B5-E158-44DB-9656-D554A8E466B6}" srcOrd="3" destOrd="0" presId="urn:microsoft.com/office/officeart/2005/8/layout/cycle2"/>
    <dgm:cxn modelId="{98B0DE9E-ABD5-4F02-A997-3A14560EFCBB}" type="presParOf" srcId="{4DF557B5-E158-44DB-9656-D554A8E466B6}" destId="{C6AEAE1F-9A24-4288-BC5B-9BB4E39F0B62}" srcOrd="0" destOrd="0" presId="urn:microsoft.com/office/officeart/2005/8/layout/cycle2"/>
    <dgm:cxn modelId="{1E907724-BA28-4741-A84A-749536B6A5C8}" type="presParOf" srcId="{B9383FE7-8EF3-4165-97EC-F12F6149A17B}" destId="{9EDA769A-0F51-4332-8211-F687DD4A20B8}" srcOrd="4" destOrd="0" presId="urn:microsoft.com/office/officeart/2005/8/layout/cycle2"/>
    <dgm:cxn modelId="{5A384BAA-7FBF-4EFC-836F-6237CAA1ECF7}" type="presParOf" srcId="{B9383FE7-8EF3-4165-97EC-F12F6149A17B}" destId="{76A7924E-A74E-4027-908B-D5AEFF21E2AC}" srcOrd="5" destOrd="0" presId="urn:microsoft.com/office/officeart/2005/8/layout/cycle2"/>
    <dgm:cxn modelId="{73E050C7-28A5-4536-8F3A-9C0BF144CEDC}" type="presParOf" srcId="{76A7924E-A74E-4027-908B-D5AEFF21E2AC}" destId="{AE15486F-5C9E-4483-A4EF-C1EE76078719}" srcOrd="0" destOrd="0" presId="urn:microsoft.com/office/officeart/2005/8/layout/cycle2"/>
    <dgm:cxn modelId="{2FD40166-F729-46E4-B85A-E7A9744F5116}" type="presParOf" srcId="{B9383FE7-8EF3-4165-97EC-F12F6149A17B}" destId="{A9EF8D4E-AD36-4A0B-B921-F7C319050A24}" srcOrd="6" destOrd="0" presId="urn:microsoft.com/office/officeart/2005/8/layout/cycle2"/>
    <dgm:cxn modelId="{82E1ADEE-1D28-40FA-B68D-71396936A99A}" type="presParOf" srcId="{B9383FE7-8EF3-4165-97EC-F12F6149A17B}" destId="{66256674-EC39-4A2F-9DD0-620C2CCB30F1}" srcOrd="7" destOrd="0" presId="urn:microsoft.com/office/officeart/2005/8/layout/cycle2"/>
    <dgm:cxn modelId="{66E25F7E-29EC-47F0-9AD2-EFB71CB81C2F}" type="presParOf" srcId="{66256674-EC39-4A2F-9DD0-620C2CCB30F1}" destId="{3FD287D9-C7C3-4E87-B9C1-A04A3B40376D}" srcOrd="0" destOrd="0" presId="urn:microsoft.com/office/officeart/2005/8/layout/cycle2"/>
    <dgm:cxn modelId="{722CF54A-8B11-4F51-9572-533A95F7AD32}" type="presParOf" srcId="{B9383FE7-8EF3-4165-97EC-F12F6149A17B}" destId="{742F4091-019E-4DB8-97ED-D60ADD53EB75}" srcOrd="8" destOrd="0" presId="urn:microsoft.com/office/officeart/2005/8/layout/cycle2"/>
    <dgm:cxn modelId="{70A15B69-BD0B-4C18-98A7-D0D00A98FFBF}" type="presParOf" srcId="{B9383FE7-8EF3-4165-97EC-F12F6149A17B}" destId="{0BD3E803-A402-4EB5-A444-AB305097D517}" srcOrd="9" destOrd="0" presId="urn:microsoft.com/office/officeart/2005/8/layout/cycle2"/>
    <dgm:cxn modelId="{F58FA940-0BD5-4167-BA8A-205C60938C33}" type="presParOf" srcId="{0BD3E803-A402-4EB5-A444-AB305097D517}" destId="{AC9500DC-4708-4B8D-8BE7-27AE6C3A830F}" srcOrd="0" destOrd="0" presId="urn:microsoft.com/office/officeart/2005/8/layout/cycle2"/>
    <dgm:cxn modelId="{E42C72D9-F543-48E6-93A4-1FCAB629E6A4}" type="presParOf" srcId="{B9383FE7-8EF3-4165-97EC-F12F6149A17B}" destId="{67EE6772-F91C-4A83-9249-1DF9EA76D95E}" srcOrd="10" destOrd="0" presId="urn:microsoft.com/office/officeart/2005/8/layout/cycle2"/>
    <dgm:cxn modelId="{03C8A6C5-AC6B-4F2A-9348-83A61777DDC2}" type="presParOf" srcId="{B9383FE7-8EF3-4165-97EC-F12F6149A17B}" destId="{51C27ADD-C3F1-429F-8A1F-8EA9432AD2F7}" srcOrd="11" destOrd="0" presId="urn:microsoft.com/office/officeart/2005/8/layout/cycle2"/>
    <dgm:cxn modelId="{665A0DE0-1EA6-4A87-92AC-090E7125CA76}" type="presParOf" srcId="{51C27ADD-C3F1-429F-8A1F-8EA9432AD2F7}" destId="{D330D69E-A76C-4CBC-AF12-FB630D8441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48540-3998-4CD4-90BD-A3F187E351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04BD9FD8-7724-42F1-9C18-8013807C6B78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crédito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B867F-E989-47F7-B621-DB7DE06AA46F}" type="parTrans" cxnId="{3DF0FD5E-EB18-493F-849D-4E0A56B53723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6C931A29-6DE8-408E-959E-E119937D73C6}" type="sibTrans" cxnId="{3DF0FD5E-EB18-493F-849D-4E0A56B53723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525858EF-C72D-4EA9-880B-66541E8F7CAF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 Riesgo de precio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F19122-137D-4BE4-8A1F-6A5366F5B2DB}" type="parTrans" cxnId="{68A7251B-63EC-4F42-86DE-30F904B4BF44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105D9C38-135A-4909-BAEA-8153B30E977E}" type="sibTrans" cxnId="{68A7251B-63EC-4F42-86DE-30F904B4BF44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DA49CE34-4B8E-4E84-B6C1-BD071A314445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tasas de interés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B4E590-6D37-4672-9D84-D616D40CF993}" type="parTrans" cxnId="{FE0CEA0A-A3B1-4375-912D-411802AB07B9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2EC7903F-26A7-462A-ABD1-B91949E36CDC}" type="sibTrans" cxnId="{FE0CEA0A-A3B1-4375-912D-411802AB07B9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F2872219-30E3-4B70-AFD5-7726F21013B1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tipo de cambio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B3F6FD-E18F-4355-B236-C56F8EC583FB}" type="parTrans" cxnId="{F12BD7BF-4D02-46C0-8F70-CC4664D8C158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7DFC6EC1-90E4-41B5-BED0-C0FCF0AF6410}" type="sibTrans" cxnId="{F12BD7BF-4D02-46C0-8F70-CC4664D8C158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34F84AC9-6357-4667-93AA-77B45B1E851E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 Riesgo operativo,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6E6A9D-E15D-458C-9B56-918A951D2BDE}" type="parTrans" cxnId="{3087F75E-5B0C-4962-B870-92FBE974B2D6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39A63F6F-2EBB-4F8C-AA42-1DDDE57156F3}" type="sibTrans" cxnId="{3087F75E-5B0C-4962-B870-92FBE974B2D6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1B464D69-760F-409E-9E79-B9FFDC6C2412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tecnologías de información, 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AED57-9AA1-4CD7-8DCE-BFEB04D0A04B}" type="parTrans" cxnId="{BEE5CB57-92F5-4AC9-836C-82B2F4956373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B9EBC459-C65C-4BB2-A5FB-E30FA1758D62}" type="sibTrans" cxnId="{BEE5CB57-92F5-4AC9-836C-82B2F4956373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C233D3BA-0D9F-45B1-9F59-3B68A460EE16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legal,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1515C9-46F6-4B59-A889-BBEE65CD4AB8}" type="parTrans" cxnId="{819EA7E5-10EA-4983-8D03-E20AAF2C0ADF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E3B4575F-0643-4064-9560-A75BD6401D66}" type="sibTrans" cxnId="{819EA7E5-10EA-4983-8D03-E20AAF2C0ADF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C496D618-A848-45B0-91C8-F0B0CD744A36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reputación,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8DACE-C25A-4810-877A-4908B8500E94}" type="parTrans" cxnId="{40492D45-6EFC-4BB7-B0B4-531CD28EAA19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93A44719-A427-45D7-9A24-F1A17FD7A247}" type="sibTrans" cxnId="{40492D45-6EFC-4BB7-B0B4-531CD28EAA19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9597038B-6A96-4D51-B891-59BFA15B98BE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legitimación de capitales 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83445-FD93-46CB-A7B8-49B81087F6EB}" type="parTrans" cxnId="{76421C44-947E-417B-8F18-CB74E704D688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53DB97BB-50B0-4F6E-A80B-32D9E1A08136}" type="sibTrans" cxnId="{76421C44-947E-417B-8F18-CB74E704D688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75BF739A-8C26-4247-A555-4A05B6A8C226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conglomerado.  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E764D-CA63-4A7D-9193-B55EF244AD01}" type="parTrans" cxnId="{40EB6A20-8685-47A9-8854-104387B91D90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FB22D750-BDFE-4800-ABB7-AF602D2018C7}" type="sibTrans" cxnId="{40EB6A20-8685-47A9-8854-104387B91D90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2ED501A5-E46E-4CFE-BE45-8699F9BCB74A}">
      <dgm:prSet phldrT="[Texto]" custT="1"/>
      <dgm:spPr/>
      <dgm:t>
        <a:bodyPr/>
        <a:lstStyle/>
        <a:p>
          <a:r>
            <a:rPr lang="es-CR" sz="2000" u="none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liquidez,</a:t>
          </a:r>
          <a:endParaRPr lang="es-C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65F46-9A4F-407C-B1BC-C3F4E29A858B}" type="parTrans" cxnId="{139C8795-07C3-4F95-8559-4E30E38AB0DB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5A1D5057-406D-414C-A30D-544AB38EB662}" type="sibTrans" cxnId="{139C8795-07C3-4F95-8559-4E30E38AB0DB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905AC4F7-F116-4196-8E1C-5A2B62568EE0}" type="pres">
      <dgm:prSet presAssocID="{2A248540-3998-4CD4-90BD-A3F187E351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94C5141A-1F1C-422F-9C15-FB4E892D4946}" type="pres">
      <dgm:prSet presAssocID="{04BD9FD8-7724-42F1-9C18-8013807C6B7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8DC74FD-6FF9-4A0B-B586-8317C36933B6}" type="pres">
      <dgm:prSet presAssocID="{6C931A29-6DE8-408E-959E-E119937D73C6}" presName="sibTrans" presStyleCnt="0"/>
      <dgm:spPr/>
      <dgm:t>
        <a:bodyPr/>
        <a:lstStyle/>
        <a:p>
          <a:endParaRPr lang="es-ES"/>
        </a:p>
      </dgm:t>
    </dgm:pt>
    <dgm:pt modelId="{1393A1FD-9354-4D82-BC7F-134BED4DEC66}" type="pres">
      <dgm:prSet presAssocID="{525858EF-C72D-4EA9-880B-66541E8F7CA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3F6DAD7-6092-48E2-88C1-5CF9E97151B3}" type="pres">
      <dgm:prSet presAssocID="{105D9C38-135A-4909-BAEA-8153B30E977E}" presName="sibTrans" presStyleCnt="0"/>
      <dgm:spPr/>
      <dgm:t>
        <a:bodyPr/>
        <a:lstStyle/>
        <a:p>
          <a:endParaRPr lang="es-ES"/>
        </a:p>
      </dgm:t>
    </dgm:pt>
    <dgm:pt modelId="{7A82EC70-169F-4382-AEF6-D9606C35472C}" type="pres">
      <dgm:prSet presAssocID="{DA49CE34-4B8E-4E84-B6C1-BD071A31444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ADC5FCD-CA9C-482F-BE46-6973F90815E7}" type="pres">
      <dgm:prSet presAssocID="{2EC7903F-26A7-462A-ABD1-B91949E36CDC}" presName="sibTrans" presStyleCnt="0"/>
      <dgm:spPr/>
      <dgm:t>
        <a:bodyPr/>
        <a:lstStyle/>
        <a:p>
          <a:endParaRPr lang="es-ES"/>
        </a:p>
      </dgm:t>
    </dgm:pt>
    <dgm:pt modelId="{5A16BC40-7909-40E9-9E61-9AA6BF97221C}" type="pres">
      <dgm:prSet presAssocID="{F2872219-30E3-4B70-AFD5-7726F21013B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FE44537-B9B3-4C8A-BF51-B5F0E7AE94A9}" type="pres">
      <dgm:prSet presAssocID="{7DFC6EC1-90E4-41B5-BED0-C0FCF0AF6410}" presName="sibTrans" presStyleCnt="0"/>
      <dgm:spPr/>
      <dgm:t>
        <a:bodyPr/>
        <a:lstStyle/>
        <a:p>
          <a:endParaRPr lang="es-ES"/>
        </a:p>
      </dgm:t>
    </dgm:pt>
    <dgm:pt modelId="{701AAC0E-F389-4B1F-9E82-B801AECCB5C3}" type="pres">
      <dgm:prSet presAssocID="{2ED501A5-E46E-4CFE-BE45-8699F9BCB74A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3C98AA8-8632-446F-A09A-D25688523784}" type="pres">
      <dgm:prSet presAssocID="{5A1D5057-406D-414C-A30D-544AB38EB662}" presName="sibTrans" presStyleCnt="0"/>
      <dgm:spPr/>
      <dgm:t>
        <a:bodyPr/>
        <a:lstStyle/>
        <a:p>
          <a:endParaRPr lang="es-ES"/>
        </a:p>
      </dgm:t>
    </dgm:pt>
    <dgm:pt modelId="{25017F59-CA99-4CDF-AD11-D81C9F4B6304}" type="pres">
      <dgm:prSet presAssocID="{34F84AC9-6357-4667-93AA-77B45B1E851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2D74D24-577F-4A76-B7EC-9DCA9ABD0E4F}" type="pres">
      <dgm:prSet presAssocID="{39A63F6F-2EBB-4F8C-AA42-1DDDE57156F3}" presName="sibTrans" presStyleCnt="0"/>
      <dgm:spPr/>
      <dgm:t>
        <a:bodyPr/>
        <a:lstStyle/>
        <a:p>
          <a:endParaRPr lang="es-ES"/>
        </a:p>
      </dgm:t>
    </dgm:pt>
    <dgm:pt modelId="{1A50D8E1-0554-42F6-ACF1-6FDCCFEE6747}" type="pres">
      <dgm:prSet presAssocID="{1B464D69-760F-409E-9E79-B9FFDC6C2412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2614C99-E15C-4863-BA1B-EE5B302A04AF}" type="pres">
      <dgm:prSet presAssocID="{B9EBC459-C65C-4BB2-A5FB-E30FA1758D62}" presName="sibTrans" presStyleCnt="0"/>
      <dgm:spPr/>
      <dgm:t>
        <a:bodyPr/>
        <a:lstStyle/>
        <a:p>
          <a:endParaRPr lang="es-ES"/>
        </a:p>
      </dgm:t>
    </dgm:pt>
    <dgm:pt modelId="{73DCD630-5C3A-46C3-B856-58C4ADED0349}" type="pres">
      <dgm:prSet presAssocID="{C233D3BA-0D9F-45B1-9F59-3B68A460EE16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51EE42D3-2719-4929-8F93-43DC9DD72044}" type="pres">
      <dgm:prSet presAssocID="{E3B4575F-0643-4064-9560-A75BD6401D66}" presName="sibTrans" presStyleCnt="0"/>
      <dgm:spPr/>
      <dgm:t>
        <a:bodyPr/>
        <a:lstStyle/>
        <a:p>
          <a:endParaRPr lang="es-ES"/>
        </a:p>
      </dgm:t>
    </dgm:pt>
    <dgm:pt modelId="{6C112131-B900-4409-93C3-5BA5A8919474}" type="pres">
      <dgm:prSet presAssocID="{C496D618-A848-45B0-91C8-F0B0CD744A3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F867E40-B1FA-467E-8AB2-9C19AC0803A0}" type="pres">
      <dgm:prSet presAssocID="{93A44719-A427-45D7-9A24-F1A17FD7A247}" presName="sibTrans" presStyleCnt="0"/>
      <dgm:spPr/>
      <dgm:t>
        <a:bodyPr/>
        <a:lstStyle/>
        <a:p>
          <a:endParaRPr lang="es-ES"/>
        </a:p>
      </dgm:t>
    </dgm:pt>
    <dgm:pt modelId="{E66199BA-9A10-4EBA-909A-813AE1630FDC}" type="pres">
      <dgm:prSet presAssocID="{9597038B-6A96-4D51-B891-59BFA15B98BE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D67202C-3971-4FDC-A900-AD19EA507863}" type="pres">
      <dgm:prSet presAssocID="{53DB97BB-50B0-4F6E-A80B-32D9E1A08136}" presName="sibTrans" presStyleCnt="0"/>
      <dgm:spPr/>
      <dgm:t>
        <a:bodyPr/>
        <a:lstStyle/>
        <a:p>
          <a:endParaRPr lang="es-ES"/>
        </a:p>
      </dgm:t>
    </dgm:pt>
    <dgm:pt modelId="{59B79BDF-6B12-4D04-BC85-002852A2F6FD}" type="pres">
      <dgm:prSet presAssocID="{75BF739A-8C26-4247-A555-4A05B6A8C22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8A7251B-63EC-4F42-86DE-30F904B4BF44}" srcId="{2A248540-3998-4CD4-90BD-A3F187E351D0}" destId="{525858EF-C72D-4EA9-880B-66541E8F7CAF}" srcOrd="1" destOrd="0" parTransId="{78F19122-137D-4BE4-8A1F-6A5366F5B2DB}" sibTransId="{105D9C38-135A-4909-BAEA-8153B30E977E}"/>
    <dgm:cxn modelId="{D7EAC311-6D7C-4E0D-B07A-4FCC20C14E76}" type="presOf" srcId="{DA49CE34-4B8E-4E84-B6C1-BD071A314445}" destId="{7A82EC70-169F-4382-AEF6-D9606C35472C}" srcOrd="0" destOrd="0" presId="urn:microsoft.com/office/officeart/2005/8/layout/default"/>
    <dgm:cxn modelId="{3DA40008-DDB7-4DF5-B71E-1A9AE05097B1}" type="presOf" srcId="{F2872219-30E3-4B70-AFD5-7726F21013B1}" destId="{5A16BC40-7909-40E9-9E61-9AA6BF97221C}" srcOrd="0" destOrd="0" presId="urn:microsoft.com/office/officeart/2005/8/layout/default"/>
    <dgm:cxn modelId="{139C8795-07C3-4F95-8559-4E30E38AB0DB}" srcId="{2A248540-3998-4CD4-90BD-A3F187E351D0}" destId="{2ED501A5-E46E-4CFE-BE45-8699F9BCB74A}" srcOrd="4" destOrd="0" parTransId="{1D465F46-9A4F-407C-B1BC-C3F4E29A858B}" sibTransId="{5A1D5057-406D-414C-A30D-544AB38EB662}"/>
    <dgm:cxn modelId="{FE0CEA0A-A3B1-4375-912D-411802AB07B9}" srcId="{2A248540-3998-4CD4-90BD-A3F187E351D0}" destId="{DA49CE34-4B8E-4E84-B6C1-BD071A314445}" srcOrd="2" destOrd="0" parTransId="{42B4E590-6D37-4672-9D84-D616D40CF993}" sibTransId="{2EC7903F-26A7-462A-ABD1-B91949E36CDC}"/>
    <dgm:cxn modelId="{819EA7E5-10EA-4983-8D03-E20AAF2C0ADF}" srcId="{2A248540-3998-4CD4-90BD-A3F187E351D0}" destId="{C233D3BA-0D9F-45B1-9F59-3B68A460EE16}" srcOrd="7" destOrd="0" parTransId="{D51515C9-46F6-4B59-A889-BBEE65CD4AB8}" sibTransId="{E3B4575F-0643-4064-9560-A75BD6401D66}"/>
    <dgm:cxn modelId="{22E7C3B5-4AC8-45EF-BEF7-4BF8A4EC49F2}" type="presOf" srcId="{9597038B-6A96-4D51-B891-59BFA15B98BE}" destId="{E66199BA-9A10-4EBA-909A-813AE1630FDC}" srcOrd="0" destOrd="0" presId="urn:microsoft.com/office/officeart/2005/8/layout/default"/>
    <dgm:cxn modelId="{3087F75E-5B0C-4962-B870-92FBE974B2D6}" srcId="{2A248540-3998-4CD4-90BD-A3F187E351D0}" destId="{34F84AC9-6357-4667-93AA-77B45B1E851E}" srcOrd="5" destOrd="0" parTransId="{B56E6A9D-E15D-458C-9B56-918A951D2BDE}" sibTransId="{39A63F6F-2EBB-4F8C-AA42-1DDDE57156F3}"/>
    <dgm:cxn modelId="{49F42C63-3C75-46BC-9B39-2B51A7EDD095}" type="presOf" srcId="{C233D3BA-0D9F-45B1-9F59-3B68A460EE16}" destId="{73DCD630-5C3A-46C3-B856-58C4ADED0349}" srcOrd="0" destOrd="0" presId="urn:microsoft.com/office/officeart/2005/8/layout/default"/>
    <dgm:cxn modelId="{081C0EFF-4FAD-48D8-B0AF-D87A5328EAA3}" type="presOf" srcId="{1B464D69-760F-409E-9E79-B9FFDC6C2412}" destId="{1A50D8E1-0554-42F6-ACF1-6FDCCFEE6747}" srcOrd="0" destOrd="0" presId="urn:microsoft.com/office/officeart/2005/8/layout/default"/>
    <dgm:cxn modelId="{40492D45-6EFC-4BB7-B0B4-531CD28EAA19}" srcId="{2A248540-3998-4CD4-90BD-A3F187E351D0}" destId="{C496D618-A848-45B0-91C8-F0B0CD744A36}" srcOrd="8" destOrd="0" parTransId="{7898DACE-C25A-4810-877A-4908B8500E94}" sibTransId="{93A44719-A427-45D7-9A24-F1A17FD7A247}"/>
    <dgm:cxn modelId="{3DF0FD5E-EB18-493F-849D-4E0A56B53723}" srcId="{2A248540-3998-4CD4-90BD-A3F187E351D0}" destId="{04BD9FD8-7724-42F1-9C18-8013807C6B78}" srcOrd="0" destOrd="0" parTransId="{A74B867F-E989-47F7-B621-DB7DE06AA46F}" sibTransId="{6C931A29-6DE8-408E-959E-E119937D73C6}"/>
    <dgm:cxn modelId="{D56079F8-543A-4824-926E-CFF0BDCA2DA3}" type="presOf" srcId="{04BD9FD8-7724-42F1-9C18-8013807C6B78}" destId="{94C5141A-1F1C-422F-9C15-FB4E892D4946}" srcOrd="0" destOrd="0" presId="urn:microsoft.com/office/officeart/2005/8/layout/default"/>
    <dgm:cxn modelId="{131D3118-3E9E-4427-A5F0-5162471D900B}" type="presOf" srcId="{75BF739A-8C26-4247-A555-4A05B6A8C226}" destId="{59B79BDF-6B12-4D04-BC85-002852A2F6FD}" srcOrd="0" destOrd="0" presId="urn:microsoft.com/office/officeart/2005/8/layout/default"/>
    <dgm:cxn modelId="{76421C44-947E-417B-8F18-CB74E704D688}" srcId="{2A248540-3998-4CD4-90BD-A3F187E351D0}" destId="{9597038B-6A96-4D51-B891-59BFA15B98BE}" srcOrd="9" destOrd="0" parTransId="{11783445-FD93-46CB-A7B8-49B81087F6EB}" sibTransId="{53DB97BB-50B0-4F6E-A80B-32D9E1A08136}"/>
    <dgm:cxn modelId="{7B0699FF-7627-49DD-8511-01E4523FC96A}" type="presOf" srcId="{34F84AC9-6357-4667-93AA-77B45B1E851E}" destId="{25017F59-CA99-4CDF-AD11-D81C9F4B6304}" srcOrd="0" destOrd="0" presId="urn:microsoft.com/office/officeart/2005/8/layout/default"/>
    <dgm:cxn modelId="{58DF90A5-41A6-4EC0-A886-766AA364CCF6}" type="presOf" srcId="{C496D618-A848-45B0-91C8-F0B0CD744A36}" destId="{6C112131-B900-4409-93C3-5BA5A8919474}" srcOrd="0" destOrd="0" presId="urn:microsoft.com/office/officeart/2005/8/layout/default"/>
    <dgm:cxn modelId="{BEE5CB57-92F5-4AC9-836C-82B2F4956373}" srcId="{2A248540-3998-4CD4-90BD-A3F187E351D0}" destId="{1B464D69-760F-409E-9E79-B9FFDC6C2412}" srcOrd="6" destOrd="0" parTransId="{6FBAED57-9AA1-4CD7-8DCE-BFEB04D0A04B}" sibTransId="{B9EBC459-C65C-4BB2-A5FB-E30FA1758D62}"/>
    <dgm:cxn modelId="{F12BD7BF-4D02-46C0-8F70-CC4664D8C158}" srcId="{2A248540-3998-4CD4-90BD-A3F187E351D0}" destId="{F2872219-30E3-4B70-AFD5-7726F21013B1}" srcOrd="3" destOrd="0" parTransId="{F0B3F6FD-E18F-4355-B236-C56F8EC583FB}" sibTransId="{7DFC6EC1-90E4-41B5-BED0-C0FCF0AF6410}"/>
    <dgm:cxn modelId="{9C7114DE-FB2F-48A8-8DAA-D889CE120885}" type="presOf" srcId="{525858EF-C72D-4EA9-880B-66541E8F7CAF}" destId="{1393A1FD-9354-4D82-BC7F-134BED4DEC66}" srcOrd="0" destOrd="0" presId="urn:microsoft.com/office/officeart/2005/8/layout/default"/>
    <dgm:cxn modelId="{40EB6A20-8685-47A9-8854-104387B91D90}" srcId="{2A248540-3998-4CD4-90BD-A3F187E351D0}" destId="{75BF739A-8C26-4247-A555-4A05B6A8C226}" srcOrd="10" destOrd="0" parTransId="{3FEE764D-CA63-4A7D-9193-B55EF244AD01}" sibTransId="{FB22D750-BDFE-4800-ABB7-AF602D2018C7}"/>
    <dgm:cxn modelId="{44F905F1-79BF-4215-BF81-D14CFCCFDA04}" type="presOf" srcId="{2ED501A5-E46E-4CFE-BE45-8699F9BCB74A}" destId="{701AAC0E-F389-4B1F-9E82-B801AECCB5C3}" srcOrd="0" destOrd="0" presId="urn:microsoft.com/office/officeart/2005/8/layout/default"/>
    <dgm:cxn modelId="{94AFC086-9BDF-448F-B9B8-5FCBD6226EA5}" type="presOf" srcId="{2A248540-3998-4CD4-90BD-A3F187E351D0}" destId="{905AC4F7-F116-4196-8E1C-5A2B62568EE0}" srcOrd="0" destOrd="0" presId="urn:microsoft.com/office/officeart/2005/8/layout/default"/>
    <dgm:cxn modelId="{ECF6F8E8-E3E0-47FA-B479-00891A5B0A56}" type="presParOf" srcId="{905AC4F7-F116-4196-8E1C-5A2B62568EE0}" destId="{94C5141A-1F1C-422F-9C15-FB4E892D4946}" srcOrd="0" destOrd="0" presId="urn:microsoft.com/office/officeart/2005/8/layout/default"/>
    <dgm:cxn modelId="{8EAE08D2-007B-42C1-81F9-E19EF751B087}" type="presParOf" srcId="{905AC4F7-F116-4196-8E1C-5A2B62568EE0}" destId="{18DC74FD-6FF9-4A0B-B586-8317C36933B6}" srcOrd="1" destOrd="0" presId="urn:microsoft.com/office/officeart/2005/8/layout/default"/>
    <dgm:cxn modelId="{97E69E5F-54D2-4ADF-96B5-32E1167973E3}" type="presParOf" srcId="{905AC4F7-F116-4196-8E1C-5A2B62568EE0}" destId="{1393A1FD-9354-4D82-BC7F-134BED4DEC66}" srcOrd="2" destOrd="0" presId="urn:microsoft.com/office/officeart/2005/8/layout/default"/>
    <dgm:cxn modelId="{A44712DF-6BBF-406E-A442-D0B3C3B079C0}" type="presParOf" srcId="{905AC4F7-F116-4196-8E1C-5A2B62568EE0}" destId="{43F6DAD7-6092-48E2-88C1-5CF9E97151B3}" srcOrd="3" destOrd="0" presId="urn:microsoft.com/office/officeart/2005/8/layout/default"/>
    <dgm:cxn modelId="{2CA85FB3-F8AD-4247-A2BA-BC827FAE3C36}" type="presParOf" srcId="{905AC4F7-F116-4196-8E1C-5A2B62568EE0}" destId="{7A82EC70-169F-4382-AEF6-D9606C35472C}" srcOrd="4" destOrd="0" presId="urn:microsoft.com/office/officeart/2005/8/layout/default"/>
    <dgm:cxn modelId="{823CA3C0-DBDC-46E9-9E8E-BC9B9FC58FF6}" type="presParOf" srcId="{905AC4F7-F116-4196-8E1C-5A2B62568EE0}" destId="{8ADC5FCD-CA9C-482F-BE46-6973F90815E7}" srcOrd="5" destOrd="0" presId="urn:microsoft.com/office/officeart/2005/8/layout/default"/>
    <dgm:cxn modelId="{BDAD4BEB-098B-4D66-AA2D-2ED566665983}" type="presParOf" srcId="{905AC4F7-F116-4196-8E1C-5A2B62568EE0}" destId="{5A16BC40-7909-40E9-9E61-9AA6BF97221C}" srcOrd="6" destOrd="0" presId="urn:microsoft.com/office/officeart/2005/8/layout/default"/>
    <dgm:cxn modelId="{97EF1BE9-2903-46FA-B2BF-C7BA1114B83C}" type="presParOf" srcId="{905AC4F7-F116-4196-8E1C-5A2B62568EE0}" destId="{AFE44537-B9B3-4C8A-BF51-B5F0E7AE94A9}" srcOrd="7" destOrd="0" presId="urn:microsoft.com/office/officeart/2005/8/layout/default"/>
    <dgm:cxn modelId="{9BA3E88D-64B0-4BB4-9F2B-DD351150B338}" type="presParOf" srcId="{905AC4F7-F116-4196-8E1C-5A2B62568EE0}" destId="{701AAC0E-F389-4B1F-9E82-B801AECCB5C3}" srcOrd="8" destOrd="0" presId="urn:microsoft.com/office/officeart/2005/8/layout/default"/>
    <dgm:cxn modelId="{F278C32B-6BF0-4040-9D31-FBD4E9428580}" type="presParOf" srcId="{905AC4F7-F116-4196-8E1C-5A2B62568EE0}" destId="{D3C98AA8-8632-446F-A09A-D25688523784}" srcOrd="9" destOrd="0" presId="urn:microsoft.com/office/officeart/2005/8/layout/default"/>
    <dgm:cxn modelId="{A69904D7-D462-4D75-8B79-FCC74306FF8B}" type="presParOf" srcId="{905AC4F7-F116-4196-8E1C-5A2B62568EE0}" destId="{25017F59-CA99-4CDF-AD11-D81C9F4B6304}" srcOrd="10" destOrd="0" presId="urn:microsoft.com/office/officeart/2005/8/layout/default"/>
    <dgm:cxn modelId="{182C3D6C-F302-497F-88AC-7F5B9DD0A13C}" type="presParOf" srcId="{905AC4F7-F116-4196-8E1C-5A2B62568EE0}" destId="{D2D74D24-577F-4A76-B7EC-9DCA9ABD0E4F}" srcOrd="11" destOrd="0" presId="urn:microsoft.com/office/officeart/2005/8/layout/default"/>
    <dgm:cxn modelId="{7D27E36A-6C9F-405A-AF6C-3D1249281A7D}" type="presParOf" srcId="{905AC4F7-F116-4196-8E1C-5A2B62568EE0}" destId="{1A50D8E1-0554-42F6-ACF1-6FDCCFEE6747}" srcOrd="12" destOrd="0" presId="urn:microsoft.com/office/officeart/2005/8/layout/default"/>
    <dgm:cxn modelId="{B38058DC-9B44-468F-B837-5F369AB390F8}" type="presParOf" srcId="{905AC4F7-F116-4196-8E1C-5A2B62568EE0}" destId="{02614C99-E15C-4863-BA1B-EE5B302A04AF}" srcOrd="13" destOrd="0" presId="urn:microsoft.com/office/officeart/2005/8/layout/default"/>
    <dgm:cxn modelId="{06AC1542-A1A8-42CF-A210-FD12883DEE25}" type="presParOf" srcId="{905AC4F7-F116-4196-8E1C-5A2B62568EE0}" destId="{73DCD630-5C3A-46C3-B856-58C4ADED0349}" srcOrd="14" destOrd="0" presId="urn:microsoft.com/office/officeart/2005/8/layout/default"/>
    <dgm:cxn modelId="{005FAD21-D1F4-47C7-A09B-197D8AD5A0AA}" type="presParOf" srcId="{905AC4F7-F116-4196-8E1C-5A2B62568EE0}" destId="{51EE42D3-2719-4929-8F93-43DC9DD72044}" srcOrd="15" destOrd="0" presId="urn:microsoft.com/office/officeart/2005/8/layout/default"/>
    <dgm:cxn modelId="{36AA5CF7-29CB-4FBD-8E28-455442AE6478}" type="presParOf" srcId="{905AC4F7-F116-4196-8E1C-5A2B62568EE0}" destId="{6C112131-B900-4409-93C3-5BA5A8919474}" srcOrd="16" destOrd="0" presId="urn:microsoft.com/office/officeart/2005/8/layout/default"/>
    <dgm:cxn modelId="{DD9B1807-92F5-499E-9DBC-20DFFCD1364D}" type="presParOf" srcId="{905AC4F7-F116-4196-8E1C-5A2B62568EE0}" destId="{FF867E40-B1FA-467E-8AB2-9C19AC0803A0}" srcOrd="17" destOrd="0" presId="urn:microsoft.com/office/officeart/2005/8/layout/default"/>
    <dgm:cxn modelId="{7E5A8EAB-6496-46A5-ACF8-2A65C9C4E88E}" type="presParOf" srcId="{905AC4F7-F116-4196-8E1C-5A2B62568EE0}" destId="{E66199BA-9A10-4EBA-909A-813AE1630FDC}" srcOrd="18" destOrd="0" presId="urn:microsoft.com/office/officeart/2005/8/layout/default"/>
    <dgm:cxn modelId="{C22C4F1C-C387-46D9-9580-87DEDC16A2FD}" type="presParOf" srcId="{905AC4F7-F116-4196-8E1C-5A2B62568EE0}" destId="{6D67202C-3971-4FDC-A900-AD19EA507863}" srcOrd="19" destOrd="0" presId="urn:microsoft.com/office/officeart/2005/8/layout/default"/>
    <dgm:cxn modelId="{4B6886F3-7727-4CA4-B3E7-DA13787661AA}" type="presParOf" srcId="{905AC4F7-F116-4196-8E1C-5A2B62568EE0}" destId="{59B79BDF-6B12-4D04-BC85-002852A2F6FD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47E8EB-7BBD-4051-9608-9755A6B52503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448B543D-649D-4FA6-891D-C105BE589F2B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Desarrollo de una cultura corporativa sólida </a:t>
          </a:r>
        </a:p>
        <a:p>
          <a:pPr defTabSz="2711450">
            <a:spcBef>
              <a:spcPct val="0"/>
            </a:spcBef>
            <a:spcAft>
              <a:spcPct val="35000"/>
            </a:spcAft>
          </a:pPr>
          <a:endParaRPr lang="es-CR" b="1" dirty="0">
            <a:solidFill>
              <a:schemeClr val="tx1"/>
            </a:solidFill>
          </a:endParaRPr>
        </a:p>
      </dgm:t>
    </dgm:pt>
    <dgm:pt modelId="{073D7CAC-B961-463D-A7AF-BCAC18F9B88C}" type="parTrans" cxnId="{0797AD1A-B393-4A72-8783-0BF4406F04C6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0ACC33A-8ADD-4F0B-9BAD-F35E0C6F7C04}" type="sibTrans" cxnId="{0797AD1A-B393-4A72-8783-0BF4406F04C6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CD06F7B-C379-45F5-A65F-7AB593460669}">
      <dgm:prSet phldrT="[Texto]" custT="1"/>
      <dgm:spPr/>
      <dgm:t>
        <a:bodyPr/>
        <a:lstStyle/>
        <a:p>
          <a:r>
            <a:rPr lang="es-C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Código de Conducta </a:t>
          </a:r>
          <a:endParaRPr lang="es-CR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B28CCA-4AE6-4469-A589-4EAA23BFCC6A}" type="parTrans" cxnId="{FE1AFEAC-4F7A-440E-AE99-48854CF8DEED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0440482-0D3D-44AD-B0F5-FCCD608E3DC4}" type="sibTrans" cxnId="{FE1AFEAC-4F7A-440E-AE99-48854CF8DEED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C7353A6-A31F-49FB-B265-8F1BF5D7C717}" type="pres">
      <dgm:prSet presAssocID="{1E47E8EB-7BBD-4051-9608-9755A6B525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06859F5-E4F8-42EC-9F9E-6009AFD39711}" type="pres">
      <dgm:prSet presAssocID="{448B543D-649D-4FA6-891D-C105BE589F2B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C061EA1-2920-452E-8640-F0118F923F86}" type="pres">
      <dgm:prSet presAssocID="{CCD06F7B-C379-45F5-A65F-7AB59346066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98888AD-4601-462B-BA6C-07DC3ED4BFA3}" type="presOf" srcId="{CCD06F7B-C379-45F5-A65F-7AB593460669}" destId="{AC061EA1-2920-452E-8640-F0118F923F86}" srcOrd="0" destOrd="0" presId="urn:microsoft.com/office/officeart/2005/8/layout/arrow5"/>
    <dgm:cxn modelId="{AE90667E-AFDF-4E3C-9536-1465F10BF1B5}" type="presOf" srcId="{1E47E8EB-7BBD-4051-9608-9755A6B52503}" destId="{6C7353A6-A31F-49FB-B265-8F1BF5D7C717}" srcOrd="0" destOrd="0" presId="urn:microsoft.com/office/officeart/2005/8/layout/arrow5"/>
    <dgm:cxn modelId="{FE1AFEAC-4F7A-440E-AE99-48854CF8DEED}" srcId="{1E47E8EB-7BBD-4051-9608-9755A6B52503}" destId="{CCD06F7B-C379-45F5-A65F-7AB593460669}" srcOrd="1" destOrd="0" parTransId="{ECB28CCA-4AE6-4469-A589-4EAA23BFCC6A}" sibTransId="{10440482-0D3D-44AD-B0F5-FCCD608E3DC4}"/>
    <dgm:cxn modelId="{613DB323-BA70-4B9A-9231-3AB175F45A57}" type="presOf" srcId="{448B543D-649D-4FA6-891D-C105BE589F2B}" destId="{F06859F5-E4F8-42EC-9F9E-6009AFD39711}" srcOrd="0" destOrd="0" presId="urn:microsoft.com/office/officeart/2005/8/layout/arrow5"/>
    <dgm:cxn modelId="{0797AD1A-B393-4A72-8783-0BF4406F04C6}" srcId="{1E47E8EB-7BBD-4051-9608-9755A6B52503}" destId="{448B543D-649D-4FA6-891D-C105BE589F2B}" srcOrd="0" destOrd="0" parTransId="{073D7CAC-B961-463D-A7AF-BCAC18F9B88C}" sibTransId="{10ACC33A-8ADD-4F0B-9BAD-F35E0C6F7C04}"/>
    <dgm:cxn modelId="{F0786795-2779-4AB0-B614-83BDE8B8C0F0}" type="presParOf" srcId="{6C7353A6-A31F-49FB-B265-8F1BF5D7C717}" destId="{F06859F5-E4F8-42EC-9F9E-6009AFD39711}" srcOrd="0" destOrd="0" presId="urn:microsoft.com/office/officeart/2005/8/layout/arrow5"/>
    <dgm:cxn modelId="{7A4186DA-6DEE-416D-83E2-813A8F58D554}" type="presParOf" srcId="{6C7353A6-A31F-49FB-B265-8F1BF5D7C717}" destId="{AC061EA1-2920-452E-8640-F0118F923F8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B1FA0-FFC4-4F20-8F06-F47902005BB4}" type="doc">
      <dgm:prSet loTypeId="urn:microsoft.com/office/officeart/2005/8/layout/bList2" loCatId="list" qsTypeId="urn:microsoft.com/office/officeart/2005/8/quickstyle/simple1" qsCatId="simple" csTypeId="urn:microsoft.com/office/officeart/2005/8/colors/colorful5" csCatId="colorful" phldr="1"/>
      <dgm:spPr/>
    </dgm:pt>
    <dgm:pt modelId="{65795F02-D5A3-4F1D-B505-8242CD382EC9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dirty="0" smtClean="0">
              <a:solidFill>
                <a:schemeClr val="tx1"/>
              </a:solidFill>
            </a:rPr>
            <a:t>Estrategia de gestión de riesgo</a:t>
          </a:r>
        </a:p>
        <a:p>
          <a:pPr defTabSz="1689100">
            <a:spcBef>
              <a:spcPct val="0"/>
            </a:spcBef>
            <a:spcAft>
              <a:spcPct val="35000"/>
            </a:spcAft>
          </a:pPr>
          <a:endParaRPr lang="es-CR" dirty="0">
            <a:solidFill>
              <a:schemeClr val="tx1"/>
            </a:solidFill>
          </a:endParaRPr>
        </a:p>
      </dgm:t>
    </dgm:pt>
    <dgm:pt modelId="{12EFAA58-B41A-4A80-8919-6241D2A46A60}" type="parTrans" cxnId="{19C12EF5-FF55-4203-A5E0-DB91D722EA9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2BBFA2C9-E114-438A-B347-632A33CE15E4}" type="sibTrans" cxnId="{19C12EF5-FF55-4203-A5E0-DB91D722EA9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00D7AC51-014B-4BDA-8886-19141FFB8F99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dirty="0" smtClean="0">
              <a:solidFill>
                <a:schemeClr val="tx1"/>
              </a:solidFill>
            </a:rPr>
            <a:t>Apetito de Riesgo y Declaración del Apetito de Riesgo</a:t>
          </a:r>
        </a:p>
        <a:p>
          <a:pPr defTabSz="1689100">
            <a:spcBef>
              <a:spcPct val="0"/>
            </a:spcBef>
            <a:spcAft>
              <a:spcPct val="35000"/>
            </a:spcAft>
          </a:pPr>
          <a:endParaRPr lang="es-CR" dirty="0">
            <a:solidFill>
              <a:schemeClr val="tx1"/>
            </a:solidFill>
          </a:endParaRPr>
        </a:p>
      </dgm:t>
    </dgm:pt>
    <dgm:pt modelId="{E26E0349-801E-4283-AA03-FE8541074B8E}" type="parTrans" cxnId="{4218CE5D-4633-4D39-BF5C-BA169B78BCC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780E9C4-A8BD-45FB-ACE8-2A9678F3BD92}" type="sibTrans" cxnId="{4218CE5D-4633-4D39-BF5C-BA169B78BCC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747243D-8313-40BC-A369-A559976A9604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dirty="0" smtClean="0">
              <a:solidFill>
                <a:schemeClr val="tx1"/>
              </a:solidFill>
            </a:rPr>
            <a:t>Gestión y control del riesgo</a:t>
          </a:r>
        </a:p>
        <a:p>
          <a:pPr defTabSz="1689100">
            <a:spcBef>
              <a:spcPct val="0"/>
            </a:spcBef>
            <a:spcAft>
              <a:spcPct val="35000"/>
            </a:spcAft>
          </a:pPr>
          <a:endParaRPr lang="es-CR" dirty="0">
            <a:solidFill>
              <a:schemeClr val="tx1"/>
            </a:solidFill>
          </a:endParaRPr>
        </a:p>
      </dgm:t>
    </dgm:pt>
    <dgm:pt modelId="{8DB77CE5-C727-426C-8179-14BDDF39228C}" type="parTrans" cxnId="{EA552EBF-F682-46DE-BD29-E737AB53311D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21E49DF-A5E7-43D3-8224-0D8E444B39BF}" type="sibTrans" cxnId="{EA552EBF-F682-46DE-BD29-E737AB53311D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3939B32-B143-4255-85F8-CC8D22D27367}" type="pres">
      <dgm:prSet presAssocID="{BD1B1FA0-FFC4-4F20-8F06-F47902005BB4}" presName="diagram" presStyleCnt="0">
        <dgm:presLayoutVars>
          <dgm:dir/>
          <dgm:animLvl val="lvl"/>
          <dgm:resizeHandles val="exact"/>
        </dgm:presLayoutVars>
      </dgm:prSet>
      <dgm:spPr/>
    </dgm:pt>
    <dgm:pt modelId="{98B571B8-682B-4ABC-8F36-14901C8F2A53}" type="pres">
      <dgm:prSet presAssocID="{65795F02-D5A3-4F1D-B505-8242CD382EC9}" presName="compNode" presStyleCnt="0"/>
      <dgm:spPr/>
    </dgm:pt>
    <dgm:pt modelId="{77BE91A9-49C8-4F73-9427-FDF2853EDDDD}" type="pres">
      <dgm:prSet presAssocID="{65795F02-D5A3-4F1D-B505-8242CD382EC9}" presName="childRect" presStyleLbl="bgAcc1" presStyleIdx="0" presStyleCnt="3">
        <dgm:presLayoutVars>
          <dgm:bulletEnabled val="1"/>
        </dgm:presLayoutVars>
      </dgm:prSet>
      <dgm:spPr/>
    </dgm:pt>
    <dgm:pt modelId="{A49C9F5F-5498-4A2B-85E1-A96896AB307B}" type="pres">
      <dgm:prSet presAssocID="{65795F02-D5A3-4F1D-B505-8242CD382E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2C67162-59EB-4B6A-B940-4D44EB9620AB}" type="pres">
      <dgm:prSet presAssocID="{65795F02-D5A3-4F1D-B505-8242CD382EC9}" presName="parentRect" presStyleLbl="alignNode1" presStyleIdx="0" presStyleCnt="3" custScaleY="219279"/>
      <dgm:spPr/>
      <dgm:t>
        <a:bodyPr/>
        <a:lstStyle/>
        <a:p>
          <a:endParaRPr lang="es-CR"/>
        </a:p>
      </dgm:t>
    </dgm:pt>
    <dgm:pt modelId="{9C8B2B06-91AD-43B2-BBAA-DBEC591A4C36}" type="pres">
      <dgm:prSet presAssocID="{65795F02-D5A3-4F1D-B505-8242CD382EC9}" presName="adorn" presStyleLbl="fgAccFollowNode1" presStyleIdx="0" presStyleCnt="3"/>
      <dgm:spPr/>
    </dgm:pt>
    <dgm:pt modelId="{325274BA-B06F-48D0-A40E-5F136D0CA258}" type="pres">
      <dgm:prSet presAssocID="{2BBFA2C9-E114-438A-B347-632A33CE15E4}" presName="sibTrans" presStyleLbl="sibTrans2D1" presStyleIdx="0" presStyleCnt="0"/>
      <dgm:spPr/>
      <dgm:t>
        <a:bodyPr/>
        <a:lstStyle/>
        <a:p>
          <a:endParaRPr lang="es-CR"/>
        </a:p>
      </dgm:t>
    </dgm:pt>
    <dgm:pt modelId="{A7F7EA2B-7D48-4E13-83CE-6FB52965304E}" type="pres">
      <dgm:prSet presAssocID="{00D7AC51-014B-4BDA-8886-19141FFB8F99}" presName="compNode" presStyleCnt="0"/>
      <dgm:spPr/>
    </dgm:pt>
    <dgm:pt modelId="{3DC4D71C-A2E2-4FDD-8E4F-E38657F80722}" type="pres">
      <dgm:prSet presAssocID="{00D7AC51-014B-4BDA-8886-19141FFB8F99}" presName="childRect" presStyleLbl="bgAcc1" presStyleIdx="1" presStyleCnt="3" custScaleY="129707">
        <dgm:presLayoutVars>
          <dgm:bulletEnabled val="1"/>
        </dgm:presLayoutVars>
      </dgm:prSet>
      <dgm:spPr/>
    </dgm:pt>
    <dgm:pt modelId="{20FFFB79-F47C-4B4F-8E44-C1B6F6419D61}" type="pres">
      <dgm:prSet presAssocID="{00D7AC51-014B-4BDA-8886-19141FFB8F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9664930-BD9C-49E2-B8D8-85E3D544D661}" type="pres">
      <dgm:prSet presAssocID="{00D7AC51-014B-4BDA-8886-19141FFB8F99}" presName="parentRect" presStyleLbl="alignNode1" presStyleIdx="1" presStyleCnt="3" custScaleY="257108"/>
      <dgm:spPr/>
      <dgm:t>
        <a:bodyPr/>
        <a:lstStyle/>
        <a:p>
          <a:endParaRPr lang="es-CR"/>
        </a:p>
      </dgm:t>
    </dgm:pt>
    <dgm:pt modelId="{13FBA154-CC44-4665-B497-BC7BDC7BC9FF}" type="pres">
      <dgm:prSet presAssocID="{00D7AC51-014B-4BDA-8886-19141FFB8F99}" presName="adorn" presStyleLbl="fgAccFollowNode1" presStyleIdx="1" presStyleCnt="3"/>
      <dgm:spPr/>
    </dgm:pt>
    <dgm:pt modelId="{15B6C43A-FF70-4E72-BFA9-BCBE5186EF1C}" type="pres">
      <dgm:prSet presAssocID="{B780E9C4-A8BD-45FB-ACE8-2A9678F3BD9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D758644E-AFF4-49B9-B70E-1D1E11B17B32}" type="pres">
      <dgm:prSet presAssocID="{1747243D-8313-40BC-A369-A559976A9604}" presName="compNode" presStyleCnt="0"/>
      <dgm:spPr/>
    </dgm:pt>
    <dgm:pt modelId="{E39ED948-99EF-4899-9631-23CB909A9746}" type="pres">
      <dgm:prSet presAssocID="{1747243D-8313-40BC-A369-A559976A9604}" presName="childRect" presStyleLbl="bgAcc1" presStyleIdx="2" presStyleCnt="3" custScaleY="145986">
        <dgm:presLayoutVars>
          <dgm:bulletEnabled val="1"/>
        </dgm:presLayoutVars>
      </dgm:prSet>
      <dgm:spPr/>
    </dgm:pt>
    <dgm:pt modelId="{D5544A2A-693A-4BC1-A9A3-2045551CAA3E}" type="pres">
      <dgm:prSet presAssocID="{1747243D-8313-40BC-A369-A559976A960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CB4DEB4-1E00-4151-998C-47906F61FDCE}" type="pres">
      <dgm:prSet presAssocID="{1747243D-8313-40BC-A369-A559976A9604}" presName="parentRect" presStyleLbl="alignNode1" presStyleIdx="2" presStyleCnt="3" custScaleY="294937"/>
      <dgm:spPr/>
      <dgm:t>
        <a:bodyPr/>
        <a:lstStyle/>
        <a:p>
          <a:endParaRPr lang="es-CR"/>
        </a:p>
      </dgm:t>
    </dgm:pt>
    <dgm:pt modelId="{5E60D470-9C19-4188-8B2D-2CC272807277}" type="pres">
      <dgm:prSet presAssocID="{1747243D-8313-40BC-A369-A559976A9604}" presName="adorn" presStyleLbl="fgAccFollowNode1" presStyleIdx="2" presStyleCnt="3"/>
      <dgm:spPr/>
    </dgm:pt>
  </dgm:ptLst>
  <dgm:cxnLst>
    <dgm:cxn modelId="{F5F8D00F-EC81-41C6-9C70-3D729114A227}" type="presOf" srcId="{1747243D-8313-40BC-A369-A559976A9604}" destId="{D5544A2A-693A-4BC1-A9A3-2045551CAA3E}" srcOrd="0" destOrd="0" presId="urn:microsoft.com/office/officeart/2005/8/layout/bList2"/>
    <dgm:cxn modelId="{EA552EBF-F682-46DE-BD29-E737AB53311D}" srcId="{BD1B1FA0-FFC4-4F20-8F06-F47902005BB4}" destId="{1747243D-8313-40BC-A369-A559976A9604}" srcOrd="2" destOrd="0" parTransId="{8DB77CE5-C727-426C-8179-14BDDF39228C}" sibTransId="{C21E49DF-A5E7-43D3-8224-0D8E444B39BF}"/>
    <dgm:cxn modelId="{EDF5047B-8BBE-4A4D-BEAC-86C92A4E63A8}" type="presOf" srcId="{1747243D-8313-40BC-A369-A559976A9604}" destId="{ACB4DEB4-1E00-4151-998C-47906F61FDCE}" srcOrd="1" destOrd="0" presId="urn:microsoft.com/office/officeart/2005/8/layout/bList2"/>
    <dgm:cxn modelId="{F2A8958B-16D7-448A-8E52-05991AAFA352}" type="presOf" srcId="{BD1B1FA0-FFC4-4F20-8F06-F47902005BB4}" destId="{B3939B32-B143-4255-85F8-CC8D22D27367}" srcOrd="0" destOrd="0" presId="urn:microsoft.com/office/officeart/2005/8/layout/bList2"/>
    <dgm:cxn modelId="{98EE2EE3-05A6-4254-BE1A-A809926DBAEC}" type="presOf" srcId="{B780E9C4-A8BD-45FB-ACE8-2A9678F3BD92}" destId="{15B6C43A-FF70-4E72-BFA9-BCBE5186EF1C}" srcOrd="0" destOrd="0" presId="urn:microsoft.com/office/officeart/2005/8/layout/bList2"/>
    <dgm:cxn modelId="{60A06945-9CC8-4785-BEC9-E7AA57B0430D}" type="presOf" srcId="{65795F02-D5A3-4F1D-B505-8242CD382EC9}" destId="{A49C9F5F-5498-4A2B-85E1-A96896AB307B}" srcOrd="0" destOrd="0" presId="urn:microsoft.com/office/officeart/2005/8/layout/bList2"/>
    <dgm:cxn modelId="{4C0172FC-4340-4C64-9F26-772897DC097B}" type="presOf" srcId="{2BBFA2C9-E114-438A-B347-632A33CE15E4}" destId="{325274BA-B06F-48D0-A40E-5F136D0CA258}" srcOrd="0" destOrd="0" presId="urn:microsoft.com/office/officeart/2005/8/layout/bList2"/>
    <dgm:cxn modelId="{9E09D7C1-FFCB-45A7-A956-0DAA9BD15678}" type="presOf" srcId="{65795F02-D5A3-4F1D-B505-8242CD382EC9}" destId="{F2C67162-59EB-4B6A-B940-4D44EB9620AB}" srcOrd="1" destOrd="0" presId="urn:microsoft.com/office/officeart/2005/8/layout/bList2"/>
    <dgm:cxn modelId="{4218CE5D-4633-4D39-BF5C-BA169B78BCCE}" srcId="{BD1B1FA0-FFC4-4F20-8F06-F47902005BB4}" destId="{00D7AC51-014B-4BDA-8886-19141FFB8F99}" srcOrd="1" destOrd="0" parTransId="{E26E0349-801E-4283-AA03-FE8541074B8E}" sibTransId="{B780E9C4-A8BD-45FB-ACE8-2A9678F3BD92}"/>
    <dgm:cxn modelId="{F1E20FCD-3E2D-4C95-9D1C-049D6839B42C}" type="presOf" srcId="{00D7AC51-014B-4BDA-8886-19141FFB8F99}" destId="{20FFFB79-F47C-4B4F-8E44-C1B6F6419D61}" srcOrd="0" destOrd="0" presId="urn:microsoft.com/office/officeart/2005/8/layout/bList2"/>
    <dgm:cxn modelId="{19C12EF5-FF55-4203-A5E0-DB91D722EA98}" srcId="{BD1B1FA0-FFC4-4F20-8F06-F47902005BB4}" destId="{65795F02-D5A3-4F1D-B505-8242CD382EC9}" srcOrd="0" destOrd="0" parTransId="{12EFAA58-B41A-4A80-8919-6241D2A46A60}" sibTransId="{2BBFA2C9-E114-438A-B347-632A33CE15E4}"/>
    <dgm:cxn modelId="{542D17B7-6F0A-4FCC-83D6-2030109352D4}" type="presOf" srcId="{00D7AC51-014B-4BDA-8886-19141FFB8F99}" destId="{29664930-BD9C-49E2-B8D8-85E3D544D661}" srcOrd="1" destOrd="0" presId="urn:microsoft.com/office/officeart/2005/8/layout/bList2"/>
    <dgm:cxn modelId="{A30723F2-23F6-4134-831E-C49981B67645}" type="presParOf" srcId="{B3939B32-B143-4255-85F8-CC8D22D27367}" destId="{98B571B8-682B-4ABC-8F36-14901C8F2A53}" srcOrd="0" destOrd="0" presId="urn:microsoft.com/office/officeart/2005/8/layout/bList2"/>
    <dgm:cxn modelId="{DA540478-D3A3-4DE9-9991-9FB47B8749D8}" type="presParOf" srcId="{98B571B8-682B-4ABC-8F36-14901C8F2A53}" destId="{77BE91A9-49C8-4F73-9427-FDF2853EDDDD}" srcOrd="0" destOrd="0" presId="urn:microsoft.com/office/officeart/2005/8/layout/bList2"/>
    <dgm:cxn modelId="{D16BAC06-F6FD-4715-A0E7-ED20E2BF4D30}" type="presParOf" srcId="{98B571B8-682B-4ABC-8F36-14901C8F2A53}" destId="{A49C9F5F-5498-4A2B-85E1-A96896AB307B}" srcOrd="1" destOrd="0" presId="urn:microsoft.com/office/officeart/2005/8/layout/bList2"/>
    <dgm:cxn modelId="{97D58A1C-3EBD-4AEA-88B9-C060312D24FD}" type="presParOf" srcId="{98B571B8-682B-4ABC-8F36-14901C8F2A53}" destId="{F2C67162-59EB-4B6A-B940-4D44EB9620AB}" srcOrd="2" destOrd="0" presId="urn:microsoft.com/office/officeart/2005/8/layout/bList2"/>
    <dgm:cxn modelId="{20A90CD5-3C85-47CE-BBBD-D6D41F1EBBAC}" type="presParOf" srcId="{98B571B8-682B-4ABC-8F36-14901C8F2A53}" destId="{9C8B2B06-91AD-43B2-BBAA-DBEC591A4C36}" srcOrd="3" destOrd="0" presId="urn:microsoft.com/office/officeart/2005/8/layout/bList2"/>
    <dgm:cxn modelId="{4A7E498B-B887-455E-A23F-C7B58E8BFB86}" type="presParOf" srcId="{B3939B32-B143-4255-85F8-CC8D22D27367}" destId="{325274BA-B06F-48D0-A40E-5F136D0CA258}" srcOrd="1" destOrd="0" presId="urn:microsoft.com/office/officeart/2005/8/layout/bList2"/>
    <dgm:cxn modelId="{1AD73A81-4E9C-4D66-8763-990A0B58919E}" type="presParOf" srcId="{B3939B32-B143-4255-85F8-CC8D22D27367}" destId="{A7F7EA2B-7D48-4E13-83CE-6FB52965304E}" srcOrd="2" destOrd="0" presId="urn:microsoft.com/office/officeart/2005/8/layout/bList2"/>
    <dgm:cxn modelId="{C734D337-4164-4298-8AA5-28F492370768}" type="presParOf" srcId="{A7F7EA2B-7D48-4E13-83CE-6FB52965304E}" destId="{3DC4D71C-A2E2-4FDD-8E4F-E38657F80722}" srcOrd="0" destOrd="0" presId="urn:microsoft.com/office/officeart/2005/8/layout/bList2"/>
    <dgm:cxn modelId="{99A8D194-FA96-4082-81A5-B69280B630C2}" type="presParOf" srcId="{A7F7EA2B-7D48-4E13-83CE-6FB52965304E}" destId="{20FFFB79-F47C-4B4F-8E44-C1B6F6419D61}" srcOrd="1" destOrd="0" presId="urn:microsoft.com/office/officeart/2005/8/layout/bList2"/>
    <dgm:cxn modelId="{6D6800FD-44DD-4408-A172-2F36C5C0D744}" type="presParOf" srcId="{A7F7EA2B-7D48-4E13-83CE-6FB52965304E}" destId="{29664930-BD9C-49E2-B8D8-85E3D544D661}" srcOrd="2" destOrd="0" presId="urn:microsoft.com/office/officeart/2005/8/layout/bList2"/>
    <dgm:cxn modelId="{5CF5EA72-F643-42AC-BF05-0F9926ED5620}" type="presParOf" srcId="{A7F7EA2B-7D48-4E13-83CE-6FB52965304E}" destId="{13FBA154-CC44-4665-B497-BC7BDC7BC9FF}" srcOrd="3" destOrd="0" presId="urn:microsoft.com/office/officeart/2005/8/layout/bList2"/>
    <dgm:cxn modelId="{41E2103E-5472-47CC-B6CC-239577132571}" type="presParOf" srcId="{B3939B32-B143-4255-85F8-CC8D22D27367}" destId="{15B6C43A-FF70-4E72-BFA9-BCBE5186EF1C}" srcOrd="3" destOrd="0" presId="urn:microsoft.com/office/officeart/2005/8/layout/bList2"/>
    <dgm:cxn modelId="{FC8D2276-8B18-4074-A362-20A643B62855}" type="presParOf" srcId="{B3939B32-B143-4255-85F8-CC8D22D27367}" destId="{D758644E-AFF4-49B9-B70E-1D1E11B17B32}" srcOrd="4" destOrd="0" presId="urn:microsoft.com/office/officeart/2005/8/layout/bList2"/>
    <dgm:cxn modelId="{8D5553D3-5C78-4544-83CF-73083101E8C7}" type="presParOf" srcId="{D758644E-AFF4-49B9-B70E-1D1E11B17B32}" destId="{E39ED948-99EF-4899-9631-23CB909A9746}" srcOrd="0" destOrd="0" presId="urn:microsoft.com/office/officeart/2005/8/layout/bList2"/>
    <dgm:cxn modelId="{DC604C4F-C236-454C-B037-E9C8DFECAF9B}" type="presParOf" srcId="{D758644E-AFF4-49B9-B70E-1D1E11B17B32}" destId="{D5544A2A-693A-4BC1-A9A3-2045551CAA3E}" srcOrd="1" destOrd="0" presId="urn:microsoft.com/office/officeart/2005/8/layout/bList2"/>
    <dgm:cxn modelId="{56E03E79-6457-4707-A229-1F2DDD2CE7D2}" type="presParOf" srcId="{D758644E-AFF4-49B9-B70E-1D1E11B17B32}" destId="{ACB4DEB4-1E00-4151-998C-47906F61FDCE}" srcOrd="2" destOrd="0" presId="urn:microsoft.com/office/officeart/2005/8/layout/bList2"/>
    <dgm:cxn modelId="{7D75FCB9-2A58-4350-8DB4-E47580505B9F}" type="presParOf" srcId="{D758644E-AFF4-49B9-B70E-1D1E11B17B32}" destId="{5E60D470-9C19-4188-8B2D-2CC27280727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B6B25-8090-47AC-983D-AEA7B93ECF3A}">
      <dsp:nvSpPr>
        <dsp:cNvPr id="0" name=""/>
        <dsp:cNvSpPr/>
      </dsp:nvSpPr>
      <dsp:spPr>
        <a:xfrm>
          <a:off x="4519695" y="-85092"/>
          <a:ext cx="2403400" cy="2403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kern="1200" dirty="0" smtClean="0"/>
            <a:t>Acceder al capital o reducir su costo</a:t>
          </a:r>
        </a:p>
        <a:p>
          <a:pPr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dirty="0"/>
        </a:p>
      </dsp:txBody>
      <dsp:txXfrm>
        <a:off x="4871665" y="266878"/>
        <a:ext cx="1699460" cy="1699460"/>
      </dsp:txXfrm>
    </dsp:sp>
    <dsp:sp modelId="{FDDBD244-C59C-46B1-B507-2FD7396B88C0}">
      <dsp:nvSpPr>
        <dsp:cNvPr id="0" name=""/>
        <dsp:cNvSpPr/>
      </dsp:nvSpPr>
      <dsp:spPr>
        <a:xfrm rot="750866">
          <a:off x="6985065" y="1160609"/>
          <a:ext cx="230125" cy="52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>
            <a:solidFill>
              <a:schemeClr val="tx1"/>
            </a:solidFill>
          </a:endParaRPr>
        </a:p>
      </dsp:txBody>
      <dsp:txXfrm>
        <a:off x="6985885" y="1257937"/>
        <a:ext cx="161088" cy="314425"/>
      </dsp:txXfrm>
    </dsp:sp>
    <dsp:sp modelId="{9BB51450-99ED-4B6D-87EE-3D054204AF84}">
      <dsp:nvSpPr>
        <dsp:cNvPr id="0" name=""/>
        <dsp:cNvSpPr/>
      </dsp:nvSpPr>
      <dsp:spPr>
        <a:xfrm>
          <a:off x="7289877" y="529774"/>
          <a:ext cx="2403400" cy="2403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kern="1200" dirty="0" smtClean="0"/>
            <a:t>Enfrentar y responder a las presiones externas del mercado</a:t>
          </a:r>
        </a:p>
        <a:p>
          <a:pPr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dirty="0"/>
        </a:p>
      </dsp:txBody>
      <dsp:txXfrm>
        <a:off x="7641847" y="881744"/>
        <a:ext cx="1699460" cy="1699460"/>
      </dsp:txXfrm>
    </dsp:sp>
    <dsp:sp modelId="{4DF557B5-E158-44DB-9656-D554A8E466B6}">
      <dsp:nvSpPr>
        <dsp:cNvPr id="0" name=""/>
        <dsp:cNvSpPr/>
      </dsp:nvSpPr>
      <dsp:spPr>
        <a:xfrm rot="4992863">
          <a:off x="8467824" y="3047053"/>
          <a:ext cx="422938" cy="52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>
            <a:solidFill>
              <a:schemeClr val="tx1"/>
            </a:solidFill>
          </a:endParaRPr>
        </a:p>
      </dsp:txBody>
      <dsp:txXfrm>
        <a:off x="8523769" y="3088865"/>
        <a:ext cx="296057" cy="314425"/>
      </dsp:txXfrm>
    </dsp:sp>
    <dsp:sp modelId="{9EDA769A-0F51-4332-8211-F687DD4A20B8}">
      <dsp:nvSpPr>
        <dsp:cNvPr id="0" name=""/>
        <dsp:cNvSpPr/>
      </dsp:nvSpPr>
      <dsp:spPr>
        <a:xfrm>
          <a:off x="7668137" y="3708746"/>
          <a:ext cx="2403400" cy="2403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kern="1200" dirty="0" smtClean="0"/>
            <a:t>Equilibrar los intereses (a veces) divergentes de los accionistas</a:t>
          </a:r>
        </a:p>
        <a:p>
          <a:pPr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dirty="0"/>
        </a:p>
      </dsp:txBody>
      <dsp:txXfrm>
        <a:off x="8020107" y="4060716"/>
        <a:ext cx="1699460" cy="1699460"/>
      </dsp:txXfrm>
    </dsp:sp>
    <dsp:sp modelId="{76A7924E-A74E-4027-908B-D5AEFF21E2AC}">
      <dsp:nvSpPr>
        <dsp:cNvPr id="0" name=""/>
        <dsp:cNvSpPr/>
      </dsp:nvSpPr>
      <dsp:spPr>
        <a:xfrm rot="10473163">
          <a:off x="7105730" y="4797463"/>
          <a:ext cx="402444" cy="52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>
            <a:solidFill>
              <a:schemeClr val="tx1"/>
            </a:solidFill>
          </a:endParaRPr>
        </a:p>
      </dsp:txBody>
      <dsp:txXfrm rot="10800000">
        <a:off x="7226190" y="4896540"/>
        <a:ext cx="281711" cy="314425"/>
      </dsp:txXfrm>
    </dsp:sp>
    <dsp:sp modelId="{A9EF8D4E-AD36-4A0B-B921-F7C319050A24}">
      <dsp:nvSpPr>
        <dsp:cNvPr id="0" name=""/>
        <dsp:cNvSpPr/>
      </dsp:nvSpPr>
      <dsp:spPr>
        <a:xfrm>
          <a:off x="4519691" y="4008983"/>
          <a:ext cx="2403400" cy="2403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600" b="1" kern="1200" dirty="0" smtClean="0"/>
            <a:t>Resolver problemas de gobierno en empresas familiares</a:t>
          </a:r>
          <a:endParaRPr lang="es-CR" sz="1600" b="1" kern="1200" dirty="0"/>
        </a:p>
      </dsp:txBody>
      <dsp:txXfrm>
        <a:off x="4871661" y="4360953"/>
        <a:ext cx="1699460" cy="1699460"/>
      </dsp:txXfrm>
    </dsp:sp>
    <dsp:sp modelId="{66256674-EC39-4A2F-9DD0-620C2CCB30F1}">
      <dsp:nvSpPr>
        <dsp:cNvPr id="0" name=""/>
        <dsp:cNvSpPr/>
      </dsp:nvSpPr>
      <dsp:spPr>
        <a:xfrm rot="11248531">
          <a:off x="3788061" y="4729560"/>
          <a:ext cx="527133" cy="52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>
            <a:solidFill>
              <a:schemeClr val="tx1"/>
            </a:solidFill>
          </a:endParaRPr>
        </a:p>
      </dsp:txBody>
      <dsp:txXfrm rot="10800000">
        <a:off x="3944605" y="4844595"/>
        <a:ext cx="369921" cy="314425"/>
      </dsp:txXfrm>
    </dsp:sp>
    <dsp:sp modelId="{742F4091-019E-4DB8-97ED-D60ADD53EB75}">
      <dsp:nvSpPr>
        <dsp:cNvPr id="0" name=""/>
        <dsp:cNvSpPr/>
      </dsp:nvSpPr>
      <dsp:spPr>
        <a:xfrm>
          <a:off x="1150580" y="3566896"/>
          <a:ext cx="2403400" cy="2403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CR" sz="1600" b="1" kern="1200" dirty="0" smtClean="0"/>
        </a:p>
        <a:p>
          <a:pPr marL="0" marR="0" lvl="0" indent="0" algn="just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CR" sz="1600" b="1" kern="1200" dirty="0" smtClean="0"/>
            <a:t>Lograr mejores resultados operativos</a:t>
          </a:r>
        </a:p>
        <a:p>
          <a:pPr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b="1" kern="1200" dirty="0"/>
        </a:p>
      </dsp:txBody>
      <dsp:txXfrm>
        <a:off x="1502550" y="3918866"/>
        <a:ext cx="1699460" cy="1699460"/>
      </dsp:txXfrm>
    </dsp:sp>
    <dsp:sp modelId="{0BD3E803-A402-4EB5-A444-AB305097D517}">
      <dsp:nvSpPr>
        <dsp:cNvPr id="0" name=""/>
        <dsp:cNvSpPr/>
      </dsp:nvSpPr>
      <dsp:spPr>
        <a:xfrm rot="16082146">
          <a:off x="2081467" y="2910365"/>
          <a:ext cx="432140" cy="52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>
            <a:solidFill>
              <a:schemeClr val="tx1"/>
            </a:solidFill>
          </a:endParaRPr>
        </a:p>
      </dsp:txBody>
      <dsp:txXfrm rot="10800000">
        <a:off x="2148510" y="3079956"/>
        <a:ext cx="302498" cy="314425"/>
      </dsp:txXfrm>
    </dsp:sp>
    <dsp:sp modelId="{67EE6772-F91C-4A83-9249-1DF9EA76D95E}">
      <dsp:nvSpPr>
        <dsp:cNvPr id="0" name=""/>
        <dsp:cNvSpPr/>
      </dsp:nvSpPr>
      <dsp:spPr>
        <a:xfrm>
          <a:off x="1040256" y="350028"/>
          <a:ext cx="2403400" cy="24034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600" b="1" kern="1200" dirty="0" smtClean="0"/>
            <a:t>Garantizar la sostenibilidad de la empresa</a:t>
          </a:r>
          <a:endParaRPr lang="es-CR" sz="1600" b="1" kern="1200" dirty="0"/>
        </a:p>
      </dsp:txBody>
      <dsp:txXfrm>
        <a:off x="1392226" y="701998"/>
        <a:ext cx="1699460" cy="1699460"/>
      </dsp:txXfrm>
    </dsp:sp>
    <dsp:sp modelId="{51C27ADD-C3F1-429F-8A1F-8EA9432AD2F7}">
      <dsp:nvSpPr>
        <dsp:cNvPr id="0" name=""/>
        <dsp:cNvSpPr/>
      </dsp:nvSpPr>
      <dsp:spPr>
        <a:xfrm rot="21172314">
          <a:off x="3672924" y="1074200"/>
          <a:ext cx="584664" cy="524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2200" kern="1200" dirty="0">
            <a:solidFill>
              <a:schemeClr val="tx1"/>
            </a:solidFill>
          </a:endParaRPr>
        </a:p>
      </dsp:txBody>
      <dsp:txXfrm>
        <a:off x="3673532" y="1188762"/>
        <a:ext cx="427452" cy="314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5141A-1F1C-422F-9C15-FB4E892D4946}">
      <dsp:nvSpPr>
        <dsp:cNvPr id="0" name=""/>
        <dsp:cNvSpPr/>
      </dsp:nvSpPr>
      <dsp:spPr>
        <a:xfrm>
          <a:off x="3101" y="739565"/>
          <a:ext cx="2460834" cy="14765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crédito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1" y="739565"/>
        <a:ext cx="2460834" cy="1476500"/>
      </dsp:txXfrm>
    </dsp:sp>
    <dsp:sp modelId="{1393A1FD-9354-4D82-BC7F-134BED4DEC66}">
      <dsp:nvSpPr>
        <dsp:cNvPr id="0" name=""/>
        <dsp:cNvSpPr/>
      </dsp:nvSpPr>
      <dsp:spPr>
        <a:xfrm>
          <a:off x="2710019" y="739565"/>
          <a:ext cx="2460834" cy="1476500"/>
        </a:xfrm>
        <a:prstGeom prst="rect">
          <a:avLst/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 Riesgo de precio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0019" y="739565"/>
        <a:ext cx="2460834" cy="1476500"/>
      </dsp:txXfrm>
    </dsp:sp>
    <dsp:sp modelId="{7A82EC70-169F-4382-AEF6-D9606C35472C}">
      <dsp:nvSpPr>
        <dsp:cNvPr id="0" name=""/>
        <dsp:cNvSpPr/>
      </dsp:nvSpPr>
      <dsp:spPr>
        <a:xfrm>
          <a:off x="5416936" y="739565"/>
          <a:ext cx="2460834" cy="1476500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tasas de interés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936" y="739565"/>
        <a:ext cx="2460834" cy="1476500"/>
      </dsp:txXfrm>
    </dsp:sp>
    <dsp:sp modelId="{5A16BC40-7909-40E9-9E61-9AA6BF97221C}">
      <dsp:nvSpPr>
        <dsp:cNvPr id="0" name=""/>
        <dsp:cNvSpPr/>
      </dsp:nvSpPr>
      <dsp:spPr>
        <a:xfrm>
          <a:off x="8123854" y="739565"/>
          <a:ext cx="2460834" cy="1476500"/>
        </a:xfrm>
        <a:prstGeom prst="rect">
          <a:avLst/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tipo de cambio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23854" y="739565"/>
        <a:ext cx="2460834" cy="1476500"/>
      </dsp:txXfrm>
    </dsp:sp>
    <dsp:sp modelId="{701AAC0E-F389-4B1F-9E82-B801AECCB5C3}">
      <dsp:nvSpPr>
        <dsp:cNvPr id="0" name=""/>
        <dsp:cNvSpPr/>
      </dsp:nvSpPr>
      <dsp:spPr>
        <a:xfrm>
          <a:off x="3101" y="2462149"/>
          <a:ext cx="2460834" cy="1476500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liquidez,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01" y="2462149"/>
        <a:ext cx="2460834" cy="1476500"/>
      </dsp:txXfrm>
    </dsp:sp>
    <dsp:sp modelId="{25017F59-CA99-4CDF-AD11-D81C9F4B6304}">
      <dsp:nvSpPr>
        <dsp:cNvPr id="0" name=""/>
        <dsp:cNvSpPr/>
      </dsp:nvSpPr>
      <dsp:spPr>
        <a:xfrm>
          <a:off x="2710019" y="2462149"/>
          <a:ext cx="2460834" cy="1476500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 Riesgo operativo,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0019" y="2462149"/>
        <a:ext cx="2460834" cy="1476500"/>
      </dsp:txXfrm>
    </dsp:sp>
    <dsp:sp modelId="{1A50D8E1-0554-42F6-ACF1-6FDCCFEE6747}">
      <dsp:nvSpPr>
        <dsp:cNvPr id="0" name=""/>
        <dsp:cNvSpPr/>
      </dsp:nvSpPr>
      <dsp:spPr>
        <a:xfrm>
          <a:off x="5416936" y="2462149"/>
          <a:ext cx="2460834" cy="1476500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tecnologías de información, 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16936" y="2462149"/>
        <a:ext cx="2460834" cy="1476500"/>
      </dsp:txXfrm>
    </dsp:sp>
    <dsp:sp modelId="{73DCD630-5C3A-46C3-B856-58C4ADED0349}">
      <dsp:nvSpPr>
        <dsp:cNvPr id="0" name=""/>
        <dsp:cNvSpPr/>
      </dsp:nvSpPr>
      <dsp:spPr>
        <a:xfrm>
          <a:off x="8123854" y="2462149"/>
          <a:ext cx="2460834" cy="1476500"/>
        </a:xfrm>
        <a:prstGeom prst="rect">
          <a:avLst/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legal,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23854" y="2462149"/>
        <a:ext cx="2460834" cy="1476500"/>
      </dsp:txXfrm>
    </dsp:sp>
    <dsp:sp modelId="{6C112131-B900-4409-93C3-5BA5A8919474}">
      <dsp:nvSpPr>
        <dsp:cNvPr id="0" name=""/>
        <dsp:cNvSpPr/>
      </dsp:nvSpPr>
      <dsp:spPr>
        <a:xfrm>
          <a:off x="1356560" y="4184733"/>
          <a:ext cx="2460834" cy="1476500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reputación,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6560" y="4184733"/>
        <a:ext cx="2460834" cy="1476500"/>
      </dsp:txXfrm>
    </dsp:sp>
    <dsp:sp modelId="{E66199BA-9A10-4EBA-909A-813AE1630FDC}">
      <dsp:nvSpPr>
        <dsp:cNvPr id="0" name=""/>
        <dsp:cNvSpPr/>
      </dsp:nvSpPr>
      <dsp:spPr>
        <a:xfrm>
          <a:off x="4063477" y="4184733"/>
          <a:ext cx="2460834" cy="1476500"/>
        </a:xfrm>
        <a:prstGeom prst="rect">
          <a:avLst/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legitimación de capitales 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3477" y="4184733"/>
        <a:ext cx="2460834" cy="1476500"/>
      </dsp:txXfrm>
    </dsp:sp>
    <dsp:sp modelId="{59B79BDF-6B12-4D04-BC85-002852A2F6FD}">
      <dsp:nvSpPr>
        <dsp:cNvPr id="0" name=""/>
        <dsp:cNvSpPr/>
      </dsp:nvSpPr>
      <dsp:spPr>
        <a:xfrm>
          <a:off x="6770395" y="4184733"/>
          <a:ext cx="2460834" cy="147650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u="none" kern="1200" dirty="0" smtClean="0">
              <a:solidFill>
                <a:schemeClr val="tx1"/>
              </a:solidFill>
              <a:uFillTx/>
              <a:latin typeface="Arial" panose="020B0604020202020204" pitchFamily="34" charset="0"/>
              <a:cs typeface="Arial" panose="020B0604020202020204" pitchFamily="34" charset="0"/>
            </a:rPr>
            <a:t>Riesgo de conglomerado.  </a:t>
          </a:r>
          <a:endParaRPr lang="es-C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0395" y="4184733"/>
        <a:ext cx="2460834" cy="1476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59F5-E4F8-42EC-9F9E-6009AFD39711}">
      <dsp:nvSpPr>
        <dsp:cNvPr id="0" name=""/>
        <dsp:cNvSpPr/>
      </dsp:nvSpPr>
      <dsp:spPr>
        <a:xfrm rot="16200000">
          <a:off x="477" y="499069"/>
          <a:ext cx="3690787" cy="369078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Desarrollo de una cultura corporativa sólida </a:t>
          </a:r>
        </a:p>
        <a:p>
          <a:pPr lvl="0" defTabSz="2711450">
            <a:spcBef>
              <a:spcPct val="0"/>
            </a:spcBef>
            <a:spcAft>
              <a:spcPct val="35000"/>
            </a:spcAft>
          </a:pPr>
          <a:endParaRPr lang="es-CR" b="1" kern="1200" dirty="0">
            <a:solidFill>
              <a:schemeClr val="tx1"/>
            </a:solidFill>
          </a:endParaRPr>
        </a:p>
      </dsp:txBody>
      <dsp:txXfrm rot="5400000">
        <a:off x="477" y="1421766"/>
        <a:ext cx="3044899" cy="1845393"/>
      </dsp:txXfrm>
    </dsp:sp>
    <dsp:sp modelId="{AC061EA1-2920-452E-8640-F0118F923F86}">
      <dsp:nvSpPr>
        <dsp:cNvPr id="0" name=""/>
        <dsp:cNvSpPr/>
      </dsp:nvSpPr>
      <dsp:spPr>
        <a:xfrm rot="5400000">
          <a:off x="3920751" y="499069"/>
          <a:ext cx="3690787" cy="369078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Código de Conducta </a:t>
          </a:r>
          <a:endParaRPr lang="es-CR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566639" y="1421766"/>
        <a:ext cx="3044899" cy="1845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E91A9-49C8-4F73-9427-FDF2853EDDDD}">
      <dsp:nvSpPr>
        <dsp:cNvPr id="0" name=""/>
        <dsp:cNvSpPr/>
      </dsp:nvSpPr>
      <dsp:spPr>
        <a:xfrm>
          <a:off x="5492" y="855464"/>
          <a:ext cx="2372110" cy="17707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67162-59EB-4B6A-B940-4D44EB9620AB}">
      <dsp:nvSpPr>
        <dsp:cNvPr id="0" name=""/>
        <dsp:cNvSpPr/>
      </dsp:nvSpPr>
      <dsp:spPr>
        <a:xfrm>
          <a:off x="5492" y="2172090"/>
          <a:ext cx="2372110" cy="16696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kern="1200" dirty="0" smtClean="0">
              <a:solidFill>
                <a:schemeClr val="tx1"/>
              </a:solidFill>
            </a:rPr>
            <a:t>Estrategia de gestión de riesgo</a:t>
          </a:r>
        </a:p>
        <a:p>
          <a:pPr lvl="0" defTabSz="1689100">
            <a:spcBef>
              <a:spcPct val="0"/>
            </a:spcBef>
            <a:spcAft>
              <a:spcPct val="35000"/>
            </a:spcAft>
          </a:pPr>
          <a:endParaRPr lang="es-CR" kern="1200" dirty="0">
            <a:solidFill>
              <a:schemeClr val="tx1"/>
            </a:solidFill>
          </a:endParaRPr>
        </a:p>
      </dsp:txBody>
      <dsp:txXfrm>
        <a:off x="5492" y="2172090"/>
        <a:ext cx="1670500" cy="1669620"/>
      </dsp:txXfrm>
    </dsp:sp>
    <dsp:sp modelId="{9C8B2B06-91AD-43B2-BBAA-DBEC591A4C36}">
      <dsp:nvSpPr>
        <dsp:cNvPr id="0" name=""/>
        <dsp:cNvSpPr/>
      </dsp:nvSpPr>
      <dsp:spPr>
        <a:xfrm>
          <a:off x="1743095" y="2747138"/>
          <a:ext cx="830238" cy="830238"/>
        </a:xfrm>
        <a:prstGeom prst="ellipse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4D71C-A2E2-4FDD-8E4F-E38657F80722}">
      <dsp:nvSpPr>
        <dsp:cNvPr id="0" name=""/>
        <dsp:cNvSpPr/>
      </dsp:nvSpPr>
      <dsp:spPr>
        <a:xfrm>
          <a:off x="2779020" y="651947"/>
          <a:ext cx="2372110" cy="229676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4930-BD9C-49E2-B8D8-85E3D544D661}">
      <dsp:nvSpPr>
        <dsp:cNvPr id="0" name=""/>
        <dsp:cNvSpPr/>
      </dsp:nvSpPr>
      <dsp:spPr>
        <a:xfrm>
          <a:off x="2779020" y="2087572"/>
          <a:ext cx="2372110" cy="195765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kern="1200" dirty="0" smtClean="0">
              <a:solidFill>
                <a:schemeClr val="tx1"/>
              </a:solidFill>
            </a:rPr>
            <a:t>Apetito de Riesgo y Declaración del Apetito de Riesgo</a:t>
          </a:r>
        </a:p>
        <a:p>
          <a:pPr lvl="0" defTabSz="1689100">
            <a:spcBef>
              <a:spcPct val="0"/>
            </a:spcBef>
            <a:spcAft>
              <a:spcPct val="35000"/>
            </a:spcAft>
          </a:pPr>
          <a:endParaRPr lang="es-CR" kern="1200" dirty="0">
            <a:solidFill>
              <a:schemeClr val="tx1"/>
            </a:solidFill>
          </a:endParaRPr>
        </a:p>
      </dsp:txBody>
      <dsp:txXfrm>
        <a:off x="2779020" y="2087572"/>
        <a:ext cx="1670500" cy="1957656"/>
      </dsp:txXfrm>
    </dsp:sp>
    <dsp:sp modelId="{13FBA154-CC44-4665-B497-BC7BDC7BC9FF}">
      <dsp:nvSpPr>
        <dsp:cNvPr id="0" name=""/>
        <dsp:cNvSpPr/>
      </dsp:nvSpPr>
      <dsp:spPr>
        <a:xfrm>
          <a:off x="4516623" y="2806636"/>
          <a:ext cx="830238" cy="830238"/>
        </a:xfrm>
        <a:prstGeom prst="ellipse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ED948-99EF-4899-9631-23CB909A9746}">
      <dsp:nvSpPr>
        <dsp:cNvPr id="0" name=""/>
        <dsp:cNvSpPr/>
      </dsp:nvSpPr>
      <dsp:spPr>
        <a:xfrm>
          <a:off x="5552548" y="507874"/>
          <a:ext cx="2372110" cy="25850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4DEB4-1E00-4151-998C-47906F61FDCE}">
      <dsp:nvSpPr>
        <dsp:cNvPr id="0" name=""/>
        <dsp:cNvSpPr/>
      </dsp:nvSpPr>
      <dsp:spPr>
        <a:xfrm>
          <a:off x="5552548" y="1943609"/>
          <a:ext cx="2372110" cy="224569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1800" kern="1200" dirty="0" smtClean="0">
              <a:solidFill>
                <a:schemeClr val="tx1"/>
              </a:solidFill>
            </a:rPr>
            <a:t>Gestión y control del riesgo</a:t>
          </a:r>
        </a:p>
        <a:p>
          <a:pPr lvl="0" defTabSz="1689100">
            <a:spcBef>
              <a:spcPct val="0"/>
            </a:spcBef>
            <a:spcAft>
              <a:spcPct val="35000"/>
            </a:spcAft>
          </a:pPr>
          <a:endParaRPr lang="es-CR" kern="1200" dirty="0">
            <a:solidFill>
              <a:schemeClr val="tx1"/>
            </a:solidFill>
          </a:endParaRPr>
        </a:p>
      </dsp:txBody>
      <dsp:txXfrm>
        <a:off x="5552548" y="1943609"/>
        <a:ext cx="1670500" cy="2245691"/>
      </dsp:txXfrm>
    </dsp:sp>
    <dsp:sp modelId="{5E60D470-9C19-4188-8B2D-2CC272807277}">
      <dsp:nvSpPr>
        <dsp:cNvPr id="0" name=""/>
        <dsp:cNvSpPr/>
      </dsp:nvSpPr>
      <dsp:spPr>
        <a:xfrm>
          <a:off x="7290152" y="2806692"/>
          <a:ext cx="830238" cy="830238"/>
        </a:xfrm>
        <a:prstGeom prst="ellipse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1822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0976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685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4085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261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0596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34527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7266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0207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80995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7458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849A-AF21-4260-AE6F-7629A2C9582B}" type="datetimeFigureOut">
              <a:rPr lang="es-CR" smtClean="0"/>
              <a:t>29/10/2018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1B11B-3E8C-4FC2-B55F-F4451DCB5C33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804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 smtClean="0"/>
              <a:t>TALLER </a:t>
            </a:r>
            <a:br>
              <a:rPr lang="es-CR" dirty="0" smtClean="0"/>
            </a:br>
            <a:r>
              <a:rPr lang="es-CR" dirty="0" smtClean="0"/>
              <a:t>GOBIERNO CORPORATIVO</a:t>
            </a:r>
            <a:endParaRPr lang="es-C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 smtClean="0"/>
              <a:t>NOVIEMBRE 2018</a:t>
            </a:r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68371" y="4312509"/>
            <a:ext cx="3885520" cy="16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39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7409" y="1340768"/>
            <a:ext cx="8447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000" b="1" dirty="0"/>
              <a:t>Definiciones básicas</a:t>
            </a:r>
            <a:endParaRPr lang="es-CR" sz="2000" dirty="0"/>
          </a:p>
          <a:p>
            <a:pPr hangingPunct="0"/>
            <a:r>
              <a:rPr lang="es-CR" sz="2000" dirty="0"/>
              <a:t> </a:t>
            </a:r>
          </a:p>
          <a:p>
            <a:pPr hangingPunct="0"/>
            <a:r>
              <a:rPr lang="es-CR" sz="2000" dirty="0"/>
              <a:t> </a:t>
            </a:r>
          </a:p>
          <a:p>
            <a:pPr lvl="0" algn="just" fontAlgn="base"/>
            <a:r>
              <a:rPr lang="es-CR" sz="2000" b="1" dirty="0"/>
              <a:t>Gobierno Corporativo:</a:t>
            </a:r>
            <a:r>
              <a:rPr lang="es-CR" sz="2000" dirty="0"/>
              <a:t> Conjunto de relaciones entre la administración de la entidad, su Órgano de Dirección, sus propietarios y otras Partes Interesadas.  </a:t>
            </a:r>
          </a:p>
          <a:p>
            <a:pPr algn="just" hangingPunct="0"/>
            <a:r>
              <a:rPr lang="es-CR" sz="2000" dirty="0"/>
              <a:t>  </a:t>
            </a:r>
          </a:p>
          <a:p>
            <a:pPr algn="just" hangingPunct="0"/>
            <a:r>
              <a:rPr lang="es-CR" sz="2000" dirty="0"/>
              <a:t> </a:t>
            </a:r>
            <a:r>
              <a:rPr lang="es-CR" sz="2000" dirty="0" smtClean="0"/>
              <a:t> </a:t>
            </a:r>
            <a:endParaRPr lang="es-CR" sz="2000" dirty="0"/>
          </a:p>
          <a:p>
            <a:pPr hangingPunct="0"/>
            <a:r>
              <a:rPr lang="es-CR" sz="2000" dirty="0"/>
              <a:t>  </a:t>
            </a:r>
          </a:p>
          <a:p>
            <a:pPr hangingPunct="0"/>
            <a:r>
              <a:rPr lang="es-CR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606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1464" y="764705"/>
            <a:ext cx="7776864" cy="4328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Objeto </a:t>
            </a:r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" algn="just" hangingPunct="0"/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Establecer los </a:t>
            </a:r>
            <a:r>
              <a:rPr lang="es-ES_tradnl" b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principios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 sobre Gobierno Corporativo que deben considerar las entidades incluidas en el alcance de este Reglamento.  </a:t>
            </a:r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07000"/>
              </a:lnSpc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" algn="just" hangingPunct="0"/>
            <a:endParaRPr lang="es-ES_tradn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hangingPunct="0"/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Proporcionalidad y diferenciación  </a:t>
            </a:r>
            <a:endParaRPr lang="es-C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hangingPunct="0"/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Cada entidad diseña, implementa y evalúa su marco de Gobierno Corporativo.</a:t>
            </a:r>
            <a:endParaRPr lang="es-C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es-C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La entidad es la responsable de demostrar la efectividad de su marco de gobierno corporativo. </a:t>
            </a:r>
            <a:endParaRPr lang="es-ES_tradnl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endParaRPr lang="es-ES_tradn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es-ES_tradnl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Alcance:  SUPEN, SUGESE, SUGEVAL, SUGEF</a:t>
            </a:r>
            <a:endParaRPr lang="es-C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R" sz="1100" dirty="0"/>
          </a:p>
          <a:p>
            <a:pPr marR="6350" algn="just" hangingPunct="0"/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>
                <a:solidFill>
                  <a:schemeClr val="tx2"/>
                </a:solidFill>
              </a:rPr>
              <a:t>Cultura y valores corporativos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18102645"/>
              </p:ext>
            </p:extLst>
          </p:nvPr>
        </p:nvGraphicFramePr>
        <p:xfrm>
          <a:off x="2211860" y="1346886"/>
          <a:ext cx="7612016" cy="468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7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260648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/>
              <a:t>Conflictos de Intereses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7368" y="685381"/>
            <a:ext cx="5795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/>
              <a:t>El Órgano de Dirección debe aprobar una política para identificar, prevenir y gestionar los conflictos de intereses que incluya, entre otros aspectos: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/>
              <a:t>Definir el conflicto de intereses 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/>
              <a:t>No propiciar conflictos de intereses.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/>
              <a:t>Revelar cualquier conflicto de intereses. 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/>
              <a:t>Abstenerse de </a:t>
            </a:r>
            <a:r>
              <a:rPr lang="es-CR" sz="2000" dirty="0" smtClean="0"/>
              <a:t>participar o influir.</a:t>
            </a:r>
            <a:endParaRPr lang="es-CR" sz="2000" dirty="0"/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 smtClean="0"/>
              <a:t>Los </a:t>
            </a:r>
            <a:r>
              <a:rPr lang="es-CR" sz="2000" dirty="0"/>
              <a:t>mecanismos que actuar frente a incumplimientos de la política de conflictos de intereses. La política debe ser plenamente conocida y cumplida </a:t>
            </a:r>
            <a:r>
              <a:rPr lang="es-CR" sz="2000" b="1" dirty="0"/>
              <a:t>por todos los colaboradores de la entidad</a:t>
            </a:r>
            <a:r>
              <a:rPr lang="es-CR" sz="2000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427" y="1396699"/>
            <a:ext cx="3425106" cy="27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>
                <a:solidFill>
                  <a:schemeClr val="tx2"/>
                </a:solidFill>
              </a:rPr>
              <a:t>Apetito de riesgo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4726042"/>
              </p:ext>
            </p:extLst>
          </p:nvPr>
        </p:nvGraphicFramePr>
        <p:xfrm>
          <a:off x="623393" y="840727"/>
          <a:ext cx="8125883" cy="469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04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43673" y="908721"/>
            <a:ext cx="6092825" cy="36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580" algn="ctr" hangingPunct="0">
              <a:lnSpc>
                <a:spcPct val="107000"/>
              </a:lnSpc>
            </a:pPr>
            <a:r>
              <a:rPr lang="es-ES_tradnl" b="1" cap="sm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ÓRGANO </a:t>
            </a:r>
            <a:r>
              <a:rPr lang="es-ES_tradnl" b="1" cap="small" dirty="0">
                <a:latin typeface="Arial" panose="020B0604020202020204" pitchFamily="34" charset="0"/>
                <a:ea typeface="Times New Roman" panose="02020603050405020304" pitchFamily="18" charset="0"/>
              </a:rPr>
              <a:t>DE DIRECCIÓN  </a:t>
            </a:r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729" y="2125362"/>
            <a:ext cx="4550109" cy="243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>
                <a:solidFill>
                  <a:schemeClr val="tx2"/>
                </a:solidFill>
              </a:rPr>
              <a:t>Composición del Órgano de Dirección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2474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El Órgano de Dirección debe mantener una estructura apropiada en número y composición de sus integrantes, que le permita asumir y cumplir con las responsabilidades que se le asignan bajo una </a:t>
            </a:r>
            <a:r>
              <a:rPr lang="es-C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visión independiente</a:t>
            </a:r>
            <a:r>
              <a:rPr lang="es-C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Salvo disposición legal en contrario, el Órgano de Dirección debe contar con al </a:t>
            </a:r>
            <a:r>
              <a:rPr lang="es-C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menos dos Directores Independientes</a:t>
            </a:r>
            <a:r>
              <a:rPr lang="es-CR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52" y="14577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6849" y="188640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>
                <a:solidFill>
                  <a:schemeClr val="tx2"/>
                </a:solidFill>
              </a:rPr>
              <a:t>Perfil de los miembros del Órgano de Dirección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78476" y="704335"/>
            <a:ext cx="7784756" cy="6153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Los miembros del Órgano de Dirección deben contar con el perfil adecuado para el cumplimiento de sus responsabilidades, entre otros, se debe considerar que: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Sean personas de reconocida honorabilidad.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Comprenden su papel en el Gobierno Corporativo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Capaces de ejercer un juicio sólido y objetivo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Tienen la formación, conocimientos y experiencia, amplios y demostrables, con el fin de ejercer el Gobierno Corporativo.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Reciben inducción y capacitación periódica.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Los miembros del Órgano de Dirección que participan en comités técnicos cuentan con la </a:t>
            </a:r>
            <a:r>
              <a:rPr lang="es-C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y experiencia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demostrable, según la naturaleza del comité.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Conformado por personas con un balance de habilidades, competencias y conocimientos, que de forma colectiva posean las aptitudes necesarias para dirigir a la entidad.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107" y="214969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2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76672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los miembros del Órgano de Dirección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96753"/>
            <a:ext cx="59046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Al evaluar la idoneidad colectiva del Órgano de Dirección, debe tenerse en cuenta que los directores: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Tengan un abanico de conocimientos y experiencia en las áreas relevantes para promover la diversidad de opinión.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Faciliten la comunicación, colaboración y el debate crítico en el proceso de toma de decisiones.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Si un miembro </a:t>
            </a: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deja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 de poseer las características o cualidades que lo calificaban para el </a:t>
            </a:r>
            <a:r>
              <a:rPr lang="es-CR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o no cumple con sus responsabilidades, el Órgano de Dirección debe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tomar las acciones pertinentes y notificar a la superintendencia a la brevedad.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44" y="233504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1464" y="76470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Responsabilidades generales del Órgano de Dirección  </a:t>
            </a:r>
            <a:endParaRPr lang="es-CR" sz="20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  <a:cs typeface="Book Antiqua" panose="02040602050305030304" pitchFamily="18" charset="0"/>
            </a:endParaRPr>
          </a:p>
          <a:p>
            <a:pPr algn="just"/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 </a:t>
            </a:r>
            <a:endParaRPr lang="es-CR" sz="20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  <a:cs typeface="Book Antiqua" panose="02040602050305030304" pitchFamily="18" charset="0"/>
            </a:endParaRPr>
          </a:p>
          <a:p>
            <a:pPr algn="just"/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Aprobar y dar seguimiento a:</a:t>
            </a:r>
          </a:p>
          <a:p>
            <a:pPr algn="just"/>
            <a:endParaRPr lang="es-CR" sz="2000" dirty="0">
              <a:solidFill>
                <a:srgbClr val="000000"/>
              </a:solidFill>
              <a:latin typeface="Book Antiqua" panose="02040602050305030304" pitchFamily="18" charset="0"/>
              <a:ea typeface="Times New Roman" panose="02020603050405020304" pitchFamily="18" charset="0"/>
              <a:cs typeface="Book Antiqua" panose="0204060205030503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 Cumplimiento de los objetivos estratégicos.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 Aprobar la selección y remoción de los funcionarios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Evaluación periódica de su desempeño.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Marco sólido de Gobierno Corporativo.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Apetito de Riesgo de la entidad.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Declaración de Apetito de Riesgo.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Sistema de incentivos y remuneración de la entidad. 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Transacciones con partes vinculadas sean revisadas </a:t>
            </a:r>
          </a:p>
        </p:txBody>
      </p:sp>
    </p:spTree>
    <p:extLst>
      <p:ext uri="{BB962C8B-B14F-4D97-AF65-F5344CB8AC3E}">
        <p14:creationId xmlns:p14="http://schemas.microsoft.com/office/powerpoint/2010/main" val="39873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smtClean="0"/>
              <a:t>Contenido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304903" cy="4351338"/>
          </a:xfrm>
        </p:spPr>
        <p:txBody>
          <a:bodyPr>
            <a:normAutofit/>
          </a:bodyPr>
          <a:lstStyle/>
          <a:p>
            <a:pPr algn="just"/>
            <a:r>
              <a:rPr lang="es-CR" dirty="0" smtClean="0"/>
              <a:t>Importancia del Gobierno Corporativo.</a:t>
            </a:r>
          </a:p>
          <a:p>
            <a:pPr algn="just"/>
            <a:r>
              <a:rPr lang="es-CR" dirty="0" smtClean="0"/>
              <a:t>Principales riesgos a gestionar de parte de los Intermediarios Financieros.</a:t>
            </a:r>
          </a:p>
          <a:p>
            <a:pPr algn="just"/>
            <a:r>
              <a:rPr lang="es-CR" dirty="0" smtClean="0"/>
              <a:t>Norma SUGEF 16-16</a:t>
            </a:r>
          </a:p>
          <a:p>
            <a:pPr algn="just"/>
            <a:r>
              <a:rPr lang="es-CR" dirty="0" smtClean="0"/>
              <a:t>Caso práctico-Declaratoria de Apetito a Riesgo</a:t>
            </a:r>
          </a:p>
          <a:p>
            <a:pPr algn="just"/>
            <a:r>
              <a:rPr lang="es-CR" dirty="0" smtClean="0"/>
              <a:t>Caso práctico-Ejercicio de Autoevaluación.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5175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39416" y="692697"/>
            <a:ext cx="79208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Responsabilidades generales del Órgano de Dirección  </a:t>
            </a:r>
          </a:p>
          <a:p>
            <a:pPr marL="457200" algn="just"/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Ejecutar las responsabilidades asignadas por el  supervisor. 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Procesos de autoevaluación de riesgos.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Comunicar al supervisor los cambios al supervisor.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entidad tenga un sistema de información, confiable.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un seguimiento periódico de las recomendaciones que emitan el supervisor, los auditores internos o equivalente y externos. 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Actuar de manera oportuna ante las observaciones del supervisor y de los Órganos de Control.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Aprobar planes de contingencia y de continuidad del negocio, incluyendo tecnologías de información.</a:t>
            </a:r>
          </a:p>
          <a:p>
            <a:pPr marL="457200" indent="-457200" algn="just">
              <a:buFont typeface="+mj-lt"/>
              <a:buAutoNum type="arabicPeriod" startAt="8"/>
            </a:pPr>
            <a:r>
              <a:rPr lang="es-CR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 los mecanismos de aprobación requeridos para las desviaciones de la estrategia de gestión de riesgos.  </a:t>
            </a:r>
          </a:p>
        </p:txBody>
      </p:sp>
    </p:spTree>
    <p:extLst>
      <p:ext uri="{BB962C8B-B14F-4D97-AF65-F5344CB8AC3E}">
        <p14:creationId xmlns:p14="http://schemas.microsoft.com/office/powerpoint/2010/main" val="34366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/>
              <a:t>Rol del Presidente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5800" y="404665"/>
            <a:ext cx="51845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/>
              <a:t>Poseer la experiencia, competencias y cualidades personales necesarias a efecto de cumplir con las responsabilidades del puesto.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/>
              <a:t>Velar porque las decisiones del Órgano de Dirección sean tomadas sobre una base de información oportuna, sólida y correcta.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dirty="0"/>
              <a:t>Promover y motivar la </a:t>
            </a:r>
            <a:r>
              <a:rPr lang="es-CR" sz="2000" b="1" dirty="0"/>
              <a:t>discusión crítica y asegurar que los criterios disidentes </a:t>
            </a:r>
            <a:r>
              <a:rPr lang="es-CR" sz="2000" dirty="0"/>
              <a:t>se puedan expresar y discutir libremente en el proceso de toma de decisiones.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b="1" dirty="0"/>
              <a:t>No actuar como presidente </a:t>
            </a:r>
            <a:r>
              <a:rPr lang="es-CR" sz="2000" dirty="0"/>
              <a:t>en los comités que constituya el Órgano de Dirección con el fin de mantener el balance y el cumplimiento de las labores de esas instancias.</a:t>
            </a:r>
          </a:p>
          <a:p>
            <a:pPr algn="just">
              <a:lnSpc>
                <a:spcPct val="90000"/>
              </a:lnSpc>
            </a:pPr>
            <a:endParaRPr lang="es-CR" sz="2000" dirty="0"/>
          </a:p>
          <a:p>
            <a:pPr algn="just">
              <a:lnSpc>
                <a:spcPct val="90000"/>
              </a:lnSpc>
            </a:pPr>
            <a:r>
              <a:rPr lang="es-CR" sz="2000" b="1" dirty="0"/>
              <a:t>Dedicar el tiempo </a:t>
            </a:r>
            <a:r>
              <a:rPr lang="es-CR" sz="2000" dirty="0"/>
              <a:t>que la entidad demande para el cumplimiento de sus funciones.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4"/>
          <a:stretch/>
        </p:blipFill>
        <p:spPr>
          <a:xfrm>
            <a:off x="695401" y="2132856"/>
            <a:ext cx="2231037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6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33180" r="47450" b="34677"/>
          <a:stretch>
            <a:fillRect/>
          </a:stretch>
        </p:blipFill>
        <p:spPr bwMode="auto">
          <a:xfrm>
            <a:off x="4151784" y="2636913"/>
            <a:ext cx="356870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99657" y="1052736"/>
            <a:ext cx="6092825" cy="4605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580" marR="190500" algn="ctr" hangingPunct="0">
              <a:lnSpc>
                <a:spcPct val="107000"/>
              </a:lnSpc>
            </a:pPr>
            <a:r>
              <a:rPr lang="es-ES_tradnl" sz="2400" b="1" cap="sm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ALTA </a:t>
            </a:r>
            <a:r>
              <a:rPr lang="es-ES_tradnl" sz="2400" b="1" cap="small" dirty="0">
                <a:latin typeface="Arial" panose="020B0604020202020204" pitchFamily="34" charset="0"/>
                <a:ea typeface="Times New Roman" panose="02020603050405020304" pitchFamily="18" charset="0"/>
              </a:rPr>
              <a:t>GERENCIA  </a:t>
            </a:r>
            <a:endParaRPr lang="es-C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9456" y="260648"/>
            <a:ext cx="7632848" cy="653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Responsabilidades de la Alta Gerencia</a:t>
            </a:r>
            <a:r>
              <a:rPr lang="es-ES_tradnl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</a:p>
          <a:p>
            <a:pPr algn="just" hangingPunct="0"/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" hangingPunct="0"/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otras funciones, corresponde a la Alta Gerencia: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hangingPunct="0">
              <a:lnSpc>
                <a:spcPct val="107000"/>
              </a:lnSpc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 el plan de negocios o actividades.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Rendir cuentas.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6350" indent="-285750" algn="just" hangingPunct="0"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Delegar tareas.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 la gestión integral de los riesgos.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 hangingPunct="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hangingPunct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Proporcionar, al Órgano de Dirección información.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6580" indent="-285750" algn="just" hangingPunct="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 las políticas aprobadas por el Órgano de Dirección.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6350" indent="-285750" algn="just" hangingPunct="0"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 y mantener un sistema de información gerencial.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6580" indent="-285750" algn="just" hangingPunct="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Implementar las recomendaciones realizadas por el supervisor, auditores internos y auditores externos.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gobierno corporativo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392322"/>
            <a:ext cx="4752528" cy="49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023159" y="3542353"/>
            <a:ext cx="1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Auditoria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35561" y="2002619"/>
            <a:ext cx="252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Remuneraciones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280606" y="5301208"/>
            <a:ext cx="15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596596" y="4725144"/>
            <a:ext cx="176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Nominación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95601" y="412213"/>
            <a:ext cx="6092825" cy="4587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5580" marR="191770" algn="ctr" hangingPunct="0">
              <a:lnSpc>
                <a:spcPct val="107000"/>
              </a:lnSpc>
            </a:pPr>
            <a:r>
              <a:rPr lang="es-ES_tradnl" sz="2400" b="1" cap="small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COMITÉS </a:t>
            </a:r>
            <a:r>
              <a:rPr lang="es-ES_tradnl" sz="2400" b="1" cap="small" dirty="0">
                <a:latin typeface="Arial" panose="020B0604020202020204" pitchFamily="34" charset="0"/>
                <a:ea typeface="Times New Roman" panose="02020603050405020304" pitchFamily="18" charset="0"/>
              </a:rPr>
              <a:t>TÉCNICOS</a:t>
            </a:r>
            <a:r>
              <a:rPr lang="es-ES_tradnl" b="1" cap="small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lang="es-CR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/>
              <a:t>Comité de Auditoría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11424" y="834789"/>
            <a:ext cx="6840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Proponer o recomendar la firma o auditor externo 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Revisar y aprobar el programa anual de trabajo 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Vigilar que la Alta Gerencia toma las acciones correctivas 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Supervisar el cumplimiento de las políticas y prácticas contables.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Revisar las evaluaciones del gobierno de riesgos y control interno.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Proponer el auditor interno, 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Revisar la información financiera anual y trimestral 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Revisar y trasladar al Órgano de Dirección, los estados financieros anuales auditados, los informes complementarios, las comunicaciones del auditor externo y demás informes de auditoría externa o interna.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456" y="-33544"/>
            <a:ext cx="1728192" cy="130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7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/>
              <a:t>Comité de Riesgos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68943" y="2501791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comité debe recibir informes periódicos y oportunos del director de riesgo.</a:t>
            </a:r>
          </a:p>
          <a:p>
            <a:pPr algn="just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El Comité de Riesgos debe intercambiar periódicamente con la Auditoría Interna o equivalente y otros comités relevantes</a:t>
            </a:r>
          </a:p>
          <a:p>
            <a:pPr algn="just"/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2501791"/>
            <a:ext cx="1728192" cy="130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29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>
                <a:latin typeface="Arial" panose="020B0604020202020204" pitchFamily="34" charset="0"/>
                <a:cs typeface="Arial" panose="020B0604020202020204" pitchFamily="34" charset="0"/>
              </a:rPr>
              <a:t>Comité de Nominaciones y Comité de Remuneraciones</a:t>
            </a:r>
          </a:p>
          <a:p>
            <a:pPr>
              <a:lnSpc>
                <a:spcPct val="90000"/>
              </a:lnSpc>
            </a:pPr>
            <a:endParaRPr lang="es-CR" sz="2400" b="1" dirty="0">
              <a:solidFill>
                <a:schemeClr val="tx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96752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Comité de Nominaciones</a:t>
            </a:r>
          </a:p>
          <a:p>
            <a:pPr algn="just">
              <a:lnSpc>
                <a:spcPct val="90000"/>
              </a:lnSpc>
            </a:pPr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Es el responsable de identificar y postular a los candidatos al Órgano de Dirección, tomando en cuenta los criterios y disposiciones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indicadas en la SUGEF 16-16. </a:t>
            </a:r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b="1" dirty="0">
                <a:latin typeface="Arial" panose="020B0604020202020204" pitchFamily="34" charset="0"/>
                <a:cs typeface="Arial" panose="020B0604020202020204" pitchFamily="34" charset="0"/>
              </a:rPr>
              <a:t>Comité de Remuneraciones</a:t>
            </a:r>
          </a:p>
          <a:p>
            <a:pPr algn="just">
              <a:lnSpc>
                <a:spcPct val="90000"/>
              </a:lnSpc>
            </a:pPr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Es el responsable de supervisar el diseño y el funcionamiento del sistema de incentivos para que sea consistente con la cultura de la entidad, la declaración del Apetito de Riesgo y la estrategia. Debe estar constituido de una manera que le permita ejercer un juicio competente e independiente sobre las políticas y prácticas de remuneración y los incentivos creados para gestionar el riesgo, el capital y la liquidez.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321" y="2647873"/>
            <a:ext cx="1728192" cy="1301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37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6526" y="1959483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2686050" algn="l"/>
              </a:tabLst>
            </a:pPr>
            <a:r>
              <a:rPr lang="es-ES_tradnl" sz="2400" b="1" cap="sm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R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hangingPunct="0">
              <a:tabLst>
                <a:tab pos="2686050" algn="l"/>
              </a:tabLst>
            </a:pPr>
            <a:r>
              <a:rPr lang="es-ES_tradnl" sz="2400" b="1" cap="smal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gestión del riesgo, cumplimiento y control</a:t>
            </a:r>
            <a:r>
              <a:rPr lang="es-ES_tradnl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s-C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27" y="1312699"/>
            <a:ext cx="4126642" cy="23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23392" y="404665"/>
            <a:ext cx="8038628" cy="475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Cumplimiento</a:t>
            </a:r>
          </a:p>
          <a:p>
            <a:pPr algn="just" hangingPunct="0"/>
            <a:endParaRPr lang="es-C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" algn="just" hangingPunct="0"/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Órgano de Dirección debe asegurar que la organización cumple con la legislación y regulación aplicable.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54305" algn="just" hangingPunct="0">
              <a:lnSpc>
                <a:spcPct val="107000"/>
              </a:lnSpc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 que los Órganos de Control supervisen el cumplimiento de la regulación en las materias de su competencia.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17855" marR="6350" algn="just" hangingPunct="0"/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 la periodicidad de informes.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03605" marR="6350" indent="-285750" algn="just" hangingPunct="0">
              <a:buFont typeface="Arial" panose="020B0604020202020204" pitchFamily="34" charset="0"/>
              <a:buChar char="•"/>
            </a:pP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 las acciones a aplicar ante incumplimientos de la regulación, de los planes de acción presentados, de las políticas y de los códigos aplicables.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 algn="just" hangingPunct="0">
              <a:lnSpc>
                <a:spcPct val="107000"/>
              </a:lnSpc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Asesorar al Órgano de Dirección y la Alta </a:t>
            </a: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Gerencia.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994" y="1199400"/>
            <a:ext cx="5093044" cy="3383564"/>
          </a:xfrm>
        </p:spPr>
        <p:txBody>
          <a:bodyPr>
            <a:normAutofit/>
          </a:bodyPr>
          <a:lstStyle/>
          <a:p>
            <a:r>
              <a:rPr lang="es-CR" b="1" dirty="0" smtClean="0"/>
              <a:t>Importancia del Gobierno Corporativo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26" y="1215642"/>
            <a:ext cx="5488717" cy="33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5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95400" y="548681"/>
            <a:ext cx="6814492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es-ES_tradnl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Cumplimiento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C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roporcionar 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orientación y </a:t>
            </a:r>
            <a:r>
              <a:rPr lang="es-ES_tradnl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capacitación.</a:t>
            </a: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ES_tradnl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6350" algn="just" hangingPunct="0"/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Proporcionar informes por separado al Órgano de Dirección sobre los esfuerzos de la entidad en las áreas antes mencionadas y sobre cómo la entidad administra su riesgo de cumplimiento.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17855" marR="6350" algn="just" hangingPunct="0"/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6350" indent="-342900" algn="just" hangingPunct="0">
              <a:buFont typeface="Arial" panose="020B0604020202020204" pitchFamily="34" charset="0"/>
              <a:buChar char="•"/>
            </a:pPr>
            <a:r>
              <a:rPr lang="es-ES_tradnl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Cualquier otra función establecida mediante regulación específica del supervisor.  </a:t>
            </a:r>
            <a:endParaRPr lang="es-C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55440" y="40466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CR" sz="2400" b="1" dirty="0"/>
              <a:t>Evaluaciones del desempeño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55440" y="1196753"/>
            <a:ext cx="59766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El Órgano de Dirección debe establecer los mecanismos para llevar a cabo evaluaciones anuales sobre su gestión, la de sus comités y de sus miembros; así como las acciones a tomar en caso de que existan reservas o dudas sobre el desempeño de alguno de sus miembros. Estas evaluaciones pueden realizarse con la </a:t>
            </a:r>
            <a:r>
              <a:rPr lang="es-C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de expertos externos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 la entidad y comprenden, entre otros: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La revisión de su estructura, tamaño y composición.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El desempeño de sus miembros.</a:t>
            </a:r>
          </a:p>
          <a:p>
            <a:pPr algn="just">
              <a:lnSpc>
                <a:spcPct val="90000"/>
              </a:lnSpc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Revisión de la eficacia de sus propias prácticas de gobierno y procedimientos, con el fin de determinar mejoras o cambios.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233" y="2327755"/>
            <a:ext cx="3190875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647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925" y="2290484"/>
            <a:ext cx="5585255" cy="2563426"/>
          </a:xfrm>
        </p:spPr>
        <p:txBody>
          <a:bodyPr>
            <a:normAutofit/>
          </a:bodyPr>
          <a:lstStyle/>
          <a:p>
            <a:pPr algn="ctr"/>
            <a:r>
              <a:rPr lang="es-ES_tradnl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ACUERDO SUGEF 22-18</a:t>
            </a:r>
            <a:br>
              <a:rPr lang="es-ES_tradnl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REGLAMENTO SOBRE IDONEIDAD DE LOS MIEMBROS</a:t>
            </a:r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ÓRGANO DE DIRECCIÓN Y DE LA ALTA GERENCIA</a:t>
            </a:r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LAS ENTIDADES FINANCIERAS</a:t>
            </a:r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s-CR" sz="1600" b="1" dirty="0">
                <a:latin typeface="Arial" panose="020B0604020202020204" pitchFamily="34" charset="0"/>
                <a:cs typeface="Arial" panose="020B0604020202020204" pitchFamily="34" charset="0"/>
              </a:rPr>
              <a:t>21. Evaluaciones del desempeño </a:t>
            </a:r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43600" y="803189"/>
            <a:ext cx="5138351" cy="474358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Órgano de Dirección debe establecer los mecanismos para llevar a cabo </a:t>
            </a:r>
            <a:r>
              <a:rPr lang="es-CR" sz="24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evaluaciones anuales </a:t>
            </a: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sobre su gestión, la de sus comités y de sus miembros; así como las acciones a tomar en caso de que existan reservas o dudas sobre el desempeño de alguno de sus miembros. Estas evaluaciones </a:t>
            </a:r>
            <a:r>
              <a:rPr lang="es-CR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 realizarse con la ayuda de expertos externos a la entidad y comprenden, entre otros: </a:t>
            </a:r>
          </a:p>
          <a:p>
            <a:pPr algn="just"/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su estructura, tamaño y composición. </a:t>
            </a:r>
          </a:p>
          <a:p>
            <a:pPr algn="just"/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desempeño de sus miembros. </a:t>
            </a:r>
          </a:p>
          <a:p>
            <a:pPr algn="just"/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Revisión </a:t>
            </a:r>
            <a:r>
              <a:rPr lang="es-CR" sz="2400" dirty="0">
                <a:latin typeface="Arial" panose="020B0604020202020204" pitchFamily="34" charset="0"/>
                <a:cs typeface="Arial" panose="020B0604020202020204" pitchFamily="34" charset="0"/>
              </a:rPr>
              <a:t>de la eficacia de sus propias prácticas de gobierno y procedimientos, con el fin de determinar mejoras o cambios. </a:t>
            </a:r>
          </a:p>
        </p:txBody>
      </p:sp>
    </p:spTree>
    <p:extLst>
      <p:ext uri="{BB962C8B-B14F-4D97-AF65-F5344CB8AC3E}">
        <p14:creationId xmlns:p14="http://schemas.microsoft.com/office/powerpoint/2010/main" val="3991767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183"/>
            <a:ext cx="10515600" cy="624432"/>
          </a:xfrm>
        </p:spPr>
        <p:txBody>
          <a:bodyPr>
            <a:noAutofit/>
          </a:bodyPr>
          <a:lstStyle/>
          <a:p>
            <a:r>
              <a:rPr lang="es-ES_tradnl" sz="2400" b="1" dirty="0">
                <a:latin typeface="+mn-lt"/>
                <a:cs typeface="Arial" panose="020B0604020202020204" pitchFamily="34" charset="0"/>
              </a:rPr>
              <a:t>Evaluación del desempeño</a:t>
            </a:r>
            <a:endParaRPr lang="es-CR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76615"/>
            <a:ext cx="10515600" cy="5112251"/>
          </a:xfrm>
        </p:spPr>
        <p:txBody>
          <a:bodyPr>
            <a:noAutofit/>
          </a:bodyPr>
          <a:lstStyle/>
          <a:p>
            <a:pPr algn="just"/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Artículo 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7º—Política de evaluación.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Las entidades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deben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tener una política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escrita, aprobada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actualizada </a:t>
            </a:r>
            <a:r>
              <a:rPr lang="es-ES_tradnl" sz="20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anualmente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el Órgano de Dirección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La política debe incluir al menos los siguientes elementos: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a)	Identificación del ente, interno y/o externo, que realiza la evaluación.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b)	Identificación del órgano, las personas y los puestos objeto de evaluación.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c)	Los aspectos a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evaluar, la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periodicidad </a:t>
            </a:r>
            <a:r>
              <a:rPr lang="es-ES_tradnl" sz="20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es-ES_tradnl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R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d)	Mecanismos para subsanar las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debilidades, las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medidas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correctivas, seguimiento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apropiado de la implementación de estas medidas.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e)	Cumplimiento de programas de 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capacitación.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f)	Metodología y procedimientos desarrollados para implementar la evaluación.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400844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5885" y="365125"/>
            <a:ext cx="10927915" cy="1325563"/>
          </a:xfrm>
        </p:spPr>
        <p:txBody>
          <a:bodyPr>
            <a:noAutofit/>
          </a:bodyPr>
          <a:lstStyle/>
          <a:p>
            <a:r>
              <a:rPr lang="es-ES_tradnl" sz="2400" b="1" dirty="0">
                <a:latin typeface="+mn-lt"/>
                <a:cs typeface="Arial" panose="020B0604020202020204" pitchFamily="34" charset="0"/>
              </a:rPr>
              <a:t>Evaluación del desempeño</a:t>
            </a:r>
            <a:endParaRPr lang="es-CR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36694"/>
            <a:ext cx="10515600" cy="4351338"/>
          </a:xfrm>
        </p:spPr>
        <p:txBody>
          <a:bodyPr>
            <a:normAutofit/>
          </a:bodyPr>
          <a:lstStyle/>
          <a:p>
            <a:pPr algn="just"/>
            <a:endParaRPr lang="es-C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Artículo 8º—</a:t>
            </a:r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Auditoría del proceso de evaluación.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La Auditoría Externa debe realizar una revisión independiente anual del proceso de evaluación del Órgano de Dirección, de sus miembros, de sus Comités y de los miembros de la Alta Gerencia. Dicha evaluación debe incluir una revisión de la implementación efectiva de todos los contenidos de la política de evaluación.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El informe con los resultados de la auditoría del proceso de evaluación deberá ser presentado al Órgano de Dirección directamente o a través del Comité de Auditoría y deberá </a:t>
            </a:r>
            <a:r>
              <a:rPr lang="es-ES_tradnl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remitirse a la SUGEF</a:t>
            </a:r>
            <a:r>
              <a:rPr lang="es-ES_tradnl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dentro de los cuarenta días hábiles siguientes a cada cierre anual.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31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 smtClean="0"/>
              <a:t>Casos prácticos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Ejercicio de Apetito a riesgo</a:t>
            </a:r>
          </a:p>
          <a:p>
            <a:r>
              <a:rPr lang="es-CR" dirty="0" smtClean="0"/>
              <a:t>Ejercicio de Autoevaluación.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8289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5" y="116632"/>
            <a:ext cx="4176464" cy="1320800"/>
          </a:xfrm>
        </p:spPr>
        <p:txBody>
          <a:bodyPr>
            <a:normAutofit/>
          </a:bodyPr>
          <a:lstStyle/>
          <a:p>
            <a:r>
              <a:rPr lang="es-CR" sz="2399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Defina la motivación</a:t>
            </a:r>
            <a:endParaRPr lang="es-CR" sz="23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3898" y="1624158"/>
            <a:ext cx="4410103" cy="43502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Al plantearse el modo de mejorar el gobierno corporativo de su empresa, defina la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razón.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Identifique los beneficios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comerciales</a:t>
            </a: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Adapte las medidas específicas a los beneficios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deseados.</a:t>
            </a:r>
          </a:p>
          <a:p>
            <a:pPr marL="0" indent="0" algn="just">
              <a:buNone/>
            </a:pPr>
            <a:endParaRPr lang="es-C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506" y="2162432"/>
            <a:ext cx="3231354" cy="21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7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67997584"/>
              </p:ext>
            </p:extLst>
          </p:nvPr>
        </p:nvGraphicFramePr>
        <p:xfrm>
          <a:off x="1588" y="212088"/>
          <a:ext cx="11521592" cy="6225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013718" y="2822185"/>
            <a:ext cx="1802363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99" b="1" dirty="0"/>
              <a:t>Factores de motivación</a:t>
            </a:r>
            <a:endParaRPr lang="es-CR" sz="1799" dirty="0"/>
          </a:p>
        </p:txBody>
      </p:sp>
    </p:spTree>
    <p:extLst>
      <p:ext uri="{BB962C8B-B14F-4D97-AF65-F5344CB8AC3E}">
        <p14:creationId xmlns:p14="http://schemas.microsoft.com/office/powerpoint/2010/main" val="21831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71" y="895"/>
            <a:ext cx="7625897" cy="709263"/>
          </a:xfrm>
        </p:spPr>
        <p:txBody>
          <a:bodyPr>
            <a:normAutofit/>
          </a:bodyPr>
          <a:lstStyle/>
          <a:p>
            <a:pPr algn="just"/>
            <a:r>
              <a:rPr lang="es-CR" sz="2399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beneficios del gobierno corporativo</a:t>
            </a:r>
            <a:endParaRPr lang="es-CR" sz="23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85" y="946230"/>
            <a:ext cx="7523447" cy="58001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R" sz="1999" b="1" dirty="0">
                <a:latin typeface="Arial" panose="020B0604020202020204" pitchFamily="34" charset="0"/>
                <a:cs typeface="Arial" panose="020B0604020202020204" pitchFamily="34" charset="0"/>
              </a:rPr>
              <a:t>Las empresas creen en el valor del buen </a:t>
            </a:r>
            <a:r>
              <a:rPr lang="es-CR" sz="1999" b="1" dirty="0" smtClean="0">
                <a:latin typeface="Arial" panose="020B0604020202020204" pitchFamily="34" charset="0"/>
                <a:cs typeface="Arial" panose="020B0604020202020204" pitchFamily="34" charset="0"/>
              </a:rPr>
              <a:t>gobierno.</a:t>
            </a:r>
          </a:p>
          <a:p>
            <a:pPr marL="0" indent="0" algn="just">
              <a:buNone/>
            </a:pPr>
            <a:endParaRPr lang="es-CR" sz="1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R" sz="1999" b="1" dirty="0">
                <a:latin typeface="Arial" panose="020B0604020202020204" pitchFamily="34" charset="0"/>
                <a:cs typeface="Arial" panose="020B0604020202020204" pitchFamily="34" charset="0"/>
              </a:rPr>
              <a:t>Los datos empíricos confirman la creencia de las empresas en las ventajas de mejorar el gobierno. </a:t>
            </a:r>
            <a:r>
              <a:rPr lang="es-CR" sz="199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CR" sz="1999" dirty="0" smtClean="0">
                <a:latin typeface="Arial" panose="020B0604020202020204" pitchFamily="34" charset="0"/>
                <a:cs typeface="Arial" panose="020B0604020202020204" pitchFamily="34" charset="0"/>
              </a:rPr>
              <a:t>ayores </a:t>
            </a:r>
            <a:r>
              <a:rPr lang="es-CR" sz="1999" dirty="0">
                <a:latin typeface="Arial" panose="020B0604020202020204" pitchFamily="34" charset="0"/>
                <a:cs typeface="Arial" panose="020B0604020202020204" pitchFamily="34" charset="0"/>
              </a:rPr>
              <a:t>niveles de rentabilidad, precios relativos y liquidez en las acciones, y menores costos de capital.</a:t>
            </a:r>
          </a:p>
          <a:p>
            <a:pPr marL="0" indent="0" algn="just">
              <a:buNone/>
            </a:pPr>
            <a:r>
              <a:rPr lang="es-CR" sz="1999" b="1" dirty="0">
                <a:latin typeface="Arial" panose="020B0604020202020204" pitchFamily="34" charset="0"/>
                <a:cs typeface="Arial" panose="020B0604020202020204" pitchFamily="34" charset="0"/>
              </a:rPr>
              <a:t>El buen gobierno sirve tanto en épocas de prosperidad como de crisis. </a:t>
            </a:r>
            <a:r>
              <a:rPr lang="es-CR" sz="1999" dirty="0">
                <a:latin typeface="Arial" panose="020B0604020202020204" pitchFamily="34" charset="0"/>
                <a:cs typeface="Arial" panose="020B0604020202020204" pitchFamily="34" charset="0"/>
              </a:rPr>
              <a:t>Cuando la economía y el mercado crecen, los resultados positivos tangibles del buen gobierno son evidentes. </a:t>
            </a:r>
          </a:p>
          <a:p>
            <a:pPr marL="0" indent="0" algn="just">
              <a:buNone/>
            </a:pPr>
            <a:r>
              <a:rPr lang="es-CR" sz="1999" dirty="0">
                <a:latin typeface="Arial" panose="020B0604020202020204" pitchFamily="34" charset="0"/>
                <a:cs typeface="Arial" panose="020B0604020202020204" pitchFamily="34" charset="0"/>
              </a:rPr>
              <a:t>El buen gobierno corporativo también ayuda a las empresas a capear las graves consecuencias de una recesión </a:t>
            </a:r>
            <a:r>
              <a:rPr lang="es-CR" sz="1999" dirty="0" smtClean="0">
                <a:latin typeface="Arial" panose="020B0604020202020204" pitchFamily="34" charset="0"/>
                <a:cs typeface="Arial" panose="020B0604020202020204" pitchFamily="34" charset="0"/>
              </a:rPr>
              <a:t>económica.</a:t>
            </a:r>
            <a:endParaRPr lang="es-CR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468" y="2137720"/>
            <a:ext cx="3451751" cy="24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0865" y="1470454"/>
            <a:ext cx="5076567" cy="4372104"/>
          </a:xfrm>
        </p:spPr>
        <p:txBody>
          <a:bodyPr>
            <a:normAutofit/>
          </a:bodyPr>
          <a:lstStyle/>
          <a:p>
            <a:pPr algn="just"/>
            <a:r>
              <a:rPr lang="es-CR" dirty="0" smtClean="0"/>
              <a:t>Principales riesgos a gestionar de parte de los Intermediarios Financieros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978" y="2106460"/>
            <a:ext cx="5510727" cy="283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0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5947724"/>
              </p:ext>
            </p:extLst>
          </p:nvPr>
        </p:nvGraphicFramePr>
        <p:xfrm>
          <a:off x="1059703" y="1012425"/>
          <a:ext cx="1058779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806153" y="1040560"/>
            <a:ext cx="2523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Riesgos</a:t>
            </a:r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58268" y="612315"/>
            <a:ext cx="9946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Riesgo: </a:t>
            </a:r>
            <a:r>
              <a:rPr lang="es-C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 la posibilidad de </a:t>
            </a:r>
            <a:r>
              <a:rPr lang="es-CR" sz="2000" dirty="0">
                <a:latin typeface="Arial" panose="020B0604020202020204" pitchFamily="34" charset="0"/>
                <a:cs typeface="Arial" panose="020B0604020202020204" pitchFamily="34" charset="0"/>
              </a:rPr>
              <a:t>pérdidas económicas debido a eventos adversos. </a:t>
            </a:r>
          </a:p>
        </p:txBody>
      </p:sp>
    </p:spTree>
    <p:extLst>
      <p:ext uri="{BB962C8B-B14F-4D97-AF65-F5344CB8AC3E}">
        <p14:creationId xmlns:p14="http://schemas.microsoft.com/office/powerpoint/2010/main" val="23089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83372" y="2255959"/>
            <a:ext cx="529386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CR" sz="4400" b="1" dirty="0">
                <a:latin typeface="+mj-lt"/>
                <a:ea typeface="+mj-ea"/>
                <a:cs typeface="+mj-cs"/>
              </a:rPr>
              <a:t>Norma SUGEF </a:t>
            </a:r>
            <a:r>
              <a:rPr lang="es-CR" sz="4400" b="1" dirty="0" smtClean="0">
                <a:latin typeface="+mj-lt"/>
                <a:ea typeface="+mj-ea"/>
                <a:cs typeface="+mj-cs"/>
              </a:rPr>
              <a:t>16-16 </a:t>
            </a:r>
          </a:p>
          <a:p>
            <a:r>
              <a:rPr lang="es-CR" b="1" dirty="0"/>
              <a:t>( REGLAMENTO SOBRE GOBIERNO CORPORATIVO 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CR" dirty="0">
              <a:latin typeface="Arial" panose="020B0604020202020204" pitchFamily="34" charset="0"/>
            </a:endParaRPr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57" y="1324525"/>
            <a:ext cx="331236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0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1625</Words>
  <PresentationFormat>Panorámica</PresentationFormat>
  <Paragraphs>247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Times New Roman</vt:lpstr>
      <vt:lpstr>Tema de Office</vt:lpstr>
      <vt:lpstr>TALLER  GOBIERNO CORPORATIVO</vt:lpstr>
      <vt:lpstr>Contenido</vt:lpstr>
      <vt:lpstr>Importancia del Gobierno Corporativo</vt:lpstr>
      <vt:lpstr>Defina la motivación</vt:lpstr>
      <vt:lpstr>Presentación de PowerPoint</vt:lpstr>
      <vt:lpstr>Los beneficios del gobierno corporativo</vt:lpstr>
      <vt:lpstr>Principales riesgos a gestionar de parte de los Intermediarios Financieros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ACUERDO SUGEF 22-18  REGLAMENTO SOBRE IDONEIDAD DE LOS MIEMBROS DEL ÓRGANO DE DIRECCIÓN Y DE LA ALTA GERENCIA DE LAS ENTIDADES FINANCIERAS  Artículo 21. Evaluaciones del desempeño   </vt:lpstr>
      <vt:lpstr>Evaluación del desempeño</vt:lpstr>
      <vt:lpstr>Evaluación del desempeño</vt:lpstr>
      <vt:lpstr>Casos prácticos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2018-10-29T20:17:26Z</dcterms:created>
  <dcterms:modified xsi:type="dcterms:W3CDTF">2018-10-29T22:44:26Z</dcterms:modified>
</cp:coreProperties>
</file>