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87"/>
  </p:notesMasterIdLst>
  <p:sldIdLst>
    <p:sldId id="284" r:id="rId2"/>
    <p:sldId id="323" r:id="rId3"/>
    <p:sldId id="261" r:id="rId4"/>
    <p:sldId id="320" r:id="rId5"/>
    <p:sldId id="300" r:id="rId6"/>
    <p:sldId id="301" r:id="rId7"/>
    <p:sldId id="286" r:id="rId8"/>
    <p:sldId id="302" r:id="rId9"/>
    <p:sldId id="311" r:id="rId10"/>
    <p:sldId id="313" r:id="rId11"/>
    <p:sldId id="303" r:id="rId12"/>
    <p:sldId id="312" r:id="rId13"/>
    <p:sldId id="315" r:id="rId14"/>
    <p:sldId id="386" r:id="rId15"/>
    <p:sldId id="321" r:id="rId16"/>
    <p:sldId id="324" r:id="rId17"/>
    <p:sldId id="317" r:id="rId18"/>
    <p:sldId id="306" r:id="rId19"/>
    <p:sldId id="325" r:id="rId20"/>
    <p:sldId id="326" r:id="rId21"/>
    <p:sldId id="327" r:id="rId22"/>
    <p:sldId id="379" r:id="rId23"/>
    <p:sldId id="383" r:id="rId24"/>
    <p:sldId id="382" r:id="rId25"/>
    <p:sldId id="380" r:id="rId26"/>
    <p:sldId id="387" r:id="rId27"/>
    <p:sldId id="381" r:id="rId28"/>
    <p:sldId id="385" r:id="rId29"/>
    <p:sldId id="401" r:id="rId30"/>
    <p:sldId id="304" r:id="rId31"/>
    <p:sldId id="389" r:id="rId32"/>
    <p:sldId id="391" r:id="rId33"/>
    <p:sldId id="393" r:id="rId34"/>
    <p:sldId id="392" r:id="rId35"/>
    <p:sldId id="388" r:id="rId36"/>
    <p:sldId id="399" r:id="rId37"/>
    <p:sldId id="266" r:id="rId38"/>
    <p:sldId id="330" r:id="rId39"/>
    <p:sldId id="373" r:id="rId40"/>
    <p:sldId id="340" r:id="rId41"/>
    <p:sldId id="359" r:id="rId42"/>
    <p:sldId id="402" r:id="rId43"/>
    <p:sldId id="375" r:id="rId44"/>
    <p:sldId id="395" r:id="rId45"/>
    <p:sldId id="376" r:id="rId46"/>
    <p:sldId id="374" r:id="rId47"/>
    <p:sldId id="360" r:id="rId48"/>
    <p:sldId id="369" r:id="rId49"/>
    <p:sldId id="370" r:id="rId50"/>
    <p:sldId id="361" r:id="rId51"/>
    <p:sldId id="397" r:id="rId52"/>
    <p:sldId id="328" r:id="rId53"/>
    <p:sldId id="344" r:id="rId54"/>
    <p:sldId id="341" r:id="rId55"/>
    <p:sldId id="308" r:id="rId56"/>
    <p:sldId id="333" r:id="rId57"/>
    <p:sldId id="331" r:id="rId58"/>
    <p:sldId id="332" r:id="rId59"/>
    <p:sldId id="334" r:id="rId60"/>
    <p:sldId id="400" r:id="rId61"/>
    <p:sldId id="396" r:id="rId62"/>
    <p:sldId id="336" r:id="rId63"/>
    <p:sldId id="335" r:id="rId64"/>
    <p:sldId id="338" r:id="rId65"/>
    <p:sldId id="339" r:id="rId66"/>
    <p:sldId id="342" r:id="rId67"/>
    <p:sldId id="343" r:id="rId68"/>
    <p:sldId id="345" r:id="rId69"/>
    <p:sldId id="347" r:id="rId70"/>
    <p:sldId id="364" r:id="rId71"/>
    <p:sldId id="367" r:id="rId72"/>
    <p:sldId id="352" r:id="rId73"/>
    <p:sldId id="356" r:id="rId74"/>
    <p:sldId id="351" r:id="rId75"/>
    <p:sldId id="357" r:id="rId76"/>
    <p:sldId id="353" r:id="rId77"/>
    <p:sldId id="354" r:id="rId78"/>
    <p:sldId id="358" r:id="rId79"/>
    <p:sldId id="362" r:id="rId80"/>
    <p:sldId id="366" r:id="rId81"/>
    <p:sldId id="348" r:id="rId82"/>
    <p:sldId id="365" r:id="rId83"/>
    <p:sldId id="349" r:id="rId84"/>
    <p:sldId id="398" r:id="rId85"/>
    <p:sldId id="279" r:id="rId8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8"/>
      <p:bold r:id="rId89"/>
      <p:italic r:id="rId90"/>
      <p:boldItalic r:id="rId91"/>
    </p:embeddedFont>
    <p:embeddedFont>
      <p:font typeface="Tw Cen MT" panose="020B0602020104020603" pitchFamily="34" charset="0"/>
      <p:regular r:id="rId92"/>
      <p:bold r:id="rId93"/>
      <p:italic r:id="rId94"/>
      <p:boldItalic r:id="rId95"/>
    </p:embeddedFont>
    <p:embeddedFont>
      <p:font typeface="Verdana" panose="020B0604030504040204" pitchFamily="34" charset="0"/>
      <p:regular r:id="rId96"/>
      <p:bold r:id="rId97"/>
      <p:italic r:id="rId98"/>
      <p:boldItalic r:id="rId99"/>
    </p:embeddedFont>
    <p:embeddedFont>
      <p:font typeface="Montserrat" panose="020B0604020202020204" charset="0"/>
      <p:regular r:id="rId100"/>
      <p:bold r:id="rId101"/>
      <p:italic r:id="rId102"/>
      <p:boldItalic r:id="rId103"/>
    </p:embeddedFont>
    <p:embeddedFont>
      <p:font typeface="Century Gothic" panose="020B0502020202020204" pitchFamily="34" charset="0"/>
      <p:regular r:id="rId104"/>
      <p:bold r:id="rId105"/>
      <p:italic r:id="rId106"/>
      <p:boldItalic r:id="rId107"/>
    </p:embeddedFont>
    <p:embeddedFont>
      <p:font typeface="Muli" panose="020B0604020202020204" charset="0"/>
      <p:regular r:id="rId108"/>
      <p:bold r:id="rId109"/>
      <p:italic r:id="rId110"/>
      <p:boldItalic r:id="rId1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E9E"/>
    <a:srgbClr val="3AB4C4"/>
    <a:srgbClr val="E0E014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E0636C-CC06-4B7F-9CE4-4EEA0CAEE7B3}">
  <a:tblStyle styleId="{47E0636C-CC06-4B7F-9CE4-4EEA0CAEE7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3321" autoAdjust="0"/>
  </p:normalViewPr>
  <p:slideViewPr>
    <p:cSldViewPr snapToGrid="0" snapToObjects="1">
      <p:cViewPr varScale="1">
        <p:scale>
          <a:sx n="74" d="100"/>
          <a:sy n="74" d="100"/>
        </p:scale>
        <p:origin x="117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2.fntdata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font" Target="fonts/font20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102" Type="http://schemas.openxmlformats.org/officeDocument/2006/relationships/font" Target="fonts/font15.fntdata"/><Relationship Id="rId110" Type="http://schemas.openxmlformats.org/officeDocument/2006/relationships/font" Target="fonts/font23.fntdata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3.fntdata"/><Relationship Id="rId95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13.fntdata"/><Relationship Id="rId105" Type="http://schemas.openxmlformats.org/officeDocument/2006/relationships/font" Target="fonts/font18.fntdata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font" Target="fonts/font6.fntdata"/><Relationship Id="rId98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16.fntdata"/><Relationship Id="rId108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1.fntdata"/><Relationship Id="rId91" Type="http://schemas.openxmlformats.org/officeDocument/2006/relationships/font" Target="fonts/font4.fntdata"/><Relationship Id="rId96" Type="http://schemas.openxmlformats.org/officeDocument/2006/relationships/font" Target="fonts/font9.fntdata"/><Relationship Id="rId11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9.fntdata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7.fntdata"/><Relationship Id="rId99" Type="http://schemas.openxmlformats.org/officeDocument/2006/relationships/font" Target="fonts/font12.fntdata"/><Relationship Id="rId10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22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0.fntdata"/><Relationship Id="rId104" Type="http://schemas.openxmlformats.org/officeDocument/2006/relationships/font" Target="fonts/font17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8713C3-EF80-4A91-968D-C609B15410A5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R"/>
        </a:p>
      </dgm:t>
    </dgm:pt>
    <dgm:pt modelId="{AFAF018A-2C24-44B0-A40D-EBC17F7280F7}">
      <dgm:prSet phldrT="[Texto]"/>
      <dgm:spPr>
        <a:solidFill>
          <a:schemeClr val="accent1"/>
        </a:solidFill>
      </dgm:spPr>
      <dgm:t>
        <a:bodyPr/>
        <a:lstStyle/>
        <a:p>
          <a:r>
            <a:rPr lang="es-CR" dirty="0">
              <a:solidFill>
                <a:schemeClr val="tx1"/>
              </a:solidFill>
            </a:rPr>
            <a:t>Ley fortalecimiento de las Finanzas Públicas 9635</a:t>
          </a:r>
        </a:p>
      </dgm:t>
    </dgm:pt>
    <dgm:pt modelId="{F3C5217C-B281-4D6A-ADE6-9812E36E259A}" type="parTrans" cxnId="{E0C80E78-46C7-4712-9E30-45CF620A3F79}">
      <dgm:prSet/>
      <dgm:spPr/>
      <dgm:t>
        <a:bodyPr/>
        <a:lstStyle/>
        <a:p>
          <a:endParaRPr lang="es-CR"/>
        </a:p>
      </dgm:t>
    </dgm:pt>
    <dgm:pt modelId="{44F0244B-F4DD-483B-BCB3-AD56A3241A9E}" type="sibTrans" cxnId="{E0C80E78-46C7-4712-9E30-45CF620A3F79}">
      <dgm:prSet/>
      <dgm:spPr/>
      <dgm:t>
        <a:bodyPr/>
        <a:lstStyle/>
        <a:p>
          <a:endParaRPr lang="es-CR"/>
        </a:p>
      </dgm:t>
    </dgm:pt>
    <dgm:pt modelId="{4A436809-7A5E-4A36-B816-74CEB1E09976}">
      <dgm:prSet phldrT="[Texto]" custT="1"/>
      <dgm:spPr/>
      <dgm:t>
        <a:bodyPr/>
        <a:lstStyle/>
        <a:p>
          <a:r>
            <a:rPr lang="es-CR" sz="1400" dirty="0">
              <a:solidFill>
                <a:schemeClr val="tx1"/>
              </a:solidFill>
            </a:rPr>
            <a:t>I</a:t>
          </a:r>
        </a:p>
        <a:p>
          <a:r>
            <a:rPr lang="es-CR" sz="1400" dirty="0">
              <a:solidFill>
                <a:schemeClr val="tx1"/>
              </a:solidFill>
            </a:rPr>
            <a:t> IVA</a:t>
          </a:r>
        </a:p>
      </dgm:t>
    </dgm:pt>
    <dgm:pt modelId="{8FF2282B-0DCF-4ABD-AE23-93BD0BD56B45}" type="parTrans" cxnId="{AF46B453-D257-4BF5-96C3-91A830581F22}">
      <dgm:prSet/>
      <dgm:spPr/>
      <dgm:t>
        <a:bodyPr/>
        <a:lstStyle/>
        <a:p>
          <a:endParaRPr lang="es-CR"/>
        </a:p>
      </dgm:t>
    </dgm:pt>
    <dgm:pt modelId="{D8A9F305-763E-4355-96C0-A3A6E9A676AF}" type="sibTrans" cxnId="{AF46B453-D257-4BF5-96C3-91A830581F22}">
      <dgm:prSet/>
      <dgm:spPr/>
      <dgm:t>
        <a:bodyPr/>
        <a:lstStyle/>
        <a:p>
          <a:endParaRPr lang="es-CR"/>
        </a:p>
      </dgm:t>
    </dgm:pt>
    <dgm:pt modelId="{A07EA1DE-162A-4F17-BC1A-90F3C0C584BC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s-CR" sz="1100" dirty="0">
              <a:solidFill>
                <a:schemeClr val="tx1"/>
              </a:solidFill>
            </a:rPr>
            <a:t>II</a:t>
          </a:r>
          <a:r>
            <a:rPr lang="es-CR" sz="1100" dirty="0"/>
            <a:t> </a:t>
          </a:r>
          <a:r>
            <a:rPr lang="es-CR" sz="1100" dirty="0">
              <a:solidFill>
                <a:schemeClr val="tx1"/>
              </a:solidFill>
            </a:rPr>
            <a:t>REFORMAS RENTA</a:t>
          </a:r>
        </a:p>
      </dgm:t>
    </dgm:pt>
    <dgm:pt modelId="{541D8885-FD9E-48AB-BDD0-8803311DE929}" type="parTrans" cxnId="{AB08234E-3AA3-464D-8611-609D4A00B335}">
      <dgm:prSet/>
      <dgm:spPr/>
      <dgm:t>
        <a:bodyPr/>
        <a:lstStyle/>
        <a:p>
          <a:endParaRPr lang="es-CR"/>
        </a:p>
      </dgm:t>
    </dgm:pt>
    <dgm:pt modelId="{D94F1F39-9BE4-43F6-B9E2-05AF4A55E99C}" type="sibTrans" cxnId="{AB08234E-3AA3-464D-8611-609D4A00B335}">
      <dgm:prSet/>
      <dgm:spPr/>
      <dgm:t>
        <a:bodyPr/>
        <a:lstStyle/>
        <a:p>
          <a:endParaRPr lang="es-CR"/>
        </a:p>
      </dgm:t>
    </dgm:pt>
    <dgm:pt modelId="{3FEFA08C-F4A6-4A0B-880F-3E3590344261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s-CR" sz="700" dirty="0">
            <a:solidFill>
              <a:schemeClr val="tx1"/>
            </a:solidFill>
          </a:endParaRPr>
        </a:p>
        <a:p>
          <a:r>
            <a:rPr lang="es-CR" sz="1000" dirty="0">
              <a:solidFill>
                <a:schemeClr val="tx1"/>
              </a:solidFill>
            </a:rPr>
            <a:t>III </a:t>
          </a:r>
        </a:p>
        <a:p>
          <a:r>
            <a:rPr lang="es-CR" sz="1000" dirty="0">
              <a:solidFill>
                <a:schemeClr val="tx1"/>
              </a:solidFill>
            </a:rPr>
            <a:t>LEY DE SALARIOS PÚBLICOS</a:t>
          </a:r>
        </a:p>
      </dgm:t>
    </dgm:pt>
    <dgm:pt modelId="{B840F1AA-D51E-497A-A2B7-72E09E23DDAB}" type="parTrans" cxnId="{94226BC4-48F1-4987-955B-395C20948857}">
      <dgm:prSet/>
      <dgm:spPr/>
      <dgm:t>
        <a:bodyPr/>
        <a:lstStyle/>
        <a:p>
          <a:endParaRPr lang="es-CR"/>
        </a:p>
      </dgm:t>
    </dgm:pt>
    <dgm:pt modelId="{DB613C73-D1E5-400B-A9FF-C6A45945D36F}" type="sibTrans" cxnId="{94226BC4-48F1-4987-955B-395C20948857}">
      <dgm:prSet/>
      <dgm:spPr/>
      <dgm:t>
        <a:bodyPr/>
        <a:lstStyle/>
        <a:p>
          <a:endParaRPr lang="es-CR"/>
        </a:p>
      </dgm:t>
    </dgm:pt>
    <dgm:pt modelId="{92550DE9-3514-4B66-83A0-889875ABAC11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CR" sz="1000" dirty="0">
              <a:solidFill>
                <a:schemeClr val="tx1"/>
              </a:solidFill>
            </a:rPr>
            <a:t>IV RESPONSABILIDAD FISCAL</a:t>
          </a:r>
        </a:p>
      </dgm:t>
    </dgm:pt>
    <dgm:pt modelId="{7E3B9478-30DB-41C3-9D53-34ADE1B9BE74}" type="parTrans" cxnId="{EC74D894-22A8-4AB7-AF1B-E0F52BD078F7}">
      <dgm:prSet/>
      <dgm:spPr/>
      <dgm:t>
        <a:bodyPr/>
        <a:lstStyle/>
        <a:p>
          <a:endParaRPr lang="es-CR"/>
        </a:p>
      </dgm:t>
    </dgm:pt>
    <dgm:pt modelId="{0ADB0FB3-1175-41DB-B3FF-FFA6CACA416C}" type="sibTrans" cxnId="{EC74D894-22A8-4AB7-AF1B-E0F52BD078F7}">
      <dgm:prSet/>
      <dgm:spPr/>
      <dgm:t>
        <a:bodyPr/>
        <a:lstStyle/>
        <a:p>
          <a:endParaRPr lang="es-CR"/>
        </a:p>
      </dgm:t>
    </dgm:pt>
    <dgm:pt modelId="{6685D102-07A9-46D9-B20E-C045718415D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CR" sz="900" dirty="0">
              <a:solidFill>
                <a:schemeClr val="tx1"/>
              </a:solidFill>
            </a:rPr>
            <a:t>V</a:t>
          </a:r>
        </a:p>
        <a:p>
          <a:r>
            <a:rPr lang="es-CR" sz="900" dirty="0">
              <a:solidFill>
                <a:schemeClr val="tx1"/>
              </a:solidFill>
            </a:rPr>
            <a:t>TRANSITORIOS</a:t>
          </a:r>
        </a:p>
      </dgm:t>
    </dgm:pt>
    <dgm:pt modelId="{3110EE3A-2618-4A81-B5B1-E04F541A11FF}" type="parTrans" cxnId="{33185900-FE43-443D-AB45-B58149C222B7}">
      <dgm:prSet/>
      <dgm:spPr/>
      <dgm:t>
        <a:bodyPr/>
        <a:lstStyle/>
        <a:p>
          <a:endParaRPr lang="es-CR"/>
        </a:p>
      </dgm:t>
    </dgm:pt>
    <dgm:pt modelId="{AA6BE1D7-3BFF-4D31-9D4F-844139E06D83}" type="sibTrans" cxnId="{33185900-FE43-443D-AB45-B58149C222B7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CR"/>
        </a:p>
      </dgm:t>
    </dgm:pt>
    <dgm:pt modelId="{6E91BC35-1317-4436-85E5-3DC78A55AEFA}" type="pres">
      <dgm:prSet presAssocID="{BE8713C3-EF80-4A91-968D-C609B15410A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D917BAB5-C4A9-43C1-85E4-0CB72C9388BC}" type="pres">
      <dgm:prSet presAssocID="{AFAF018A-2C24-44B0-A40D-EBC17F7280F7}" presName="centerShape" presStyleLbl="node0" presStyleIdx="0" presStyleCnt="1" custLinFactNeighborY="285"/>
      <dgm:spPr/>
      <dgm:t>
        <a:bodyPr/>
        <a:lstStyle/>
        <a:p>
          <a:endParaRPr lang="es-CR"/>
        </a:p>
      </dgm:t>
    </dgm:pt>
    <dgm:pt modelId="{CDFE3DE8-80FD-40B6-8CDA-46188D482D94}" type="pres">
      <dgm:prSet presAssocID="{4A436809-7A5E-4A36-B816-74CEB1E09976}" presName="node" presStyleLbl="node1" presStyleIdx="0" presStyleCnt="5" custRadScaleRad="99492" custRadScaleInc="760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CE48997-7818-4CF7-BF9E-C01766166083}" type="pres">
      <dgm:prSet presAssocID="{4A436809-7A5E-4A36-B816-74CEB1E09976}" presName="dummy" presStyleCnt="0"/>
      <dgm:spPr/>
    </dgm:pt>
    <dgm:pt modelId="{6095E1DA-10BB-4458-8C26-572913C92EF7}" type="pres">
      <dgm:prSet presAssocID="{D8A9F305-763E-4355-96C0-A3A6E9A676AF}" presName="sibTrans" presStyleLbl="sibTrans2D1" presStyleIdx="0" presStyleCnt="5"/>
      <dgm:spPr/>
      <dgm:t>
        <a:bodyPr/>
        <a:lstStyle/>
        <a:p>
          <a:endParaRPr lang="es-CR"/>
        </a:p>
      </dgm:t>
    </dgm:pt>
    <dgm:pt modelId="{F326EF69-0F99-4AEC-9F57-38A51C381252}" type="pres">
      <dgm:prSet presAssocID="{A07EA1DE-162A-4F17-BC1A-90F3C0C584BC}" presName="node" presStyleLbl="node1" presStyleIdx="1" presStyleCnt="5" custRadScaleRad="101861" custRadScaleInc="-516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EEEC816-E94B-4C3E-8EAF-D6A44E54A77D}" type="pres">
      <dgm:prSet presAssocID="{A07EA1DE-162A-4F17-BC1A-90F3C0C584BC}" presName="dummy" presStyleCnt="0"/>
      <dgm:spPr/>
    </dgm:pt>
    <dgm:pt modelId="{639D6EDC-4B91-4639-9EDB-0D9BE97547AD}" type="pres">
      <dgm:prSet presAssocID="{D94F1F39-9BE4-43F6-B9E2-05AF4A55E99C}" presName="sibTrans" presStyleLbl="sibTrans2D1" presStyleIdx="1" presStyleCnt="5"/>
      <dgm:spPr/>
      <dgm:t>
        <a:bodyPr/>
        <a:lstStyle/>
        <a:p>
          <a:endParaRPr lang="es-CR"/>
        </a:p>
      </dgm:t>
    </dgm:pt>
    <dgm:pt modelId="{46126065-4140-4DDE-89DA-C849B5441213}" type="pres">
      <dgm:prSet presAssocID="{3FEFA08C-F4A6-4A0B-880F-3E359034426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8C53D84-A71F-4528-BF4E-5D40D8BFCCCD}" type="pres">
      <dgm:prSet presAssocID="{3FEFA08C-F4A6-4A0B-880F-3E3590344261}" presName="dummy" presStyleCnt="0"/>
      <dgm:spPr/>
    </dgm:pt>
    <dgm:pt modelId="{F1D4991B-31FB-424A-ACF8-1E2AD278CF87}" type="pres">
      <dgm:prSet presAssocID="{DB613C73-D1E5-400B-A9FF-C6A45945D36F}" presName="sibTrans" presStyleLbl="sibTrans2D1" presStyleIdx="2" presStyleCnt="5"/>
      <dgm:spPr/>
      <dgm:t>
        <a:bodyPr/>
        <a:lstStyle/>
        <a:p>
          <a:endParaRPr lang="es-CR"/>
        </a:p>
      </dgm:t>
    </dgm:pt>
    <dgm:pt modelId="{35993CD7-C6A3-4ADA-A650-1030B4294600}" type="pres">
      <dgm:prSet presAssocID="{92550DE9-3514-4B66-83A0-889875ABAC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D54E55D-2919-4261-A775-9752E8496FF9}" type="pres">
      <dgm:prSet presAssocID="{92550DE9-3514-4B66-83A0-889875ABAC11}" presName="dummy" presStyleCnt="0"/>
      <dgm:spPr/>
    </dgm:pt>
    <dgm:pt modelId="{C83CC674-8232-4CF0-8E77-2CE7DD47FEF7}" type="pres">
      <dgm:prSet presAssocID="{0ADB0FB3-1175-41DB-B3FF-FFA6CACA416C}" presName="sibTrans" presStyleLbl="sibTrans2D1" presStyleIdx="3" presStyleCnt="5"/>
      <dgm:spPr/>
      <dgm:t>
        <a:bodyPr/>
        <a:lstStyle/>
        <a:p>
          <a:endParaRPr lang="es-CR"/>
        </a:p>
      </dgm:t>
    </dgm:pt>
    <dgm:pt modelId="{05775512-7456-4850-AD72-5DE13C407B0A}" type="pres">
      <dgm:prSet presAssocID="{6685D102-07A9-46D9-B20E-C045718415D2}" presName="node" presStyleLbl="node1" presStyleIdx="4" presStyleCnt="5" custRadScaleRad="97740" custRadScaleInc="-910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5AE692D-4CFB-493B-827E-09E8178DABA9}" type="pres">
      <dgm:prSet presAssocID="{6685D102-07A9-46D9-B20E-C045718415D2}" presName="dummy" presStyleCnt="0"/>
      <dgm:spPr/>
    </dgm:pt>
    <dgm:pt modelId="{7F846065-1C46-4240-BB4F-F4992DA56038}" type="pres">
      <dgm:prSet presAssocID="{AA6BE1D7-3BFF-4D31-9D4F-844139E06D83}" presName="sibTrans" presStyleLbl="sibTrans2D1" presStyleIdx="4" presStyleCnt="5"/>
      <dgm:spPr/>
      <dgm:t>
        <a:bodyPr/>
        <a:lstStyle/>
        <a:p>
          <a:endParaRPr lang="es-CR"/>
        </a:p>
      </dgm:t>
    </dgm:pt>
  </dgm:ptLst>
  <dgm:cxnLst>
    <dgm:cxn modelId="{06A76132-78BB-47B6-A554-C1C1A3E7ED62}" type="presOf" srcId="{92550DE9-3514-4B66-83A0-889875ABAC11}" destId="{35993CD7-C6A3-4ADA-A650-1030B4294600}" srcOrd="0" destOrd="0" presId="urn:microsoft.com/office/officeart/2005/8/layout/radial6"/>
    <dgm:cxn modelId="{E0C80E78-46C7-4712-9E30-45CF620A3F79}" srcId="{BE8713C3-EF80-4A91-968D-C609B15410A5}" destId="{AFAF018A-2C24-44B0-A40D-EBC17F7280F7}" srcOrd="0" destOrd="0" parTransId="{F3C5217C-B281-4D6A-ADE6-9812E36E259A}" sibTransId="{44F0244B-F4DD-483B-BCB3-AD56A3241A9E}"/>
    <dgm:cxn modelId="{6A497CA3-5532-47CF-939A-5AE9E8315342}" type="presOf" srcId="{6685D102-07A9-46D9-B20E-C045718415D2}" destId="{05775512-7456-4850-AD72-5DE13C407B0A}" srcOrd="0" destOrd="0" presId="urn:microsoft.com/office/officeart/2005/8/layout/radial6"/>
    <dgm:cxn modelId="{FC565A89-BC04-4D89-AD0E-5844129059E8}" type="presOf" srcId="{D8A9F305-763E-4355-96C0-A3A6E9A676AF}" destId="{6095E1DA-10BB-4458-8C26-572913C92EF7}" srcOrd="0" destOrd="0" presId="urn:microsoft.com/office/officeart/2005/8/layout/radial6"/>
    <dgm:cxn modelId="{AB08234E-3AA3-464D-8611-609D4A00B335}" srcId="{AFAF018A-2C24-44B0-A40D-EBC17F7280F7}" destId="{A07EA1DE-162A-4F17-BC1A-90F3C0C584BC}" srcOrd="1" destOrd="0" parTransId="{541D8885-FD9E-48AB-BDD0-8803311DE929}" sibTransId="{D94F1F39-9BE4-43F6-B9E2-05AF4A55E99C}"/>
    <dgm:cxn modelId="{B01CAFE9-019C-44B3-93DC-9E427399CF64}" type="presOf" srcId="{DB613C73-D1E5-400B-A9FF-C6A45945D36F}" destId="{F1D4991B-31FB-424A-ACF8-1E2AD278CF87}" srcOrd="0" destOrd="0" presId="urn:microsoft.com/office/officeart/2005/8/layout/radial6"/>
    <dgm:cxn modelId="{44059DF4-4D68-41CC-ADE2-4E463F50B596}" type="presOf" srcId="{4A436809-7A5E-4A36-B816-74CEB1E09976}" destId="{CDFE3DE8-80FD-40B6-8CDA-46188D482D94}" srcOrd="0" destOrd="0" presId="urn:microsoft.com/office/officeart/2005/8/layout/radial6"/>
    <dgm:cxn modelId="{94226BC4-48F1-4987-955B-395C20948857}" srcId="{AFAF018A-2C24-44B0-A40D-EBC17F7280F7}" destId="{3FEFA08C-F4A6-4A0B-880F-3E3590344261}" srcOrd="2" destOrd="0" parTransId="{B840F1AA-D51E-497A-A2B7-72E09E23DDAB}" sibTransId="{DB613C73-D1E5-400B-A9FF-C6A45945D36F}"/>
    <dgm:cxn modelId="{EC74D894-22A8-4AB7-AF1B-E0F52BD078F7}" srcId="{AFAF018A-2C24-44B0-A40D-EBC17F7280F7}" destId="{92550DE9-3514-4B66-83A0-889875ABAC11}" srcOrd="3" destOrd="0" parTransId="{7E3B9478-30DB-41C3-9D53-34ADE1B9BE74}" sibTransId="{0ADB0FB3-1175-41DB-B3FF-FFA6CACA416C}"/>
    <dgm:cxn modelId="{E38A0BE2-7D72-4B2B-AFD8-73CA4E881757}" type="presOf" srcId="{0ADB0FB3-1175-41DB-B3FF-FFA6CACA416C}" destId="{C83CC674-8232-4CF0-8E77-2CE7DD47FEF7}" srcOrd="0" destOrd="0" presId="urn:microsoft.com/office/officeart/2005/8/layout/radial6"/>
    <dgm:cxn modelId="{AF46B453-D257-4BF5-96C3-91A830581F22}" srcId="{AFAF018A-2C24-44B0-A40D-EBC17F7280F7}" destId="{4A436809-7A5E-4A36-B816-74CEB1E09976}" srcOrd="0" destOrd="0" parTransId="{8FF2282B-0DCF-4ABD-AE23-93BD0BD56B45}" sibTransId="{D8A9F305-763E-4355-96C0-A3A6E9A676AF}"/>
    <dgm:cxn modelId="{C989FAFD-B1EF-4DEA-A64C-846C24423D2B}" type="presOf" srcId="{AFAF018A-2C24-44B0-A40D-EBC17F7280F7}" destId="{D917BAB5-C4A9-43C1-85E4-0CB72C9388BC}" srcOrd="0" destOrd="0" presId="urn:microsoft.com/office/officeart/2005/8/layout/radial6"/>
    <dgm:cxn modelId="{33185900-FE43-443D-AB45-B58149C222B7}" srcId="{AFAF018A-2C24-44B0-A40D-EBC17F7280F7}" destId="{6685D102-07A9-46D9-B20E-C045718415D2}" srcOrd="4" destOrd="0" parTransId="{3110EE3A-2618-4A81-B5B1-E04F541A11FF}" sibTransId="{AA6BE1D7-3BFF-4D31-9D4F-844139E06D83}"/>
    <dgm:cxn modelId="{F4B97EF6-72D4-47C0-841B-EBB84C2C2A7F}" type="presOf" srcId="{A07EA1DE-162A-4F17-BC1A-90F3C0C584BC}" destId="{F326EF69-0F99-4AEC-9F57-38A51C381252}" srcOrd="0" destOrd="0" presId="urn:microsoft.com/office/officeart/2005/8/layout/radial6"/>
    <dgm:cxn modelId="{03FC702C-E1B7-48D3-AB46-3DBA05A12354}" type="presOf" srcId="{BE8713C3-EF80-4A91-968D-C609B15410A5}" destId="{6E91BC35-1317-4436-85E5-3DC78A55AEFA}" srcOrd="0" destOrd="0" presId="urn:microsoft.com/office/officeart/2005/8/layout/radial6"/>
    <dgm:cxn modelId="{0AC87569-763D-4417-9064-336243E53316}" type="presOf" srcId="{3FEFA08C-F4A6-4A0B-880F-3E3590344261}" destId="{46126065-4140-4DDE-89DA-C849B5441213}" srcOrd="0" destOrd="0" presId="urn:microsoft.com/office/officeart/2005/8/layout/radial6"/>
    <dgm:cxn modelId="{4AA8F5BA-47C6-4594-8B11-2B879C26D10A}" type="presOf" srcId="{AA6BE1D7-3BFF-4D31-9D4F-844139E06D83}" destId="{7F846065-1C46-4240-BB4F-F4992DA56038}" srcOrd="0" destOrd="0" presId="urn:microsoft.com/office/officeart/2005/8/layout/radial6"/>
    <dgm:cxn modelId="{D3E0C4E5-6ED7-45C1-ACA0-680E8EA1EC0F}" type="presOf" srcId="{D94F1F39-9BE4-43F6-B9E2-05AF4A55E99C}" destId="{639D6EDC-4B91-4639-9EDB-0D9BE97547AD}" srcOrd="0" destOrd="0" presId="urn:microsoft.com/office/officeart/2005/8/layout/radial6"/>
    <dgm:cxn modelId="{F8E4F71B-CCC7-4948-B191-30AD71FBD848}" type="presParOf" srcId="{6E91BC35-1317-4436-85E5-3DC78A55AEFA}" destId="{D917BAB5-C4A9-43C1-85E4-0CB72C9388BC}" srcOrd="0" destOrd="0" presId="urn:microsoft.com/office/officeart/2005/8/layout/radial6"/>
    <dgm:cxn modelId="{2F8063AF-F5A4-482F-BBA6-06371133269C}" type="presParOf" srcId="{6E91BC35-1317-4436-85E5-3DC78A55AEFA}" destId="{CDFE3DE8-80FD-40B6-8CDA-46188D482D94}" srcOrd="1" destOrd="0" presId="urn:microsoft.com/office/officeart/2005/8/layout/radial6"/>
    <dgm:cxn modelId="{689BECE4-A04D-4083-B563-A8F006419404}" type="presParOf" srcId="{6E91BC35-1317-4436-85E5-3DC78A55AEFA}" destId="{DCE48997-7818-4CF7-BF9E-C01766166083}" srcOrd="2" destOrd="0" presId="urn:microsoft.com/office/officeart/2005/8/layout/radial6"/>
    <dgm:cxn modelId="{C72FE8FE-32EB-47DA-9733-A2153F038678}" type="presParOf" srcId="{6E91BC35-1317-4436-85E5-3DC78A55AEFA}" destId="{6095E1DA-10BB-4458-8C26-572913C92EF7}" srcOrd="3" destOrd="0" presId="urn:microsoft.com/office/officeart/2005/8/layout/radial6"/>
    <dgm:cxn modelId="{2D291A9F-33F3-4542-A22E-A69DFB1027B3}" type="presParOf" srcId="{6E91BC35-1317-4436-85E5-3DC78A55AEFA}" destId="{F326EF69-0F99-4AEC-9F57-38A51C381252}" srcOrd="4" destOrd="0" presId="urn:microsoft.com/office/officeart/2005/8/layout/radial6"/>
    <dgm:cxn modelId="{941D08BC-E319-4DF7-B071-6078730A18A2}" type="presParOf" srcId="{6E91BC35-1317-4436-85E5-3DC78A55AEFA}" destId="{2EEEC816-E94B-4C3E-8EAF-D6A44E54A77D}" srcOrd="5" destOrd="0" presId="urn:microsoft.com/office/officeart/2005/8/layout/radial6"/>
    <dgm:cxn modelId="{EDCF818B-8635-41EA-8510-652A25D15301}" type="presParOf" srcId="{6E91BC35-1317-4436-85E5-3DC78A55AEFA}" destId="{639D6EDC-4B91-4639-9EDB-0D9BE97547AD}" srcOrd="6" destOrd="0" presId="urn:microsoft.com/office/officeart/2005/8/layout/radial6"/>
    <dgm:cxn modelId="{D7E928B3-5915-4250-8F23-6BA53062D058}" type="presParOf" srcId="{6E91BC35-1317-4436-85E5-3DC78A55AEFA}" destId="{46126065-4140-4DDE-89DA-C849B5441213}" srcOrd="7" destOrd="0" presId="urn:microsoft.com/office/officeart/2005/8/layout/radial6"/>
    <dgm:cxn modelId="{D6B20754-4F6B-40EB-BB66-2CD464B88768}" type="presParOf" srcId="{6E91BC35-1317-4436-85E5-3DC78A55AEFA}" destId="{08C53D84-A71F-4528-BF4E-5D40D8BFCCCD}" srcOrd="8" destOrd="0" presId="urn:microsoft.com/office/officeart/2005/8/layout/radial6"/>
    <dgm:cxn modelId="{BB0624D4-3667-4191-A1D2-22D829E03995}" type="presParOf" srcId="{6E91BC35-1317-4436-85E5-3DC78A55AEFA}" destId="{F1D4991B-31FB-424A-ACF8-1E2AD278CF87}" srcOrd="9" destOrd="0" presId="urn:microsoft.com/office/officeart/2005/8/layout/radial6"/>
    <dgm:cxn modelId="{31A998A8-B7AA-4BB6-AC8C-C94657431DC5}" type="presParOf" srcId="{6E91BC35-1317-4436-85E5-3DC78A55AEFA}" destId="{35993CD7-C6A3-4ADA-A650-1030B4294600}" srcOrd="10" destOrd="0" presId="urn:microsoft.com/office/officeart/2005/8/layout/radial6"/>
    <dgm:cxn modelId="{817D7954-6C1C-4BAA-97EB-0D84DD6054A6}" type="presParOf" srcId="{6E91BC35-1317-4436-85E5-3DC78A55AEFA}" destId="{0D54E55D-2919-4261-A775-9752E8496FF9}" srcOrd="11" destOrd="0" presId="urn:microsoft.com/office/officeart/2005/8/layout/radial6"/>
    <dgm:cxn modelId="{AA784C3E-4CCE-4918-9F29-F93D01A02B70}" type="presParOf" srcId="{6E91BC35-1317-4436-85E5-3DC78A55AEFA}" destId="{C83CC674-8232-4CF0-8E77-2CE7DD47FEF7}" srcOrd="12" destOrd="0" presId="urn:microsoft.com/office/officeart/2005/8/layout/radial6"/>
    <dgm:cxn modelId="{42F10D1F-EAB7-4851-B08F-2114431E1261}" type="presParOf" srcId="{6E91BC35-1317-4436-85E5-3DC78A55AEFA}" destId="{05775512-7456-4850-AD72-5DE13C407B0A}" srcOrd="13" destOrd="0" presId="urn:microsoft.com/office/officeart/2005/8/layout/radial6"/>
    <dgm:cxn modelId="{8D23AE09-E182-4AAB-B4D4-FE6D2F3D3BA3}" type="presParOf" srcId="{6E91BC35-1317-4436-85E5-3DC78A55AEFA}" destId="{55AE692D-4CFB-493B-827E-09E8178DABA9}" srcOrd="14" destOrd="0" presId="urn:microsoft.com/office/officeart/2005/8/layout/radial6"/>
    <dgm:cxn modelId="{2602FB4B-6EF4-45FD-BF40-72AF4AAFCBC8}" type="presParOf" srcId="{6E91BC35-1317-4436-85E5-3DC78A55AEFA}" destId="{7F846065-1C46-4240-BB4F-F4992DA5603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32D651-4A8A-4196-AAD5-D581728FF5A4}" type="doc">
      <dgm:prSet loTypeId="urn:microsoft.com/office/officeart/2005/8/layout/vList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R"/>
        </a:p>
      </dgm:t>
    </dgm:pt>
    <dgm:pt modelId="{A16F4142-7D5D-4929-B5BE-811ED264C975}">
      <dgm:prSet custT="1"/>
      <dgm:spPr/>
      <dgm:t>
        <a:bodyPr/>
        <a:lstStyle/>
        <a:p>
          <a:pPr rtl="0"/>
          <a:r>
            <a:rPr lang="es-CR" sz="2400" b="0" i="0" dirty="0">
              <a:latin typeface="Muli" panose="020B0604020202020204" charset="0"/>
            </a:rPr>
            <a:t>Tarifa general 13%</a:t>
          </a:r>
          <a:endParaRPr lang="es-CR" sz="2400" dirty="0">
            <a:latin typeface="Muli" panose="020B0604020202020204" charset="0"/>
          </a:endParaRPr>
        </a:p>
      </dgm:t>
    </dgm:pt>
    <dgm:pt modelId="{1A7FFBCE-3787-4126-BAD4-1FE4C8B7A1A1}" type="parTrans" cxnId="{F7C99C8B-4E12-4161-9233-E4864937450B}">
      <dgm:prSet/>
      <dgm:spPr/>
      <dgm:t>
        <a:bodyPr/>
        <a:lstStyle/>
        <a:p>
          <a:endParaRPr lang="es-CR"/>
        </a:p>
      </dgm:t>
    </dgm:pt>
    <dgm:pt modelId="{734CB8C2-013F-47B7-BAD4-E6B39E486992}" type="sibTrans" cxnId="{F7C99C8B-4E12-4161-9233-E4864937450B}">
      <dgm:prSet/>
      <dgm:spPr/>
      <dgm:t>
        <a:bodyPr/>
        <a:lstStyle/>
        <a:p>
          <a:endParaRPr lang="es-CR"/>
        </a:p>
      </dgm:t>
    </dgm:pt>
    <dgm:pt modelId="{D59A3AB6-B1EB-45C1-9868-3B5A7E056350}">
      <dgm:prSet custT="1"/>
      <dgm:spPr/>
      <dgm:t>
        <a:bodyPr/>
        <a:lstStyle/>
        <a:p>
          <a:pPr rtl="0"/>
          <a:r>
            <a:rPr lang="es-CR" sz="2400" b="0" i="0" dirty="0">
              <a:latin typeface="Muli" panose="020B0604020202020204" charset="0"/>
            </a:rPr>
            <a:t>Tarifa reducida del 4%</a:t>
          </a:r>
          <a:endParaRPr lang="es-CR" sz="2400" dirty="0">
            <a:latin typeface="Muli" panose="020B0604020202020204" charset="0"/>
          </a:endParaRPr>
        </a:p>
      </dgm:t>
    </dgm:pt>
    <dgm:pt modelId="{D03634C9-D954-4055-914F-5B8D5E144475}" type="parTrans" cxnId="{6F334163-37BC-4680-83CF-EE8BCC70C0E1}">
      <dgm:prSet/>
      <dgm:spPr/>
      <dgm:t>
        <a:bodyPr/>
        <a:lstStyle/>
        <a:p>
          <a:endParaRPr lang="es-CR"/>
        </a:p>
      </dgm:t>
    </dgm:pt>
    <dgm:pt modelId="{05E438C0-133C-414C-B111-124A421473E0}" type="sibTrans" cxnId="{6F334163-37BC-4680-83CF-EE8BCC70C0E1}">
      <dgm:prSet/>
      <dgm:spPr/>
      <dgm:t>
        <a:bodyPr/>
        <a:lstStyle/>
        <a:p>
          <a:endParaRPr lang="es-CR"/>
        </a:p>
      </dgm:t>
    </dgm:pt>
    <dgm:pt modelId="{8A2EB684-78CF-4712-9C06-63DE9213A530}">
      <dgm:prSet custT="1"/>
      <dgm:spPr/>
      <dgm:t>
        <a:bodyPr/>
        <a:lstStyle/>
        <a:p>
          <a:pPr rtl="0"/>
          <a:r>
            <a:rPr lang="es-CR" sz="2400" b="0" i="0" dirty="0"/>
            <a:t>Tarifa reducida del 2%</a:t>
          </a:r>
          <a:endParaRPr lang="es-CR" sz="2400" dirty="0"/>
        </a:p>
      </dgm:t>
    </dgm:pt>
    <dgm:pt modelId="{697E5CFC-6DA0-4184-8B1C-267DECE951FC}" type="parTrans" cxnId="{0BB6A759-C557-4E77-9618-258EEC21E7AD}">
      <dgm:prSet/>
      <dgm:spPr/>
      <dgm:t>
        <a:bodyPr/>
        <a:lstStyle/>
        <a:p>
          <a:endParaRPr lang="es-CR"/>
        </a:p>
      </dgm:t>
    </dgm:pt>
    <dgm:pt modelId="{FD11C99C-40F9-4070-9289-BB85F3ED2A73}" type="sibTrans" cxnId="{0BB6A759-C557-4E77-9618-258EEC21E7AD}">
      <dgm:prSet/>
      <dgm:spPr/>
      <dgm:t>
        <a:bodyPr/>
        <a:lstStyle/>
        <a:p>
          <a:endParaRPr lang="es-CR"/>
        </a:p>
      </dgm:t>
    </dgm:pt>
    <dgm:pt modelId="{7CD3A020-18AD-4B5B-8086-2D1CC3433C7F}">
      <dgm:prSet custT="1"/>
      <dgm:spPr/>
      <dgm:t>
        <a:bodyPr/>
        <a:lstStyle/>
        <a:p>
          <a:pPr rtl="0"/>
          <a:r>
            <a:rPr lang="es-CR" sz="2400" b="0" i="0" dirty="0"/>
            <a:t>Tarifa reducida del 1%</a:t>
          </a:r>
          <a:endParaRPr lang="es-CR" sz="2400" dirty="0"/>
        </a:p>
      </dgm:t>
    </dgm:pt>
    <dgm:pt modelId="{D32B108D-E64B-415C-B797-AF705E205DA2}" type="parTrans" cxnId="{A72319D0-A2B4-4544-8BE4-29EFE36B1A66}">
      <dgm:prSet/>
      <dgm:spPr/>
      <dgm:t>
        <a:bodyPr/>
        <a:lstStyle/>
        <a:p>
          <a:endParaRPr lang="es-CR"/>
        </a:p>
      </dgm:t>
    </dgm:pt>
    <dgm:pt modelId="{9401D6C4-E334-477F-A68F-F54F41F984AD}" type="sibTrans" cxnId="{A72319D0-A2B4-4544-8BE4-29EFE36B1A66}">
      <dgm:prSet/>
      <dgm:spPr/>
      <dgm:t>
        <a:bodyPr/>
        <a:lstStyle/>
        <a:p>
          <a:endParaRPr lang="es-CR"/>
        </a:p>
      </dgm:t>
    </dgm:pt>
    <dgm:pt modelId="{D3136BA5-6DED-45B6-B6DE-3E8B43B022CA}">
      <dgm:prSet custT="1"/>
      <dgm:spPr/>
      <dgm:t>
        <a:bodyPr/>
        <a:lstStyle/>
        <a:p>
          <a:pPr>
            <a:buNone/>
          </a:pPr>
          <a:r>
            <a:rPr lang="es-CR" sz="2000" dirty="0">
              <a:latin typeface="Muli" panose="020B0604020202020204" charset="0"/>
            </a:rPr>
            <a:t>Todos los bienes y servicios </a:t>
          </a:r>
        </a:p>
      </dgm:t>
    </dgm:pt>
    <dgm:pt modelId="{CFC24033-31F4-4A9D-8ED3-00A05806B21E}" type="parTrans" cxnId="{F7BF1811-17CF-48F4-85DB-0751B10308AE}">
      <dgm:prSet/>
      <dgm:spPr/>
      <dgm:t>
        <a:bodyPr/>
        <a:lstStyle/>
        <a:p>
          <a:endParaRPr lang="es-CR"/>
        </a:p>
      </dgm:t>
    </dgm:pt>
    <dgm:pt modelId="{628813DF-F613-4BEF-AEFD-2123A1850EB8}" type="sibTrans" cxnId="{F7BF1811-17CF-48F4-85DB-0751B10308AE}">
      <dgm:prSet/>
      <dgm:spPr/>
      <dgm:t>
        <a:bodyPr/>
        <a:lstStyle/>
        <a:p>
          <a:endParaRPr lang="es-CR"/>
        </a:p>
      </dgm:t>
    </dgm:pt>
    <dgm:pt modelId="{DFEE87FD-A267-46C7-B19F-1D5AA068F7B9}">
      <dgm:prSet/>
      <dgm:spPr/>
      <dgm:t>
        <a:bodyPr/>
        <a:lstStyle/>
        <a:p>
          <a:r>
            <a:rPr lang="es-ES" b="1" dirty="0"/>
            <a:t>Venta de boletos: </a:t>
          </a:r>
          <a:r>
            <a:rPr lang="es-ES" dirty="0"/>
            <a:t>cuyo origen o destino sea el territorio nacional.</a:t>
          </a:r>
          <a:endParaRPr lang="es-CR" dirty="0"/>
        </a:p>
      </dgm:t>
    </dgm:pt>
    <dgm:pt modelId="{360B5457-4AB6-4F5C-BD78-5878399F1469}" type="parTrans" cxnId="{1C17672A-35D0-4B9A-9CB2-92B9EBC934CF}">
      <dgm:prSet/>
      <dgm:spPr/>
      <dgm:t>
        <a:bodyPr/>
        <a:lstStyle/>
        <a:p>
          <a:endParaRPr lang="es-CR"/>
        </a:p>
      </dgm:t>
    </dgm:pt>
    <dgm:pt modelId="{2FBF35C8-CD64-408B-9C88-0375175940D0}" type="sibTrans" cxnId="{1C17672A-35D0-4B9A-9CB2-92B9EBC934CF}">
      <dgm:prSet/>
      <dgm:spPr/>
      <dgm:t>
        <a:bodyPr/>
        <a:lstStyle/>
        <a:p>
          <a:endParaRPr lang="es-CR"/>
        </a:p>
      </dgm:t>
    </dgm:pt>
    <dgm:pt modelId="{44DD7175-F8C7-49CD-AF5E-281C5416076B}">
      <dgm:prSet/>
      <dgm:spPr/>
      <dgm:t>
        <a:bodyPr/>
        <a:lstStyle/>
        <a:p>
          <a:r>
            <a:rPr lang="es-ES" dirty="0"/>
            <a:t>Tratándose del transporte aéreo internacional.</a:t>
          </a:r>
          <a:r>
            <a:rPr lang="es-ES" b="1" dirty="0"/>
            <a:t>((Valor boleto *10%)*4%)</a:t>
          </a:r>
          <a:endParaRPr lang="es-ES" dirty="0"/>
        </a:p>
      </dgm:t>
    </dgm:pt>
    <dgm:pt modelId="{2FC43096-8446-4774-B394-62E02CCEE169}" type="parTrans" cxnId="{FBF9263E-A555-47E1-B99D-993E8EE24AED}">
      <dgm:prSet/>
      <dgm:spPr/>
      <dgm:t>
        <a:bodyPr/>
        <a:lstStyle/>
        <a:p>
          <a:endParaRPr lang="es-CR"/>
        </a:p>
      </dgm:t>
    </dgm:pt>
    <dgm:pt modelId="{E8B72872-24D9-4C98-94FD-12C7DC1FBA59}" type="sibTrans" cxnId="{FBF9263E-A555-47E1-B99D-993E8EE24AED}">
      <dgm:prSet/>
      <dgm:spPr/>
      <dgm:t>
        <a:bodyPr/>
        <a:lstStyle/>
        <a:p>
          <a:endParaRPr lang="es-CR"/>
        </a:p>
      </dgm:t>
    </dgm:pt>
    <dgm:pt modelId="{93405DF4-4528-4450-88AF-C3AD2CF91D53}">
      <dgm:prSet/>
      <dgm:spPr/>
      <dgm:t>
        <a:bodyPr/>
        <a:lstStyle/>
        <a:p>
          <a:r>
            <a:rPr lang="es-ES" b="1" dirty="0"/>
            <a:t>Servicios de Salud: se procede  a la devolución IVA  cuando se pague tarjetas de crédito y débitos</a:t>
          </a:r>
          <a:r>
            <a:rPr lang="es-ES" dirty="0"/>
            <a:t> </a:t>
          </a:r>
        </a:p>
      </dgm:t>
    </dgm:pt>
    <dgm:pt modelId="{E8D83D97-1B43-4103-B749-6152351D8F32}" type="parTrans" cxnId="{97AFDECC-7195-477C-9670-EECD90B848AD}">
      <dgm:prSet/>
      <dgm:spPr/>
      <dgm:t>
        <a:bodyPr/>
        <a:lstStyle/>
        <a:p>
          <a:endParaRPr lang="es-CR"/>
        </a:p>
      </dgm:t>
    </dgm:pt>
    <dgm:pt modelId="{797617E5-32EC-49E3-B595-CB162B885748}" type="sibTrans" cxnId="{97AFDECC-7195-477C-9670-EECD90B848AD}">
      <dgm:prSet/>
      <dgm:spPr/>
      <dgm:t>
        <a:bodyPr/>
        <a:lstStyle/>
        <a:p>
          <a:endParaRPr lang="es-CR"/>
        </a:p>
      </dgm:t>
    </dgm:pt>
    <dgm:pt modelId="{9E26E550-69F7-48A1-B55D-9B066921BAEA}">
      <dgm:prSet custT="1"/>
      <dgm:spPr/>
      <dgm:t>
        <a:bodyPr/>
        <a:lstStyle/>
        <a:p>
          <a:r>
            <a:rPr lang="es-ES" sz="1000" dirty="0"/>
            <a:t>Los medicamentos, maquinaria, equipo, insumos y materia prima para la producción de medicamentos en Costa Rica, autorizados por el Ministerio de Hacienda. </a:t>
          </a:r>
          <a:endParaRPr lang="es-CR" sz="1000" dirty="0"/>
        </a:p>
      </dgm:t>
    </dgm:pt>
    <dgm:pt modelId="{3BBA5F96-6032-40D1-AC5E-729573CEA12C}" type="parTrans" cxnId="{364D1392-5FFA-4388-A8DA-4BD93C3D3D81}">
      <dgm:prSet/>
      <dgm:spPr/>
      <dgm:t>
        <a:bodyPr/>
        <a:lstStyle/>
        <a:p>
          <a:endParaRPr lang="es-CR"/>
        </a:p>
      </dgm:t>
    </dgm:pt>
    <dgm:pt modelId="{2D2C7040-FE83-4AE5-80D2-127532C6800C}" type="sibTrans" cxnId="{364D1392-5FFA-4388-A8DA-4BD93C3D3D81}">
      <dgm:prSet/>
      <dgm:spPr/>
      <dgm:t>
        <a:bodyPr/>
        <a:lstStyle/>
        <a:p>
          <a:endParaRPr lang="es-CR"/>
        </a:p>
      </dgm:t>
    </dgm:pt>
    <dgm:pt modelId="{3B412F6C-7C06-4392-BAB0-898ABB0CF7D7}">
      <dgm:prSet custT="1"/>
      <dgm:spPr/>
      <dgm:t>
        <a:bodyPr/>
        <a:lstStyle/>
        <a:p>
          <a:r>
            <a:rPr lang="es-ES" sz="1000" dirty="0"/>
            <a:t> Los servicios de educación privada. </a:t>
          </a:r>
          <a:r>
            <a:rPr lang="es-ES" sz="1000" b="1" dirty="0"/>
            <a:t>( </a:t>
          </a:r>
          <a:r>
            <a:rPr lang="es-ES" sz="1000" b="1" u="sng" dirty="0"/>
            <a:t>Exento </a:t>
          </a:r>
          <a:r>
            <a:rPr lang="es-ES" sz="1000" b="1" dirty="0"/>
            <a:t>art.8, inciso 31).</a:t>
          </a:r>
          <a:endParaRPr lang="es-ES" sz="1000" dirty="0"/>
        </a:p>
      </dgm:t>
    </dgm:pt>
    <dgm:pt modelId="{D1BF2991-319A-4403-8E78-D6F4ECB17284}" type="parTrans" cxnId="{095CD68B-EBFF-4CBD-AA1D-A78B342A48B8}">
      <dgm:prSet/>
      <dgm:spPr/>
      <dgm:t>
        <a:bodyPr/>
        <a:lstStyle/>
        <a:p>
          <a:endParaRPr lang="es-CR"/>
        </a:p>
      </dgm:t>
    </dgm:pt>
    <dgm:pt modelId="{415FF980-592C-486C-B1F5-28F014E6CC91}" type="sibTrans" cxnId="{095CD68B-EBFF-4CBD-AA1D-A78B342A48B8}">
      <dgm:prSet/>
      <dgm:spPr/>
      <dgm:t>
        <a:bodyPr/>
        <a:lstStyle/>
        <a:p>
          <a:endParaRPr lang="es-CR"/>
        </a:p>
      </dgm:t>
    </dgm:pt>
    <dgm:pt modelId="{093D14C3-21A3-4EF8-9E7C-8C591FD5D690}">
      <dgm:prSet custT="1"/>
      <dgm:spPr/>
      <dgm:t>
        <a:bodyPr/>
        <a:lstStyle/>
        <a:p>
          <a:r>
            <a:rPr lang="es-ES" sz="1000" dirty="0"/>
            <a:t> Las primas de seguros personales. </a:t>
          </a:r>
        </a:p>
      </dgm:t>
    </dgm:pt>
    <dgm:pt modelId="{A9BED008-3DD0-439E-B77B-07E9B370EC8E}" type="parTrans" cxnId="{CBE7E8F7-FB37-4041-B5E1-A89EC8D409A5}">
      <dgm:prSet/>
      <dgm:spPr/>
      <dgm:t>
        <a:bodyPr/>
        <a:lstStyle/>
        <a:p>
          <a:endParaRPr lang="es-CR"/>
        </a:p>
      </dgm:t>
    </dgm:pt>
    <dgm:pt modelId="{83327411-8A30-4161-BCFE-706F861AABC7}" type="sibTrans" cxnId="{CBE7E8F7-FB37-4041-B5E1-A89EC8D409A5}">
      <dgm:prSet/>
      <dgm:spPr/>
      <dgm:t>
        <a:bodyPr/>
        <a:lstStyle/>
        <a:p>
          <a:endParaRPr lang="es-CR"/>
        </a:p>
      </dgm:t>
    </dgm:pt>
    <dgm:pt modelId="{FEED2F3F-E91A-4AFA-B2FF-202E4E75BDE7}">
      <dgm:prSet custT="1"/>
      <dgm:spPr/>
      <dgm:t>
        <a:bodyPr/>
        <a:lstStyle/>
        <a:p>
          <a:r>
            <a:rPr lang="es-ES" sz="1000" dirty="0"/>
            <a:t>La compra y la venta de bienes y servicios que hagan las instituciones estatales de educación superior,  </a:t>
          </a:r>
          <a:r>
            <a:rPr lang="es-ES" sz="1000" dirty="0" err="1"/>
            <a:t>Sinaes</a:t>
          </a:r>
          <a:r>
            <a:rPr lang="es-ES" sz="1000" dirty="0"/>
            <a:t>, CONARE.</a:t>
          </a:r>
        </a:p>
      </dgm:t>
    </dgm:pt>
    <dgm:pt modelId="{84C1BCF5-90F5-4006-8251-5CEFB713D4B6}" type="parTrans" cxnId="{B96857D2-2CDB-49BF-A919-A34F14ADE661}">
      <dgm:prSet/>
      <dgm:spPr/>
      <dgm:t>
        <a:bodyPr/>
        <a:lstStyle/>
        <a:p>
          <a:endParaRPr lang="es-CR"/>
        </a:p>
      </dgm:t>
    </dgm:pt>
    <dgm:pt modelId="{42BA36FF-D5E6-4AC4-A744-7FAD6994144F}" type="sibTrans" cxnId="{B96857D2-2CDB-49BF-A919-A34F14ADE661}">
      <dgm:prSet/>
      <dgm:spPr/>
      <dgm:t>
        <a:bodyPr/>
        <a:lstStyle/>
        <a:p>
          <a:endParaRPr lang="es-CR"/>
        </a:p>
      </dgm:t>
    </dgm:pt>
    <dgm:pt modelId="{4F98F98E-B579-471A-9D61-C584FA1CDA38}">
      <dgm:prSet/>
      <dgm:spPr/>
      <dgm:t>
        <a:bodyPr/>
        <a:lstStyle/>
        <a:p>
          <a:r>
            <a:rPr lang="es-CR" sz="900" b="1" u="sng" dirty="0"/>
            <a:t>Canasta básica: primer año vigencia de la Ley   EXENTOS </a:t>
          </a:r>
          <a:endParaRPr lang="es-CR" sz="900" dirty="0"/>
        </a:p>
      </dgm:t>
    </dgm:pt>
    <dgm:pt modelId="{2004C221-A471-452E-8252-95618ED30FC8}" type="parTrans" cxnId="{50BF9B12-13D3-4EA5-B4F3-73296B1AB1F2}">
      <dgm:prSet/>
      <dgm:spPr/>
      <dgm:t>
        <a:bodyPr/>
        <a:lstStyle/>
        <a:p>
          <a:endParaRPr lang="es-CR"/>
        </a:p>
      </dgm:t>
    </dgm:pt>
    <dgm:pt modelId="{623D1730-AEA6-4B0C-A4B8-F5D3F24EB8C8}" type="sibTrans" cxnId="{50BF9B12-13D3-4EA5-B4F3-73296B1AB1F2}">
      <dgm:prSet/>
      <dgm:spPr/>
      <dgm:t>
        <a:bodyPr/>
        <a:lstStyle/>
        <a:p>
          <a:endParaRPr lang="es-CR"/>
        </a:p>
      </dgm:t>
    </dgm:pt>
    <dgm:pt modelId="{AF5A52C4-5B9B-4539-827B-C929AE42C3D1}">
      <dgm:prSet custT="1"/>
      <dgm:spPr/>
      <dgm:t>
        <a:bodyPr/>
        <a:lstStyle/>
        <a:p>
          <a:r>
            <a:rPr lang="es-CR" sz="1000" dirty="0"/>
            <a:t>Trigo, Frijol, Sorgo, Fruta y almendra, maíz, productos veterinarios, pesca excepto la deportiva</a:t>
          </a:r>
        </a:p>
      </dgm:t>
    </dgm:pt>
    <dgm:pt modelId="{73F9BB22-D189-43FF-A2B3-3220DA99E472}" type="parTrans" cxnId="{ACC448A7-4AB1-4E85-B0EF-9AF8B0AAA2CF}">
      <dgm:prSet/>
      <dgm:spPr/>
      <dgm:t>
        <a:bodyPr/>
        <a:lstStyle/>
        <a:p>
          <a:endParaRPr lang="es-CR"/>
        </a:p>
      </dgm:t>
    </dgm:pt>
    <dgm:pt modelId="{A31069CC-276C-42F8-A1F0-27533D3E39D9}" type="sibTrans" cxnId="{ACC448A7-4AB1-4E85-B0EF-9AF8B0AAA2CF}">
      <dgm:prSet/>
      <dgm:spPr/>
      <dgm:t>
        <a:bodyPr/>
        <a:lstStyle/>
        <a:p>
          <a:endParaRPr lang="es-CR"/>
        </a:p>
      </dgm:t>
    </dgm:pt>
    <dgm:pt modelId="{8214F5B1-77F6-4313-A47E-3CE37F6E7C79}">
      <dgm:prSet/>
      <dgm:spPr/>
      <dgm:t>
        <a:bodyPr/>
        <a:lstStyle/>
        <a:p>
          <a:r>
            <a:rPr lang="es-CR" sz="900" b="1" u="sng" dirty="0"/>
            <a:t>  1% A PARTIR DE 1-07-2020 </a:t>
          </a:r>
          <a:endParaRPr lang="es-CR" sz="900" dirty="0"/>
        </a:p>
      </dgm:t>
    </dgm:pt>
    <dgm:pt modelId="{870A32B4-48FA-4835-8EE4-F3EABAE7EFD2}" type="parTrans" cxnId="{2AC6C5B1-59B8-4915-9015-508FFDE9A072}">
      <dgm:prSet/>
      <dgm:spPr/>
      <dgm:t>
        <a:bodyPr/>
        <a:lstStyle/>
        <a:p>
          <a:endParaRPr lang="es-CR"/>
        </a:p>
      </dgm:t>
    </dgm:pt>
    <dgm:pt modelId="{413CECB1-7B00-4EE7-8E36-A15CC82BF4F7}" type="sibTrans" cxnId="{2AC6C5B1-59B8-4915-9015-508FFDE9A072}">
      <dgm:prSet/>
      <dgm:spPr/>
      <dgm:t>
        <a:bodyPr/>
        <a:lstStyle/>
        <a:p>
          <a:endParaRPr lang="es-CR"/>
        </a:p>
      </dgm:t>
    </dgm:pt>
    <dgm:pt modelId="{2CAA916D-4EB1-4E83-A275-3539A0AB369B}">
      <dgm:prSet custT="1"/>
      <dgm:spPr/>
      <dgm:t>
        <a:bodyPr/>
        <a:lstStyle/>
        <a:p>
          <a:r>
            <a:rPr lang="es-CR" sz="1000" dirty="0"/>
            <a:t>Transitorio</a:t>
          </a:r>
        </a:p>
      </dgm:t>
    </dgm:pt>
    <dgm:pt modelId="{67129CC0-1F46-4AA1-AA9C-CF07630A169A}" type="parTrans" cxnId="{50CBEB49-3296-411F-B136-867D56D05ABB}">
      <dgm:prSet/>
      <dgm:spPr/>
      <dgm:t>
        <a:bodyPr/>
        <a:lstStyle/>
        <a:p>
          <a:endParaRPr lang="es-CR"/>
        </a:p>
      </dgm:t>
    </dgm:pt>
    <dgm:pt modelId="{8C25308A-AD61-46B3-A46E-4CDF4246273A}" type="sibTrans" cxnId="{50CBEB49-3296-411F-B136-867D56D05ABB}">
      <dgm:prSet/>
      <dgm:spPr/>
      <dgm:t>
        <a:bodyPr/>
        <a:lstStyle/>
        <a:p>
          <a:endParaRPr lang="es-CR"/>
        </a:p>
      </dgm:t>
    </dgm:pt>
    <dgm:pt modelId="{C4452771-B09A-4851-BF41-32E62E8C3AF8}">
      <dgm:prSet custT="1"/>
      <dgm:spPr/>
      <dgm:t>
        <a:bodyPr/>
        <a:lstStyle/>
        <a:p>
          <a:r>
            <a:rPr lang="es-CR" sz="1000" dirty="0"/>
            <a:t>Decreto canasta básica  </a:t>
          </a:r>
        </a:p>
      </dgm:t>
    </dgm:pt>
    <dgm:pt modelId="{1E42D6F5-6E46-41F8-9F93-D6758503488A}" type="parTrans" cxnId="{AA956BA8-1DB2-46F9-A499-04DC40C867A7}">
      <dgm:prSet/>
      <dgm:spPr/>
      <dgm:t>
        <a:bodyPr/>
        <a:lstStyle/>
        <a:p>
          <a:endParaRPr lang="es-CR"/>
        </a:p>
      </dgm:t>
    </dgm:pt>
    <dgm:pt modelId="{7B6344B0-C9F5-4768-95B0-8DBE8EC52CE2}" type="sibTrans" cxnId="{AA956BA8-1DB2-46F9-A499-04DC40C867A7}">
      <dgm:prSet/>
      <dgm:spPr/>
      <dgm:t>
        <a:bodyPr/>
        <a:lstStyle/>
        <a:p>
          <a:endParaRPr lang="es-CR"/>
        </a:p>
      </dgm:t>
    </dgm:pt>
    <dgm:pt modelId="{2960483A-7DFA-46C0-BDB8-FD230085DFBA}" type="pres">
      <dgm:prSet presAssocID="{AB32D651-4A8A-4196-AAD5-D581728FF5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B021C5EA-B9F7-432E-95B2-D5C9CCD8B8D5}" type="pres">
      <dgm:prSet presAssocID="{A16F4142-7D5D-4929-B5BE-811ED264C975}" presName="linNode" presStyleCnt="0"/>
      <dgm:spPr/>
    </dgm:pt>
    <dgm:pt modelId="{D7FDC32A-1C29-4BB7-9541-DD77543D8400}" type="pres">
      <dgm:prSet presAssocID="{A16F4142-7D5D-4929-B5BE-811ED264C975}" presName="parentText" presStyleLbl="node1" presStyleIdx="0" presStyleCnt="4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C590A88-489B-4452-85E5-C64D52FA4FA2}" type="pres">
      <dgm:prSet presAssocID="{A16F4142-7D5D-4929-B5BE-811ED264C975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B678D94-8096-4F65-BC16-A85E4D4DAE8C}" type="pres">
      <dgm:prSet presAssocID="{734CB8C2-013F-47B7-BAD4-E6B39E486992}" presName="sp" presStyleCnt="0"/>
      <dgm:spPr/>
    </dgm:pt>
    <dgm:pt modelId="{4293F7EE-83EA-4177-8573-FBC55F4774E0}" type="pres">
      <dgm:prSet presAssocID="{D59A3AB6-B1EB-45C1-9868-3B5A7E056350}" presName="linNode" presStyleCnt="0"/>
      <dgm:spPr/>
    </dgm:pt>
    <dgm:pt modelId="{CE5E29F3-FFD7-4F98-9DA8-63356F545CF0}" type="pres">
      <dgm:prSet presAssocID="{D59A3AB6-B1EB-45C1-9868-3B5A7E05635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36509D9-4908-4A11-996F-369AF591AE6E}" type="pres">
      <dgm:prSet presAssocID="{D59A3AB6-B1EB-45C1-9868-3B5A7E05635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CC8C16E-A0B9-454B-8A25-810A34E56215}" type="pres">
      <dgm:prSet presAssocID="{05E438C0-133C-414C-B111-124A421473E0}" presName="sp" presStyleCnt="0"/>
      <dgm:spPr/>
    </dgm:pt>
    <dgm:pt modelId="{4D58C1C6-2BFF-4112-8FD2-9B1304F34801}" type="pres">
      <dgm:prSet presAssocID="{8A2EB684-78CF-4712-9C06-63DE9213A530}" presName="linNode" presStyleCnt="0"/>
      <dgm:spPr/>
    </dgm:pt>
    <dgm:pt modelId="{8F07EB7E-9837-4320-A0CE-39904CCF2BD4}" type="pres">
      <dgm:prSet presAssocID="{8A2EB684-78CF-4712-9C06-63DE9213A53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C8CBABD-AFB3-4AE3-8B94-7CFAAEDF3803}" type="pres">
      <dgm:prSet presAssocID="{8A2EB684-78CF-4712-9C06-63DE9213A53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66B1EEE-1D1C-4C85-AD8E-E7254CDCBC6F}" type="pres">
      <dgm:prSet presAssocID="{FD11C99C-40F9-4070-9289-BB85F3ED2A73}" presName="sp" presStyleCnt="0"/>
      <dgm:spPr/>
    </dgm:pt>
    <dgm:pt modelId="{D9ED32DB-8D43-44D3-932E-9E0849AE4943}" type="pres">
      <dgm:prSet presAssocID="{7CD3A020-18AD-4B5B-8086-2D1CC3433C7F}" presName="linNode" presStyleCnt="0"/>
      <dgm:spPr/>
    </dgm:pt>
    <dgm:pt modelId="{51E79815-57B5-451F-853F-3E3F0CB08ABF}" type="pres">
      <dgm:prSet presAssocID="{7CD3A020-18AD-4B5B-8086-2D1CC3433C7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C467C56-541B-4C0B-89AD-B8FA2CD14510}" type="pres">
      <dgm:prSet presAssocID="{7CD3A020-18AD-4B5B-8086-2D1CC3433C7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0BB6A759-C557-4E77-9618-258EEC21E7AD}" srcId="{AB32D651-4A8A-4196-AAD5-D581728FF5A4}" destId="{8A2EB684-78CF-4712-9C06-63DE9213A530}" srcOrd="2" destOrd="0" parTransId="{697E5CFC-6DA0-4184-8B1C-267DECE951FC}" sibTransId="{FD11C99C-40F9-4070-9289-BB85F3ED2A73}"/>
    <dgm:cxn modelId="{C70C0429-60EF-4AAD-9FCB-5839128E3A4B}" type="presOf" srcId="{AF5A52C4-5B9B-4539-827B-C929AE42C3D1}" destId="{BC467C56-541B-4C0B-89AD-B8FA2CD14510}" srcOrd="0" destOrd="2" presId="urn:microsoft.com/office/officeart/2005/8/layout/vList5"/>
    <dgm:cxn modelId="{97AFDECC-7195-477C-9670-EECD90B848AD}" srcId="{D59A3AB6-B1EB-45C1-9868-3B5A7E056350}" destId="{93405DF4-4528-4450-88AF-C3AD2CF91D53}" srcOrd="2" destOrd="0" parTransId="{E8D83D97-1B43-4103-B749-6152351D8F32}" sibTransId="{797617E5-32EC-49E3-B595-CB162B885748}"/>
    <dgm:cxn modelId="{DF36DFB9-5864-47DC-80B5-EB78C8120809}" type="presOf" srcId="{A16F4142-7D5D-4929-B5BE-811ED264C975}" destId="{D7FDC32A-1C29-4BB7-9541-DD77543D8400}" srcOrd="0" destOrd="0" presId="urn:microsoft.com/office/officeart/2005/8/layout/vList5"/>
    <dgm:cxn modelId="{3281C94E-70CA-41B9-95C1-AF46FBE919DB}" type="presOf" srcId="{D59A3AB6-B1EB-45C1-9868-3B5A7E056350}" destId="{CE5E29F3-FFD7-4F98-9DA8-63356F545CF0}" srcOrd="0" destOrd="0" presId="urn:microsoft.com/office/officeart/2005/8/layout/vList5"/>
    <dgm:cxn modelId="{B96857D2-2CDB-49BF-A919-A34F14ADE661}" srcId="{8A2EB684-78CF-4712-9C06-63DE9213A530}" destId="{FEED2F3F-E91A-4AFA-B2FF-202E4E75BDE7}" srcOrd="3" destOrd="0" parTransId="{84C1BCF5-90F5-4006-8251-5CEFB713D4B6}" sibTransId="{42BA36FF-D5E6-4AC4-A744-7FAD6994144F}"/>
    <dgm:cxn modelId="{4EC71ECD-A8B4-45FC-8EF3-42B341E2E365}" type="presOf" srcId="{093D14C3-21A3-4EF8-9E7C-8C591FD5D690}" destId="{6C8CBABD-AFB3-4AE3-8B94-7CFAAEDF3803}" srcOrd="0" destOrd="2" presId="urn:microsoft.com/office/officeart/2005/8/layout/vList5"/>
    <dgm:cxn modelId="{ACC8175D-481E-4146-9D2E-764B683688D6}" type="presOf" srcId="{3B412F6C-7C06-4392-BAB0-898ABB0CF7D7}" destId="{6C8CBABD-AFB3-4AE3-8B94-7CFAAEDF3803}" srcOrd="0" destOrd="1" presId="urn:microsoft.com/office/officeart/2005/8/layout/vList5"/>
    <dgm:cxn modelId="{04C9176C-C567-4897-B4C3-F5FE169294DB}" type="presOf" srcId="{C4452771-B09A-4851-BF41-32E62E8C3AF8}" destId="{BC467C56-541B-4C0B-89AD-B8FA2CD14510}" srcOrd="0" destOrd="4" presId="urn:microsoft.com/office/officeart/2005/8/layout/vList5"/>
    <dgm:cxn modelId="{C0FDEB63-2916-4148-8676-1116BCA93AB4}" type="presOf" srcId="{D3136BA5-6DED-45B6-B6DE-3E8B43B022CA}" destId="{CC590A88-489B-4452-85E5-C64D52FA4FA2}" srcOrd="0" destOrd="0" presId="urn:microsoft.com/office/officeart/2005/8/layout/vList5"/>
    <dgm:cxn modelId="{50CBEB49-3296-411F-B136-867D56D05ABB}" srcId="{7CD3A020-18AD-4B5B-8086-2D1CC3433C7F}" destId="{2CAA916D-4EB1-4E83-A275-3539A0AB369B}" srcOrd="3" destOrd="0" parTransId="{67129CC0-1F46-4AA1-AA9C-CF07630A169A}" sibTransId="{8C25308A-AD61-46B3-A46E-4CDF4246273A}"/>
    <dgm:cxn modelId="{AA956BA8-1DB2-46F9-A499-04DC40C867A7}" srcId="{7CD3A020-18AD-4B5B-8086-2D1CC3433C7F}" destId="{C4452771-B09A-4851-BF41-32E62E8C3AF8}" srcOrd="4" destOrd="0" parTransId="{1E42D6F5-6E46-41F8-9F93-D6758503488A}" sibTransId="{7B6344B0-C9F5-4768-95B0-8DBE8EC52CE2}"/>
    <dgm:cxn modelId="{3D975106-129B-43CF-9818-078D530C73DA}" type="presOf" srcId="{8214F5B1-77F6-4313-A47E-3CE37F6E7C79}" destId="{BC467C56-541B-4C0B-89AD-B8FA2CD14510}" srcOrd="0" destOrd="1" presId="urn:microsoft.com/office/officeart/2005/8/layout/vList5"/>
    <dgm:cxn modelId="{407494B4-10FB-4910-B81C-51380F85F420}" type="presOf" srcId="{44DD7175-F8C7-49CD-AF5E-281C5416076B}" destId="{436509D9-4908-4A11-996F-369AF591AE6E}" srcOrd="0" destOrd="1" presId="urn:microsoft.com/office/officeart/2005/8/layout/vList5"/>
    <dgm:cxn modelId="{52199F49-807F-49DD-82D7-3D4A01A44D79}" type="presOf" srcId="{2CAA916D-4EB1-4E83-A275-3539A0AB369B}" destId="{BC467C56-541B-4C0B-89AD-B8FA2CD14510}" srcOrd="0" destOrd="3" presId="urn:microsoft.com/office/officeart/2005/8/layout/vList5"/>
    <dgm:cxn modelId="{FBF9263E-A555-47E1-B99D-993E8EE24AED}" srcId="{D59A3AB6-B1EB-45C1-9868-3B5A7E056350}" destId="{44DD7175-F8C7-49CD-AF5E-281C5416076B}" srcOrd="1" destOrd="0" parTransId="{2FC43096-8446-4774-B394-62E02CCEE169}" sibTransId="{E8B72872-24D9-4C98-94FD-12C7DC1FBA59}"/>
    <dgm:cxn modelId="{2AC6C5B1-59B8-4915-9015-508FFDE9A072}" srcId="{7CD3A020-18AD-4B5B-8086-2D1CC3433C7F}" destId="{8214F5B1-77F6-4313-A47E-3CE37F6E7C79}" srcOrd="1" destOrd="0" parTransId="{870A32B4-48FA-4835-8EE4-F3EABAE7EFD2}" sibTransId="{413CECB1-7B00-4EE7-8E36-A15CC82BF4F7}"/>
    <dgm:cxn modelId="{50BF9B12-13D3-4EA5-B4F3-73296B1AB1F2}" srcId="{7CD3A020-18AD-4B5B-8086-2D1CC3433C7F}" destId="{4F98F98E-B579-471A-9D61-C584FA1CDA38}" srcOrd="0" destOrd="0" parTransId="{2004C221-A471-452E-8252-95618ED30FC8}" sibTransId="{623D1730-AEA6-4B0C-A4B8-F5D3F24EB8C8}"/>
    <dgm:cxn modelId="{A71F1D12-D89D-4E5A-8A1F-EB3B70A7F523}" type="presOf" srcId="{93405DF4-4528-4450-88AF-C3AD2CF91D53}" destId="{436509D9-4908-4A11-996F-369AF591AE6E}" srcOrd="0" destOrd="2" presId="urn:microsoft.com/office/officeart/2005/8/layout/vList5"/>
    <dgm:cxn modelId="{CBE7E8F7-FB37-4041-B5E1-A89EC8D409A5}" srcId="{8A2EB684-78CF-4712-9C06-63DE9213A530}" destId="{093D14C3-21A3-4EF8-9E7C-8C591FD5D690}" srcOrd="2" destOrd="0" parTransId="{A9BED008-3DD0-439E-B77B-07E9B370EC8E}" sibTransId="{83327411-8A30-4161-BCFE-706F861AABC7}"/>
    <dgm:cxn modelId="{6F334163-37BC-4680-83CF-EE8BCC70C0E1}" srcId="{AB32D651-4A8A-4196-AAD5-D581728FF5A4}" destId="{D59A3AB6-B1EB-45C1-9868-3B5A7E056350}" srcOrd="1" destOrd="0" parTransId="{D03634C9-D954-4055-914F-5B8D5E144475}" sibTransId="{05E438C0-133C-414C-B111-124A421473E0}"/>
    <dgm:cxn modelId="{F7BF1811-17CF-48F4-85DB-0751B10308AE}" srcId="{A16F4142-7D5D-4929-B5BE-811ED264C975}" destId="{D3136BA5-6DED-45B6-B6DE-3E8B43B022CA}" srcOrd="0" destOrd="0" parTransId="{CFC24033-31F4-4A9D-8ED3-00A05806B21E}" sibTransId="{628813DF-F613-4BEF-AEFD-2123A1850EB8}"/>
    <dgm:cxn modelId="{E9BE156D-FD5F-4DEF-B495-A76689DDDFC7}" type="presOf" srcId="{AB32D651-4A8A-4196-AAD5-D581728FF5A4}" destId="{2960483A-7DFA-46C0-BDB8-FD230085DFBA}" srcOrd="0" destOrd="0" presId="urn:microsoft.com/office/officeart/2005/8/layout/vList5"/>
    <dgm:cxn modelId="{34293A5E-FBAE-4820-A83D-1B622E034994}" type="presOf" srcId="{DFEE87FD-A267-46C7-B19F-1D5AA068F7B9}" destId="{436509D9-4908-4A11-996F-369AF591AE6E}" srcOrd="0" destOrd="0" presId="urn:microsoft.com/office/officeart/2005/8/layout/vList5"/>
    <dgm:cxn modelId="{D1D98A9C-228C-439D-8FF5-903185E4E294}" type="presOf" srcId="{8A2EB684-78CF-4712-9C06-63DE9213A530}" destId="{8F07EB7E-9837-4320-A0CE-39904CCF2BD4}" srcOrd="0" destOrd="0" presId="urn:microsoft.com/office/officeart/2005/8/layout/vList5"/>
    <dgm:cxn modelId="{F7C99C8B-4E12-4161-9233-E4864937450B}" srcId="{AB32D651-4A8A-4196-AAD5-D581728FF5A4}" destId="{A16F4142-7D5D-4929-B5BE-811ED264C975}" srcOrd="0" destOrd="0" parTransId="{1A7FFBCE-3787-4126-BAD4-1FE4C8B7A1A1}" sibTransId="{734CB8C2-013F-47B7-BAD4-E6B39E486992}"/>
    <dgm:cxn modelId="{6DC1D0B6-C107-4C95-B905-C22447F94919}" type="presOf" srcId="{7CD3A020-18AD-4B5B-8086-2D1CC3433C7F}" destId="{51E79815-57B5-451F-853F-3E3F0CB08ABF}" srcOrd="0" destOrd="0" presId="urn:microsoft.com/office/officeart/2005/8/layout/vList5"/>
    <dgm:cxn modelId="{ACC448A7-4AB1-4E85-B0EF-9AF8B0AAA2CF}" srcId="{7CD3A020-18AD-4B5B-8086-2D1CC3433C7F}" destId="{AF5A52C4-5B9B-4539-827B-C929AE42C3D1}" srcOrd="2" destOrd="0" parTransId="{73F9BB22-D189-43FF-A2B3-3220DA99E472}" sibTransId="{A31069CC-276C-42F8-A1F0-27533D3E39D9}"/>
    <dgm:cxn modelId="{095CD68B-EBFF-4CBD-AA1D-A78B342A48B8}" srcId="{8A2EB684-78CF-4712-9C06-63DE9213A530}" destId="{3B412F6C-7C06-4392-BAB0-898ABB0CF7D7}" srcOrd="1" destOrd="0" parTransId="{D1BF2991-319A-4403-8E78-D6F4ECB17284}" sibTransId="{415FF980-592C-486C-B1F5-28F014E6CC91}"/>
    <dgm:cxn modelId="{1C17672A-35D0-4B9A-9CB2-92B9EBC934CF}" srcId="{D59A3AB6-B1EB-45C1-9868-3B5A7E056350}" destId="{DFEE87FD-A267-46C7-B19F-1D5AA068F7B9}" srcOrd="0" destOrd="0" parTransId="{360B5457-4AB6-4F5C-BD78-5878399F1469}" sibTransId="{2FBF35C8-CD64-408B-9C88-0375175940D0}"/>
    <dgm:cxn modelId="{E3B306EA-C205-4600-910A-28455F12CB8B}" type="presOf" srcId="{4F98F98E-B579-471A-9D61-C584FA1CDA38}" destId="{BC467C56-541B-4C0B-89AD-B8FA2CD14510}" srcOrd="0" destOrd="0" presId="urn:microsoft.com/office/officeart/2005/8/layout/vList5"/>
    <dgm:cxn modelId="{364D1392-5FFA-4388-A8DA-4BD93C3D3D81}" srcId="{8A2EB684-78CF-4712-9C06-63DE9213A530}" destId="{9E26E550-69F7-48A1-B55D-9B066921BAEA}" srcOrd="0" destOrd="0" parTransId="{3BBA5F96-6032-40D1-AC5E-729573CEA12C}" sibTransId="{2D2C7040-FE83-4AE5-80D2-127532C6800C}"/>
    <dgm:cxn modelId="{1B5E4C86-CC86-49D6-928F-F35BC79EC33D}" type="presOf" srcId="{FEED2F3F-E91A-4AFA-B2FF-202E4E75BDE7}" destId="{6C8CBABD-AFB3-4AE3-8B94-7CFAAEDF3803}" srcOrd="0" destOrd="3" presId="urn:microsoft.com/office/officeart/2005/8/layout/vList5"/>
    <dgm:cxn modelId="{5FEB19A1-08DD-4A08-8AF5-AB31EF7C694D}" type="presOf" srcId="{9E26E550-69F7-48A1-B55D-9B066921BAEA}" destId="{6C8CBABD-AFB3-4AE3-8B94-7CFAAEDF3803}" srcOrd="0" destOrd="0" presId="urn:microsoft.com/office/officeart/2005/8/layout/vList5"/>
    <dgm:cxn modelId="{A72319D0-A2B4-4544-8BE4-29EFE36B1A66}" srcId="{AB32D651-4A8A-4196-AAD5-D581728FF5A4}" destId="{7CD3A020-18AD-4B5B-8086-2D1CC3433C7F}" srcOrd="3" destOrd="0" parTransId="{D32B108D-E64B-415C-B797-AF705E205DA2}" sibTransId="{9401D6C4-E334-477F-A68F-F54F41F984AD}"/>
    <dgm:cxn modelId="{D40879BD-99F0-451F-85CF-6C379150021B}" type="presParOf" srcId="{2960483A-7DFA-46C0-BDB8-FD230085DFBA}" destId="{B021C5EA-B9F7-432E-95B2-D5C9CCD8B8D5}" srcOrd="0" destOrd="0" presId="urn:microsoft.com/office/officeart/2005/8/layout/vList5"/>
    <dgm:cxn modelId="{78A94F0C-EFB2-4318-A1B9-F20C0A6FF599}" type="presParOf" srcId="{B021C5EA-B9F7-432E-95B2-D5C9CCD8B8D5}" destId="{D7FDC32A-1C29-4BB7-9541-DD77543D8400}" srcOrd="0" destOrd="0" presId="urn:microsoft.com/office/officeart/2005/8/layout/vList5"/>
    <dgm:cxn modelId="{320497A5-C294-419A-8E17-986E9BBCF22E}" type="presParOf" srcId="{B021C5EA-B9F7-432E-95B2-D5C9CCD8B8D5}" destId="{CC590A88-489B-4452-85E5-C64D52FA4FA2}" srcOrd="1" destOrd="0" presId="urn:microsoft.com/office/officeart/2005/8/layout/vList5"/>
    <dgm:cxn modelId="{252BF94C-BDF9-4EEA-A660-AE9F1F376E63}" type="presParOf" srcId="{2960483A-7DFA-46C0-BDB8-FD230085DFBA}" destId="{7B678D94-8096-4F65-BC16-A85E4D4DAE8C}" srcOrd="1" destOrd="0" presId="urn:microsoft.com/office/officeart/2005/8/layout/vList5"/>
    <dgm:cxn modelId="{B981BE86-4764-4FB5-8074-5D560033654E}" type="presParOf" srcId="{2960483A-7DFA-46C0-BDB8-FD230085DFBA}" destId="{4293F7EE-83EA-4177-8573-FBC55F4774E0}" srcOrd="2" destOrd="0" presId="urn:microsoft.com/office/officeart/2005/8/layout/vList5"/>
    <dgm:cxn modelId="{4DC293FC-026E-4F37-871D-B16BC41514FD}" type="presParOf" srcId="{4293F7EE-83EA-4177-8573-FBC55F4774E0}" destId="{CE5E29F3-FFD7-4F98-9DA8-63356F545CF0}" srcOrd="0" destOrd="0" presId="urn:microsoft.com/office/officeart/2005/8/layout/vList5"/>
    <dgm:cxn modelId="{51EA5B01-8A63-4844-AF7F-F48F43D70F43}" type="presParOf" srcId="{4293F7EE-83EA-4177-8573-FBC55F4774E0}" destId="{436509D9-4908-4A11-996F-369AF591AE6E}" srcOrd="1" destOrd="0" presId="urn:microsoft.com/office/officeart/2005/8/layout/vList5"/>
    <dgm:cxn modelId="{B11C5C8E-0EAA-473C-9781-C584CE3F26B2}" type="presParOf" srcId="{2960483A-7DFA-46C0-BDB8-FD230085DFBA}" destId="{3CC8C16E-A0B9-454B-8A25-810A34E56215}" srcOrd="3" destOrd="0" presId="urn:microsoft.com/office/officeart/2005/8/layout/vList5"/>
    <dgm:cxn modelId="{BC78EB81-CA41-49FC-8689-924E3090791D}" type="presParOf" srcId="{2960483A-7DFA-46C0-BDB8-FD230085DFBA}" destId="{4D58C1C6-2BFF-4112-8FD2-9B1304F34801}" srcOrd="4" destOrd="0" presId="urn:microsoft.com/office/officeart/2005/8/layout/vList5"/>
    <dgm:cxn modelId="{C0FF8048-67C3-455E-A576-B4A783E47F57}" type="presParOf" srcId="{4D58C1C6-2BFF-4112-8FD2-9B1304F34801}" destId="{8F07EB7E-9837-4320-A0CE-39904CCF2BD4}" srcOrd="0" destOrd="0" presId="urn:microsoft.com/office/officeart/2005/8/layout/vList5"/>
    <dgm:cxn modelId="{BD8EFAA9-53A5-4267-BB87-62DFEB076A07}" type="presParOf" srcId="{4D58C1C6-2BFF-4112-8FD2-9B1304F34801}" destId="{6C8CBABD-AFB3-4AE3-8B94-7CFAAEDF3803}" srcOrd="1" destOrd="0" presId="urn:microsoft.com/office/officeart/2005/8/layout/vList5"/>
    <dgm:cxn modelId="{B07A150A-3604-4CCD-A7A5-E018106B2F3B}" type="presParOf" srcId="{2960483A-7DFA-46C0-BDB8-FD230085DFBA}" destId="{A66B1EEE-1D1C-4C85-AD8E-E7254CDCBC6F}" srcOrd="5" destOrd="0" presId="urn:microsoft.com/office/officeart/2005/8/layout/vList5"/>
    <dgm:cxn modelId="{11F0DF2F-7485-40BD-9B7C-650D34C01DC0}" type="presParOf" srcId="{2960483A-7DFA-46C0-BDB8-FD230085DFBA}" destId="{D9ED32DB-8D43-44D3-932E-9E0849AE4943}" srcOrd="6" destOrd="0" presId="urn:microsoft.com/office/officeart/2005/8/layout/vList5"/>
    <dgm:cxn modelId="{47FC5AE3-9DBE-446E-A3F4-760C9A162078}" type="presParOf" srcId="{D9ED32DB-8D43-44D3-932E-9E0849AE4943}" destId="{51E79815-57B5-451F-853F-3E3F0CB08ABF}" srcOrd="0" destOrd="0" presId="urn:microsoft.com/office/officeart/2005/8/layout/vList5"/>
    <dgm:cxn modelId="{5B81ECB8-2B7E-4A83-B16F-B07B8B08811A}" type="presParOf" srcId="{D9ED32DB-8D43-44D3-932E-9E0849AE4943}" destId="{BC467C56-541B-4C0B-89AD-B8FA2CD145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3964D6-CCD5-4D8C-A248-5F5BCF6B750F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1425C897-A87F-4C03-94A9-10AF402E533C}">
      <dgm:prSet phldrT="[Texto]"/>
      <dgm:spPr>
        <a:solidFill>
          <a:schemeClr val="accent4"/>
        </a:solidFill>
      </dgm:spPr>
      <dgm:t>
        <a:bodyPr/>
        <a:lstStyle/>
        <a:p>
          <a:r>
            <a:rPr lang="es-CR" dirty="0"/>
            <a:t>DÉBITO FISCAL</a:t>
          </a:r>
        </a:p>
      </dgm:t>
    </dgm:pt>
    <dgm:pt modelId="{C206EBF7-07EA-48A9-9737-58683FA3514C}" type="parTrans" cxnId="{AD89F94F-2A28-40F4-973B-02B0CB70D0C1}">
      <dgm:prSet/>
      <dgm:spPr/>
      <dgm:t>
        <a:bodyPr/>
        <a:lstStyle/>
        <a:p>
          <a:endParaRPr lang="es-CR"/>
        </a:p>
      </dgm:t>
    </dgm:pt>
    <dgm:pt modelId="{3059E8E9-B1BF-4132-A370-BCECF926BF19}" type="sibTrans" cxnId="{AD89F94F-2A28-40F4-973B-02B0CB70D0C1}">
      <dgm:prSet/>
      <dgm:spPr>
        <a:solidFill>
          <a:schemeClr val="accent4"/>
        </a:solidFill>
      </dgm:spPr>
      <dgm:t>
        <a:bodyPr/>
        <a:lstStyle/>
        <a:p>
          <a:endParaRPr lang="es-CR"/>
        </a:p>
      </dgm:t>
    </dgm:pt>
    <dgm:pt modelId="{EBB11E66-042C-4AD2-9555-864FDD11C314}">
      <dgm:prSet phldrT="[Texto]"/>
      <dgm:spPr>
        <a:solidFill>
          <a:schemeClr val="accent4"/>
        </a:solidFill>
      </dgm:spPr>
      <dgm:t>
        <a:bodyPr/>
        <a:lstStyle/>
        <a:p>
          <a:r>
            <a:rPr lang="es-CR" dirty="0"/>
            <a:t>CRÉDITO FISCAL</a:t>
          </a:r>
        </a:p>
      </dgm:t>
    </dgm:pt>
    <dgm:pt modelId="{E8483DA7-0BA5-420C-9838-BD7A5F85D82D}" type="parTrans" cxnId="{9E48D408-D1AE-414C-81FC-6BD1140EBAE8}">
      <dgm:prSet/>
      <dgm:spPr/>
      <dgm:t>
        <a:bodyPr/>
        <a:lstStyle/>
        <a:p>
          <a:endParaRPr lang="es-CR"/>
        </a:p>
      </dgm:t>
    </dgm:pt>
    <dgm:pt modelId="{73AD4AE3-6CD4-44DE-BDE7-1572D8DAFF4D}" type="sibTrans" cxnId="{9E48D408-D1AE-414C-81FC-6BD1140EBAE8}">
      <dgm:prSet/>
      <dgm:spPr>
        <a:solidFill>
          <a:schemeClr val="accent4"/>
        </a:solidFill>
      </dgm:spPr>
      <dgm:t>
        <a:bodyPr/>
        <a:lstStyle/>
        <a:p>
          <a:endParaRPr lang="es-CR"/>
        </a:p>
      </dgm:t>
    </dgm:pt>
    <dgm:pt modelId="{AC8D681F-5C31-4986-8F22-12DB95525E6A}">
      <dgm:prSet phldrT="[Texto]" custT="1"/>
      <dgm:spPr>
        <a:solidFill>
          <a:schemeClr val="accent3"/>
        </a:solidFill>
        <a:ln>
          <a:solidFill>
            <a:schemeClr val="accent4"/>
          </a:solidFill>
        </a:ln>
      </dgm:spPr>
      <dgm:t>
        <a:bodyPr/>
        <a:lstStyle/>
        <a:p>
          <a:r>
            <a:rPr lang="es-CR" sz="2800" dirty="0"/>
            <a:t>IMPUESTO A PAGAR O SALDO A FAVOR</a:t>
          </a:r>
        </a:p>
      </dgm:t>
    </dgm:pt>
    <dgm:pt modelId="{0730901E-2ACE-48E1-8161-674A6C001A87}" type="parTrans" cxnId="{56DB7E8C-4145-4131-8FB8-6B6AD26EBFCE}">
      <dgm:prSet/>
      <dgm:spPr/>
      <dgm:t>
        <a:bodyPr/>
        <a:lstStyle/>
        <a:p>
          <a:endParaRPr lang="es-CR"/>
        </a:p>
      </dgm:t>
    </dgm:pt>
    <dgm:pt modelId="{F37B10E6-C452-49FD-8716-4A72A2405155}" type="sibTrans" cxnId="{56DB7E8C-4145-4131-8FB8-6B6AD26EBFCE}">
      <dgm:prSet/>
      <dgm:spPr/>
      <dgm:t>
        <a:bodyPr/>
        <a:lstStyle/>
        <a:p>
          <a:endParaRPr lang="es-CR"/>
        </a:p>
      </dgm:t>
    </dgm:pt>
    <dgm:pt modelId="{E56F20DC-95B2-40B4-837F-0CEB5E9C2231}" type="pres">
      <dgm:prSet presAssocID="{923964D6-CCD5-4D8C-A248-5F5BCF6B750F}" presName="Name0" presStyleCnt="0">
        <dgm:presLayoutVars>
          <dgm:dir/>
          <dgm:resizeHandles val="exact"/>
        </dgm:presLayoutVars>
      </dgm:prSet>
      <dgm:spPr/>
    </dgm:pt>
    <dgm:pt modelId="{57F6A352-41F4-49AF-8B4C-128D7E1D71DB}" type="pres">
      <dgm:prSet presAssocID="{923964D6-CCD5-4D8C-A248-5F5BCF6B750F}" presName="vNodes" presStyleCnt="0"/>
      <dgm:spPr/>
    </dgm:pt>
    <dgm:pt modelId="{542AE8DA-7490-47E0-A6AF-013AA7F424C2}" type="pres">
      <dgm:prSet presAssocID="{1425C897-A87F-4C03-94A9-10AF402E533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7925C82-6878-423E-9B7B-E960D9F316F6}" type="pres">
      <dgm:prSet presAssocID="{3059E8E9-B1BF-4132-A370-BCECF926BF19}" presName="spacerT" presStyleCnt="0"/>
      <dgm:spPr/>
    </dgm:pt>
    <dgm:pt modelId="{C68C644E-8AFF-47E0-9234-F86A4D5307C6}" type="pres">
      <dgm:prSet presAssocID="{3059E8E9-B1BF-4132-A370-BCECF926BF19}" presName="sibTrans" presStyleLbl="sibTrans2D1" presStyleIdx="0" presStyleCnt="2"/>
      <dgm:spPr>
        <a:prstGeom prst="mathMinus">
          <a:avLst/>
        </a:prstGeom>
      </dgm:spPr>
      <dgm:t>
        <a:bodyPr/>
        <a:lstStyle/>
        <a:p>
          <a:endParaRPr lang="es-CR"/>
        </a:p>
      </dgm:t>
    </dgm:pt>
    <dgm:pt modelId="{CB84AF76-A67C-44C8-AE62-3455B1BD9BB2}" type="pres">
      <dgm:prSet presAssocID="{3059E8E9-B1BF-4132-A370-BCECF926BF19}" presName="spacerB" presStyleCnt="0"/>
      <dgm:spPr/>
    </dgm:pt>
    <dgm:pt modelId="{9FC1FAC0-C837-4201-A66B-A4B4FB625C57}" type="pres">
      <dgm:prSet presAssocID="{EBB11E66-042C-4AD2-9555-864FDD11C3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0EECBF1-94C0-4C28-8482-8570550CBB63}" type="pres">
      <dgm:prSet presAssocID="{923964D6-CCD5-4D8C-A248-5F5BCF6B750F}" presName="sibTransLast" presStyleLbl="sibTrans2D1" presStyleIdx="1" presStyleCnt="2"/>
      <dgm:spPr/>
      <dgm:t>
        <a:bodyPr/>
        <a:lstStyle/>
        <a:p>
          <a:endParaRPr lang="es-CR"/>
        </a:p>
      </dgm:t>
    </dgm:pt>
    <dgm:pt modelId="{BF214B43-2973-4D09-98B8-C5614F1CF05C}" type="pres">
      <dgm:prSet presAssocID="{923964D6-CCD5-4D8C-A248-5F5BCF6B750F}" presName="connectorText" presStyleLbl="sibTrans2D1" presStyleIdx="1" presStyleCnt="2"/>
      <dgm:spPr/>
      <dgm:t>
        <a:bodyPr/>
        <a:lstStyle/>
        <a:p>
          <a:endParaRPr lang="es-CR"/>
        </a:p>
      </dgm:t>
    </dgm:pt>
    <dgm:pt modelId="{4F260D23-86D0-4D70-920E-E065B1F564BA}" type="pres">
      <dgm:prSet presAssocID="{923964D6-CCD5-4D8C-A248-5F5BCF6B750F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34DF822F-6318-40A5-8E59-724ED660F714}" type="presOf" srcId="{AC8D681F-5C31-4986-8F22-12DB95525E6A}" destId="{4F260D23-86D0-4D70-920E-E065B1F564BA}" srcOrd="0" destOrd="0" presId="urn:microsoft.com/office/officeart/2005/8/layout/equation2"/>
    <dgm:cxn modelId="{49C28F92-28B8-4936-84F8-E62784C37665}" type="presOf" srcId="{3059E8E9-B1BF-4132-A370-BCECF926BF19}" destId="{C68C644E-8AFF-47E0-9234-F86A4D5307C6}" srcOrd="0" destOrd="0" presId="urn:microsoft.com/office/officeart/2005/8/layout/equation2"/>
    <dgm:cxn modelId="{F5C47A44-FDB6-4158-AC43-DCE8E72281DD}" type="presOf" srcId="{923964D6-CCD5-4D8C-A248-5F5BCF6B750F}" destId="{E56F20DC-95B2-40B4-837F-0CEB5E9C2231}" srcOrd="0" destOrd="0" presId="urn:microsoft.com/office/officeart/2005/8/layout/equation2"/>
    <dgm:cxn modelId="{9E48D408-D1AE-414C-81FC-6BD1140EBAE8}" srcId="{923964D6-CCD5-4D8C-A248-5F5BCF6B750F}" destId="{EBB11E66-042C-4AD2-9555-864FDD11C314}" srcOrd="1" destOrd="0" parTransId="{E8483DA7-0BA5-420C-9838-BD7A5F85D82D}" sibTransId="{73AD4AE3-6CD4-44DE-BDE7-1572D8DAFF4D}"/>
    <dgm:cxn modelId="{4A38339A-C448-4CC2-8311-D14A70F8A781}" type="presOf" srcId="{EBB11E66-042C-4AD2-9555-864FDD11C314}" destId="{9FC1FAC0-C837-4201-A66B-A4B4FB625C57}" srcOrd="0" destOrd="0" presId="urn:microsoft.com/office/officeart/2005/8/layout/equation2"/>
    <dgm:cxn modelId="{03655C30-1986-4E77-9AAC-97FF963584CE}" type="presOf" srcId="{73AD4AE3-6CD4-44DE-BDE7-1572D8DAFF4D}" destId="{BF214B43-2973-4D09-98B8-C5614F1CF05C}" srcOrd="1" destOrd="0" presId="urn:microsoft.com/office/officeart/2005/8/layout/equation2"/>
    <dgm:cxn modelId="{E947D840-FD21-4E0F-BF43-2C92C42D94F9}" type="presOf" srcId="{73AD4AE3-6CD4-44DE-BDE7-1572D8DAFF4D}" destId="{C0EECBF1-94C0-4C28-8482-8570550CBB63}" srcOrd="0" destOrd="0" presId="urn:microsoft.com/office/officeart/2005/8/layout/equation2"/>
    <dgm:cxn modelId="{56DB7E8C-4145-4131-8FB8-6B6AD26EBFCE}" srcId="{923964D6-CCD5-4D8C-A248-5F5BCF6B750F}" destId="{AC8D681F-5C31-4986-8F22-12DB95525E6A}" srcOrd="2" destOrd="0" parTransId="{0730901E-2ACE-48E1-8161-674A6C001A87}" sibTransId="{F37B10E6-C452-49FD-8716-4A72A2405155}"/>
    <dgm:cxn modelId="{AD89F94F-2A28-40F4-973B-02B0CB70D0C1}" srcId="{923964D6-CCD5-4D8C-A248-5F5BCF6B750F}" destId="{1425C897-A87F-4C03-94A9-10AF402E533C}" srcOrd="0" destOrd="0" parTransId="{C206EBF7-07EA-48A9-9737-58683FA3514C}" sibTransId="{3059E8E9-B1BF-4132-A370-BCECF926BF19}"/>
    <dgm:cxn modelId="{0D0669C5-0C42-411B-A798-DBE5E21DF4EB}" type="presOf" srcId="{1425C897-A87F-4C03-94A9-10AF402E533C}" destId="{542AE8DA-7490-47E0-A6AF-013AA7F424C2}" srcOrd="0" destOrd="0" presId="urn:microsoft.com/office/officeart/2005/8/layout/equation2"/>
    <dgm:cxn modelId="{A04F8081-5EE4-41D1-97A9-00577F5C03EF}" type="presParOf" srcId="{E56F20DC-95B2-40B4-837F-0CEB5E9C2231}" destId="{57F6A352-41F4-49AF-8B4C-128D7E1D71DB}" srcOrd="0" destOrd="0" presId="urn:microsoft.com/office/officeart/2005/8/layout/equation2"/>
    <dgm:cxn modelId="{4B38DDD9-1358-439C-A48F-C9DAE043E2B3}" type="presParOf" srcId="{57F6A352-41F4-49AF-8B4C-128D7E1D71DB}" destId="{542AE8DA-7490-47E0-A6AF-013AA7F424C2}" srcOrd="0" destOrd="0" presId="urn:microsoft.com/office/officeart/2005/8/layout/equation2"/>
    <dgm:cxn modelId="{A38BE0F9-DBC3-458C-BD49-F36BDDA0A783}" type="presParOf" srcId="{57F6A352-41F4-49AF-8B4C-128D7E1D71DB}" destId="{77925C82-6878-423E-9B7B-E960D9F316F6}" srcOrd="1" destOrd="0" presId="urn:microsoft.com/office/officeart/2005/8/layout/equation2"/>
    <dgm:cxn modelId="{891C9067-29AB-4FB5-B547-24A1CF8A2A13}" type="presParOf" srcId="{57F6A352-41F4-49AF-8B4C-128D7E1D71DB}" destId="{C68C644E-8AFF-47E0-9234-F86A4D5307C6}" srcOrd="2" destOrd="0" presId="urn:microsoft.com/office/officeart/2005/8/layout/equation2"/>
    <dgm:cxn modelId="{E1C4FD3F-7DC6-4956-A465-82BBA22EDE69}" type="presParOf" srcId="{57F6A352-41F4-49AF-8B4C-128D7E1D71DB}" destId="{CB84AF76-A67C-44C8-AE62-3455B1BD9BB2}" srcOrd="3" destOrd="0" presId="urn:microsoft.com/office/officeart/2005/8/layout/equation2"/>
    <dgm:cxn modelId="{07A30C87-0384-4E58-954E-F4A044761510}" type="presParOf" srcId="{57F6A352-41F4-49AF-8B4C-128D7E1D71DB}" destId="{9FC1FAC0-C837-4201-A66B-A4B4FB625C57}" srcOrd="4" destOrd="0" presId="urn:microsoft.com/office/officeart/2005/8/layout/equation2"/>
    <dgm:cxn modelId="{C3CCB890-7738-4241-940C-31A1A0A83E5E}" type="presParOf" srcId="{E56F20DC-95B2-40B4-837F-0CEB5E9C2231}" destId="{C0EECBF1-94C0-4C28-8482-8570550CBB63}" srcOrd="1" destOrd="0" presId="urn:microsoft.com/office/officeart/2005/8/layout/equation2"/>
    <dgm:cxn modelId="{538CEBA5-3707-419B-B4E8-0D9254CAA876}" type="presParOf" srcId="{C0EECBF1-94C0-4C28-8482-8570550CBB63}" destId="{BF214B43-2973-4D09-98B8-C5614F1CF05C}" srcOrd="0" destOrd="0" presId="urn:microsoft.com/office/officeart/2005/8/layout/equation2"/>
    <dgm:cxn modelId="{CA0B779C-79F4-4F24-AA97-6AEF67204962}" type="presParOf" srcId="{E56F20DC-95B2-40B4-837F-0CEB5E9C2231}" destId="{4F260D23-86D0-4D70-920E-E065B1F564B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32D651-4A8A-4196-AAD5-D581728FF5A4}" type="doc">
      <dgm:prSet loTypeId="urn:microsoft.com/office/officeart/2005/8/layout/vList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R"/>
        </a:p>
      </dgm:t>
    </dgm:pt>
    <dgm:pt modelId="{A16F4142-7D5D-4929-B5BE-811ED264C975}">
      <dgm:prSet custT="1"/>
      <dgm:spPr>
        <a:ln>
          <a:solidFill>
            <a:srgbClr val="229E9E"/>
          </a:solidFill>
        </a:ln>
      </dgm:spPr>
      <dgm:t>
        <a:bodyPr/>
        <a:lstStyle/>
        <a:p>
          <a:pPr rtl="0"/>
          <a:r>
            <a:rPr lang="es-CR" sz="2000" b="0" i="0" dirty="0">
              <a:latin typeface="Muli" panose="020B0604020202020204" charset="0"/>
            </a:rPr>
            <a:t>-</a:t>
          </a:r>
          <a:r>
            <a:rPr lang="es-CR" sz="1800" b="0" i="0" dirty="0">
              <a:latin typeface="Muli" panose="020B0604020202020204" charset="0"/>
            </a:rPr>
            <a:t>Tarifa Plena 13%</a:t>
          </a:r>
        </a:p>
        <a:p>
          <a:pPr rtl="0"/>
          <a:r>
            <a:rPr lang="es-CR" sz="1800" b="0" i="0" dirty="0">
              <a:latin typeface="Muli" panose="020B0604020202020204" charset="0"/>
            </a:rPr>
            <a:t>- Exportadores</a:t>
          </a:r>
        </a:p>
        <a:p>
          <a:pPr rtl="0"/>
          <a:r>
            <a:rPr lang="es-CR" sz="1800" b="0" i="0" dirty="0">
              <a:latin typeface="Muli" panose="020B0604020202020204" charset="0"/>
            </a:rPr>
            <a:t>CCSS, municipalidades</a:t>
          </a:r>
        </a:p>
      </dgm:t>
    </dgm:pt>
    <dgm:pt modelId="{1A7FFBCE-3787-4126-BAD4-1FE4C8B7A1A1}" type="parTrans" cxnId="{F7C99C8B-4E12-4161-9233-E4864937450B}">
      <dgm:prSet/>
      <dgm:spPr/>
      <dgm:t>
        <a:bodyPr/>
        <a:lstStyle/>
        <a:p>
          <a:endParaRPr lang="es-CR"/>
        </a:p>
      </dgm:t>
    </dgm:pt>
    <dgm:pt modelId="{734CB8C2-013F-47B7-BAD4-E6B39E486992}" type="sibTrans" cxnId="{F7C99C8B-4E12-4161-9233-E4864937450B}">
      <dgm:prSet/>
      <dgm:spPr/>
      <dgm:t>
        <a:bodyPr/>
        <a:lstStyle/>
        <a:p>
          <a:endParaRPr lang="es-CR"/>
        </a:p>
      </dgm:t>
    </dgm:pt>
    <dgm:pt modelId="{D59A3AB6-B1EB-45C1-9868-3B5A7E056350}">
      <dgm:prSet custT="1"/>
      <dgm:spPr>
        <a:ln>
          <a:solidFill>
            <a:srgbClr val="229E9E"/>
          </a:solidFill>
        </a:ln>
      </dgm:spPr>
      <dgm:t>
        <a:bodyPr/>
        <a:lstStyle/>
        <a:p>
          <a:pPr rtl="0"/>
          <a:r>
            <a:rPr lang="es-CR" sz="18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uli" panose="020B0604020202020204" charset="0"/>
              <a:ea typeface="+mn-ea"/>
              <a:cs typeface="+mn-cs"/>
            </a:rPr>
            <a:t>Tarifas reducidas</a:t>
          </a:r>
        </a:p>
        <a:p>
          <a:pPr rtl="0"/>
          <a:r>
            <a:rPr lang="es-CR" sz="18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uli" panose="020B0604020202020204" charset="0"/>
              <a:ea typeface="+mn-ea"/>
              <a:cs typeface="+mn-cs"/>
            </a:rPr>
            <a:t> ej. 2%</a:t>
          </a:r>
        </a:p>
      </dgm:t>
    </dgm:pt>
    <dgm:pt modelId="{D03634C9-D954-4055-914F-5B8D5E144475}" type="parTrans" cxnId="{6F334163-37BC-4680-83CF-EE8BCC70C0E1}">
      <dgm:prSet/>
      <dgm:spPr/>
      <dgm:t>
        <a:bodyPr/>
        <a:lstStyle/>
        <a:p>
          <a:endParaRPr lang="es-CR"/>
        </a:p>
      </dgm:t>
    </dgm:pt>
    <dgm:pt modelId="{05E438C0-133C-414C-B111-124A421473E0}" type="sibTrans" cxnId="{6F334163-37BC-4680-83CF-EE8BCC70C0E1}">
      <dgm:prSet/>
      <dgm:spPr/>
      <dgm:t>
        <a:bodyPr/>
        <a:lstStyle/>
        <a:p>
          <a:endParaRPr lang="es-CR"/>
        </a:p>
      </dgm:t>
    </dgm:pt>
    <dgm:pt modelId="{8A2EB684-78CF-4712-9C06-63DE9213A530}">
      <dgm:prSet custT="1"/>
      <dgm:spPr>
        <a:ln>
          <a:solidFill>
            <a:srgbClr val="229E9E"/>
          </a:solidFill>
        </a:ln>
      </dgm:spPr>
      <dgm:t>
        <a:bodyPr/>
        <a:lstStyle/>
        <a:p>
          <a:pPr rtl="0"/>
          <a:r>
            <a:rPr lang="es-CR" sz="3200" dirty="0"/>
            <a:t> </a:t>
          </a:r>
          <a:r>
            <a:rPr lang="es-CR" sz="2000" dirty="0">
              <a:latin typeface="Muli" panose="020B0604020202020204" charset="0"/>
            </a:rPr>
            <a:t>Si se vende exento </a:t>
          </a:r>
        </a:p>
      </dgm:t>
    </dgm:pt>
    <dgm:pt modelId="{697E5CFC-6DA0-4184-8B1C-267DECE951FC}" type="parTrans" cxnId="{0BB6A759-C557-4E77-9618-258EEC21E7AD}">
      <dgm:prSet/>
      <dgm:spPr/>
      <dgm:t>
        <a:bodyPr/>
        <a:lstStyle/>
        <a:p>
          <a:endParaRPr lang="es-CR"/>
        </a:p>
      </dgm:t>
    </dgm:pt>
    <dgm:pt modelId="{FD11C99C-40F9-4070-9289-BB85F3ED2A73}" type="sibTrans" cxnId="{0BB6A759-C557-4E77-9618-258EEC21E7AD}">
      <dgm:prSet/>
      <dgm:spPr/>
      <dgm:t>
        <a:bodyPr/>
        <a:lstStyle/>
        <a:p>
          <a:endParaRPr lang="es-CR"/>
        </a:p>
      </dgm:t>
    </dgm:pt>
    <dgm:pt modelId="{7CD3A020-18AD-4B5B-8086-2D1CC3433C7F}">
      <dgm:prSet custT="1"/>
      <dgm:spPr>
        <a:ln>
          <a:solidFill>
            <a:srgbClr val="229E9E"/>
          </a:solidFill>
        </a:ln>
      </dgm:spPr>
      <dgm:t>
        <a:bodyPr/>
        <a:lstStyle/>
        <a:p>
          <a:pPr rtl="0"/>
          <a:r>
            <a:rPr lang="es-CR" sz="2000" dirty="0">
              <a:latin typeface="Muli" panose="020B0604020202020204" charset="0"/>
            </a:rPr>
            <a:t>Si se vende combinado</a:t>
          </a:r>
        </a:p>
      </dgm:t>
    </dgm:pt>
    <dgm:pt modelId="{D32B108D-E64B-415C-B797-AF705E205DA2}" type="parTrans" cxnId="{A72319D0-A2B4-4544-8BE4-29EFE36B1A66}">
      <dgm:prSet/>
      <dgm:spPr/>
      <dgm:t>
        <a:bodyPr/>
        <a:lstStyle/>
        <a:p>
          <a:endParaRPr lang="es-CR"/>
        </a:p>
      </dgm:t>
    </dgm:pt>
    <dgm:pt modelId="{9401D6C4-E334-477F-A68F-F54F41F984AD}" type="sibTrans" cxnId="{A72319D0-A2B4-4544-8BE4-29EFE36B1A66}">
      <dgm:prSet/>
      <dgm:spPr/>
      <dgm:t>
        <a:bodyPr/>
        <a:lstStyle/>
        <a:p>
          <a:endParaRPr lang="es-CR"/>
        </a:p>
      </dgm:t>
    </dgm:pt>
    <dgm:pt modelId="{D3136BA5-6DED-45B6-B6DE-3E8B43B022CA}">
      <dgm:prSet custT="1"/>
      <dgm:spPr>
        <a:ln>
          <a:solidFill>
            <a:srgbClr val="229E9E">
              <a:alpha val="90000"/>
            </a:srgbClr>
          </a:solidFill>
        </a:ln>
      </dgm:spPr>
      <dgm:t>
        <a:bodyPr/>
        <a:lstStyle/>
        <a:p>
          <a:pPr>
            <a:buNone/>
          </a:pPr>
          <a:r>
            <a:rPr lang="es-CR" sz="2000" dirty="0">
              <a:latin typeface="Muli" panose="020B0604020202020204" charset="0"/>
            </a:rPr>
            <a:t>El crédito es total: adquisiciones  </a:t>
          </a:r>
        </a:p>
      </dgm:t>
    </dgm:pt>
    <dgm:pt modelId="{CFC24033-31F4-4A9D-8ED3-00A05806B21E}" type="parTrans" cxnId="{F7BF1811-17CF-48F4-85DB-0751B10308AE}">
      <dgm:prSet/>
      <dgm:spPr/>
      <dgm:t>
        <a:bodyPr/>
        <a:lstStyle/>
        <a:p>
          <a:endParaRPr lang="es-CR"/>
        </a:p>
      </dgm:t>
    </dgm:pt>
    <dgm:pt modelId="{628813DF-F613-4BEF-AEFD-2123A1850EB8}" type="sibTrans" cxnId="{F7BF1811-17CF-48F4-85DB-0751B10308AE}">
      <dgm:prSet/>
      <dgm:spPr/>
      <dgm:t>
        <a:bodyPr/>
        <a:lstStyle/>
        <a:p>
          <a:endParaRPr lang="es-CR"/>
        </a:p>
      </dgm:t>
    </dgm:pt>
    <dgm:pt modelId="{DFEE87FD-A267-46C7-B19F-1D5AA068F7B9}">
      <dgm:prSet/>
      <dgm:spPr>
        <a:ln>
          <a:solidFill>
            <a:srgbClr val="229E9E">
              <a:alpha val="90000"/>
            </a:srgbClr>
          </a:solidFill>
        </a:ln>
      </dgm:spPr>
      <dgm:t>
        <a:bodyPr/>
        <a:lstStyle/>
        <a:p>
          <a:r>
            <a:rPr lang="es-CR" dirty="0">
              <a:latin typeface="Muli" panose="020B0604020202020204" charset="0"/>
            </a:rPr>
            <a:t>Solo tengo derecho lo correspondiente a esa tarifa. Si pague 13% solo aplico el 2% , el resto 11% del impuesto pagado se deduce como parte de los gastos para efectos del impuesto a la renta</a:t>
          </a:r>
        </a:p>
      </dgm:t>
    </dgm:pt>
    <dgm:pt modelId="{360B5457-4AB6-4F5C-BD78-5878399F1469}" type="parTrans" cxnId="{1C17672A-35D0-4B9A-9CB2-92B9EBC934CF}">
      <dgm:prSet/>
      <dgm:spPr/>
      <dgm:t>
        <a:bodyPr/>
        <a:lstStyle/>
        <a:p>
          <a:endParaRPr lang="es-CR"/>
        </a:p>
      </dgm:t>
    </dgm:pt>
    <dgm:pt modelId="{2FBF35C8-CD64-408B-9C88-0375175940D0}" type="sibTrans" cxnId="{1C17672A-35D0-4B9A-9CB2-92B9EBC934CF}">
      <dgm:prSet/>
      <dgm:spPr/>
      <dgm:t>
        <a:bodyPr/>
        <a:lstStyle/>
        <a:p>
          <a:endParaRPr lang="es-CR"/>
        </a:p>
      </dgm:t>
    </dgm:pt>
    <dgm:pt modelId="{9E26E550-69F7-48A1-B55D-9B066921BAEA}">
      <dgm:prSet/>
      <dgm:spPr>
        <a:ln>
          <a:solidFill>
            <a:srgbClr val="229E9E">
              <a:alpha val="90000"/>
            </a:srgbClr>
          </a:solidFill>
        </a:ln>
      </dgm:spPr>
      <dgm:t>
        <a:bodyPr/>
        <a:lstStyle/>
        <a:p>
          <a:r>
            <a:rPr lang="es-ES" dirty="0">
              <a:latin typeface="Muli" panose="020B0604020202020204" charset="0"/>
            </a:rPr>
            <a:t>No se tiene derecho al crédito de acuerdo a lo que dice la LEY.</a:t>
          </a:r>
          <a:endParaRPr lang="es-CR" dirty="0">
            <a:latin typeface="Muli" panose="020B0604020202020204" charset="0"/>
          </a:endParaRPr>
        </a:p>
      </dgm:t>
    </dgm:pt>
    <dgm:pt modelId="{3BBA5F96-6032-40D1-AC5E-729573CEA12C}" type="parTrans" cxnId="{364D1392-5FFA-4388-A8DA-4BD93C3D3D81}">
      <dgm:prSet/>
      <dgm:spPr/>
      <dgm:t>
        <a:bodyPr/>
        <a:lstStyle/>
        <a:p>
          <a:endParaRPr lang="es-CR"/>
        </a:p>
      </dgm:t>
    </dgm:pt>
    <dgm:pt modelId="{2D2C7040-FE83-4AE5-80D2-127532C6800C}" type="sibTrans" cxnId="{364D1392-5FFA-4388-A8DA-4BD93C3D3D81}">
      <dgm:prSet/>
      <dgm:spPr/>
      <dgm:t>
        <a:bodyPr/>
        <a:lstStyle/>
        <a:p>
          <a:endParaRPr lang="es-CR"/>
        </a:p>
      </dgm:t>
    </dgm:pt>
    <dgm:pt modelId="{4F98F98E-B579-471A-9D61-C584FA1CDA38}">
      <dgm:prSet/>
      <dgm:spPr>
        <a:ln>
          <a:solidFill>
            <a:srgbClr val="229E9E">
              <a:alpha val="90000"/>
            </a:srgbClr>
          </a:solidFill>
        </a:ln>
      </dgm:spPr>
      <dgm:t>
        <a:bodyPr/>
        <a:lstStyle/>
        <a:p>
          <a:r>
            <a:rPr lang="es-CR" dirty="0">
              <a:latin typeface="Muli" panose="020B0604020202020204" charset="0"/>
            </a:rPr>
            <a:t>Aplicación de la proporción : operaciones con derecho a crédito/ ventas totales</a:t>
          </a:r>
        </a:p>
      </dgm:t>
    </dgm:pt>
    <dgm:pt modelId="{2004C221-A471-452E-8252-95618ED30FC8}" type="parTrans" cxnId="{50BF9B12-13D3-4EA5-B4F3-73296B1AB1F2}">
      <dgm:prSet/>
      <dgm:spPr/>
      <dgm:t>
        <a:bodyPr/>
        <a:lstStyle/>
        <a:p>
          <a:endParaRPr lang="es-CR"/>
        </a:p>
      </dgm:t>
    </dgm:pt>
    <dgm:pt modelId="{623D1730-AEA6-4B0C-A4B8-F5D3F24EB8C8}" type="sibTrans" cxnId="{50BF9B12-13D3-4EA5-B4F3-73296B1AB1F2}">
      <dgm:prSet/>
      <dgm:spPr/>
      <dgm:t>
        <a:bodyPr/>
        <a:lstStyle/>
        <a:p>
          <a:endParaRPr lang="es-CR"/>
        </a:p>
      </dgm:t>
    </dgm:pt>
    <dgm:pt modelId="{BD3CA958-BB4C-49DB-8476-46BFC7D395B4}">
      <dgm:prSet/>
      <dgm:spPr>
        <a:ln>
          <a:solidFill>
            <a:srgbClr val="229E9E">
              <a:alpha val="90000"/>
            </a:srgbClr>
          </a:solidFill>
        </a:ln>
      </dgm:spPr>
      <dgm:t>
        <a:bodyPr/>
        <a:lstStyle/>
        <a:p>
          <a:r>
            <a:rPr lang="es-CR" dirty="0">
              <a:latin typeface="Muli" panose="020B0604020202020204" charset="0"/>
            </a:rPr>
            <a:t>El impuesto pagado se deduce como parte de los gastos para efectos del impuesto a la renta</a:t>
          </a:r>
        </a:p>
      </dgm:t>
    </dgm:pt>
    <dgm:pt modelId="{532AA280-C61F-4B9C-8FAD-CF9330AD0F00}" type="parTrans" cxnId="{CF7B69AB-F5CB-4013-BF69-15019EA16F87}">
      <dgm:prSet/>
      <dgm:spPr/>
      <dgm:t>
        <a:bodyPr/>
        <a:lstStyle/>
        <a:p>
          <a:endParaRPr lang="en-US"/>
        </a:p>
      </dgm:t>
    </dgm:pt>
    <dgm:pt modelId="{61137320-B0F2-4772-ACA1-9317E3217AA3}" type="sibTrans" cxnId="{CF7B69AB-F5CB-4013-BF69-15019EA16F87}">
      <dgm:prSet/>
      <dgm:spPr/>
      <dgm:t>
        <a:bodyPr/>
        <a:lstStyle/>
        <a:p>
          <a:endParaRPr lang="en-US"/>
        </a:p>
      </dgm:t>
    </dgm:pt>
    <dgm:pt modelId="{2960483A-7DFA-46C0-BDB8-FD230085DFBA}" type="pres">
      <dgm:prSet presAssocID="{AB32D651-4A8A-4196-AAD5-D581728FF5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B021C5EA-B9F7-432E-95B2-D5C9CCD8B8D5}" type="pres">
      <dgm:prSet presAssocID="{A16F4142-7D5D-4929-B5BE-811ED264C975}" presName="linNode" presStyleCnt="0"/>
      <dgm:spPr/>
    </dgm:pt>
    <dgm:pt modelId="{D7FDC32A-1C29-4BB7-9541-DD77543D8400}" type="pres">
      <dgm:prSet presAssocID="{A16F4142-7D5D-4929-B5BE-811ED264C975}" presName="parentText" presStyleLbl="node1" presStyleIdx="0" presStyleCnt="4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C590A88-489B-4452-85E5-C64D52FA4FA2}" type="pres">
      <dgm:prSet presAssocID="{A16F4142-7D5D-4929-B5BE-811ED264C975}" presName="descendantText" presStyleLbl="alignAccFollowNode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B678D94-8096-4F65-BC16-A85E4D4DAE8C}" type="pres">
      <dgm:prSet presAssocID="{734CB8C2-013F-47B7-BAD4-E6B39E486992}" presName="sp" presStyleCnt="0"/>
      <dgm:spPr/>
    </dgm:pt>
    <dgm:pt modelId="{4293F7EE-83EA-4177-8573-FBC55F4774E0}" type="pres">
      <dgm:prSet presAssocID="{D59A3AB6-B1EB-45C1-9868-3B5A7E056350}" presName="linNode" presStyleCnt="0"/>
      <dgm:spPr/>
    </dgm:pt>
    <dgm:pt modelId="{CE5E29F3-FFD7-4F98-9DA8-63356F545CF0}" type="pres">
      <dgm:prSet presAssocID="{D59A3AB6-B1EB-45C1-9868-3B5A7E05635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36509D9-4908-4A11-996F-369AF591AE6E}" type="pres">
      <dgm:prSet presAssocID="{D59A3AB6-B1EB-45C1-9868-3B5A7E056350}" presName="descendantText" presStyleLbl="alignAccFollowNode1" presStyleIdx="1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CC8C16E-A0B9-454B-8A25-810A34E56215}" type="pres">
      <dgm:prSet presAssocID="{05E438C0-133C-414C-B111-124A421473E0}" presName="sp" presStyleCnt="0"/>
      <dgm:spPr/>
    </dgm:pt>
    <dgm:pt modelId="{4D58C1C6-2BFF-4112-8FD2-9B1304F34801}" type="pres">
      <dgm:prSet presAssocID="{8A2EB684-78CF-4712-9C06-63DE9213A530}" presName="linNode" presStyleCnt="0"/>
      <dgm:spPr/>
    </dgm:pt>
    <dgm:pt modelId="{8F07EB7E-9837-4320-A0CE-39904CCF2BD4}" type="pres">
      <dgm:prSet presAssocID="{8A2EB684-78CF-4712-9C06-63DE9213A53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C8CBABD-AFB3-4AE3-8B94-7CFAAEDF3803}" type="pres">
      <dgm:prSet presAssocID="{8A2EB684-78CF-4712-9C06-63DE9213A53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66B1EEE-1D1C-4C85-AD8E-E7254CDCBC6F}" type="pres">
      <dgm:prSet presAssocID="{FD11C99C-40F9-4070-9289-BB85F3ED2A73}" presName="sp" presStyleCnt="0"/>
      <dgm:spPr/>
    </dgm:pt>
    <dgm:pt modelId="{D9ED32DB-8D43-44D3-932E-9E0849AE4943}" type="pres">
      <dgm:prSet presAssocID="{7CD3A020-18AD-4B5B-8086-2D1CC3433C7F}" presName="linNode" presStyleCnt="0"/>
      <dgm:spPr/>
    </dgm:pt>
    <dgm:pt modelId="{51E79815-57B5-451F-853F-3E3F0CB08ABF}" type="pres">
      <dgm:prSet presAssocID="{7CD3A020-18AD-4B5B-8086-2D1CC3433C7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C467C56-541B-4C0B-89AD-B8FA2CD14510}" type="pres">
      <dgm:prSet presAssocID="{7CD3A020-18AD-4B5B-8086-2D1CC3433C7F}" presName="descendantText" presStyleLbl="alignAccFollowNode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CF7B69AB-F5CB-4013-BF69-15019EA16F87}" srcId="{8A2EB684-78CF-4712-9C06-63DE9213A530}" destId="{BD3CA958-BB4C-49DB-8476-46BFC7D395B4}" srcOrd="1" destOrd="0" parTransId="{532AA280-C61F-4B9C-8FAD-CF9330AD0F00}" sibTransId="{61137320-B0F2-4772-ACA1-9317E3217AA3}"/>
    <dgm:cxn modelId="{F6141E3B-F1C9-4CF8-85FB-8C8A2630A5DF}" type="presOf" srcId="{4F98F98E-B579-471A-9D61-C584FA1CDA38}" destId="{BC467C56-541B-4C0B-89AD-B8FA2CD14510}" srcOrd="0" destOrd="0" presId="urn:microsoft.com/office/officeart/2005/8/layout/vList5"/>
    <dgm:cxn modelId="{F7BF1811-17CF-48F4-85DB-0751B10308AE}" srcId="{A16F4142-7D5D-4929-B5BE-811ED264C975}" destId="{D3136BA5-6DED-45B6-B6DE-3E8B43B022CA}" srcOrd="0" destOrd="0" parTransId="{CFC24033-31F4-4A9D-8ED3-00A05806B21E}" sibTransId="{628813DF-F613-4BEF-AEFD-2123A1850EB8}"/>
    <dgm:cxn modelId="{50BF9B12-13D3-4EA5-B4F3-73296B1AB1F2}" srcId="{7CD3A020-18AD-4B5B-8086-2D1CC3433C7F}" destId="{4F98F98E-B579-471A-9D61-C584FA1CDA38}" srcOrd="0" destOrd="0" parTransId="{2004C221-A471-452E-8252-95618ED30FC8}" sibTransId="{623D1730-AEA6-4B0C-A4B8-F5D3F24EB8C8}"/>
    <dgm:cxn modelId="{C2A13778-A8FE-4F91-8B7F-BD01D9594C11}" type="presOf" srcId="{8A2EB684-78CF-4712-9C06-63DE9213A530}" destId="{8F07EB7E-9837-4320-A0CE-39904CCF2BD4}" srcOrd="0" destOrd="0" presId="urn:microsoft.com/office/officeart/2005/8/layout/vList5"/>
    <dgm:cxn modelId="{1C17672A-35D0-4B9A-9CB2-92B9EBC934CF}" srcId="{D59A3AB6-B1EB-45C1-9868-3B5A7E056350}" destId="{DFEE87FD-A267-46C7-B19F-1D5AA068F7B9}" srcOrd="0" destOrd="0" parTransId="{360B5457-4AB6-4F5C-BD78-5878399F1469}" sibTransId="{2FBF35C8-CD64-408B-9C88-0375175940D0}"/>
    <dgm:cxn modelId="{0BB6A759-C557-4E77-9618-258EEC21E7AD}" srcId="{AB32D651-4A8A-4196-AAD5-D581728FF5A4}" destId="{8A2EB684-78CF-4712-9C06-63DE9213A530}" srcOrd="2" destOrd="0" parTransId="{697E5CFC-6DA0-4184-8B1C-267DECE951FC}" sibTransId="{FD11C99C-40F9-4070-9289-BB85F3ED2A73}"/>
    <dgm:cxn modelId="{78A19BD3-F757-4A8F-A25E-21C0B4128946}" type="presOf" srcId="{A16F4142-7D5D-4929-B5BE-811ED264C975}" destId="{D7FDC32A-1C29-4BB7-9541-DD77543D8400}" srcOrd="0" destOrd="0" presId="urn:microsoft.com/office/officeart/2005/8/layout/vList5"/>
    <dgm:cxn modelId="{1F047B6B-24BF-465F-8986-D82AA061F455}" type="presOf" srcId="{D59A3AB6-B1EB-45C1-9868-3B5A7E056350}" destId="{CE5E29F3-FFD7-4F98-9DA8-63356F545CF0}" srcOrd="0" destOrd="0" presId="urn:microsoft.com/office/officeart/2005/8/layout/vList5"/>
    <dgm:cxn modelId="{6F334163-37BC-4680-83CF-EE8BCC70C0E1}" srcId="{AB32D651-4A8A-4196-AAD5-D581728FF5A4}" destId="{D59A3AB6-B1EB-45C1-9868-3B5A7E056350}" srcOrd="1" destOrd="0" parTransId="{D03634C9-D954-4055-914F-5B8D5E144475}" sibTransId="{05E438C0-133C-414C-B111-124A421473E0}"/>
    <dgm:cxn modelId="{2DE14B39-30C6-43D8-8BC2-26A7711F36FC}" type="presOf" srcId="{D3136BA5-6DED-45B6-B6DE-3E8B43B022CA}" destId="{CC590A88-489B-4452-85E5-C64D52FA4FA2}" srcOrd="0" destOrd="0" presId="urn:microsoft.com/office/officeart/2005/8/layout/vList5"/>
    <dgm:cxn modelId="{AEA94A1A-E415-4A2C-A37F-95B9D5D25FFF}" type="presOf" srcId="{9E26E550-69F7-48A1-B55D-9B066921BAEA}" destId="{6C8CBABD-AFB3-4AE3-8B94-7CFAAEDF3803}" srcOrd="0" destOrd="0" presId="urn:microsoft.com/office/officeart/2005/8/layout/vList5"/>
    <dgm:cxn modelId="{7F86C82E-8D07-4A70-904C-DE7D386C2250}" type="presOf" srcId="{7CD3A020-18AD-4B5B-8086-2D1CC3433C7F}" destId="{51E79815-57B5-451F-853F-3E3F0CB08ABF}" srcOrd="0" destOrd="0" presId="urn:microsoft.com/office/officeart/2005/8/layout/vList5"/>
    <dgm:cxn modelId="{364D1392-5FFA-4388-A8DA-4BD93C3D3D81}" srcId="{8A2EB684-78CF-4712-9C06-63DE9213A530}" destId="{9E26E550-69F7-48A1-B55D-9B066921BAEA}" srcOrd="0" destOrd="0" parTransId="{3BBA5F96-6032-40D1-AC5E-729573CEA12C}" sibTransId="{2D2C7040-FE83-4AE5-80D2-127532C6800C}"/>
    <dgm:cxn modelId="{ED97B6E1-2E78-4EA7-B655-E1D669908D49}" type="presOf" srcId="{BD3CA958-BB4C-49DB-8476-46BFC7D395B4}" destId="{6C8CBABD-AFB3-4AE3-8B94-7CFAAEDF3803}" srcOrd="0" destOrd="1" presId="urn:microsoft.com/office/officeart/2005/8/layout/vList5"/>
    <dgm:cxn modelId="{F7C99C8B-4E12-4161-9233-E4864937450B}" srcId="{AB32D651-4A8A-4196-AAD5-D581728FF5A4}" destId="{A16F4142-7D5D-4929-B5BE-811ED264C975}" srcOrd="0" destOrd="0" parTransId="{1A7FFBCE-3787-4126-BAD4-1FE4C8B7A1A1}" sibTransId="{734CB8C2-013F-47B7-BAD4-E6B39E486992}"/>
    <dgm:cxn modelId="{F06513A9-4054-4599-B59C-457F00D08BEC}" type="presOf" srcId="{AB32D651-4A8A-4196-AAD5-D581728FF5A4}" destId="{2960483A-7DFA-46C0-BDB8-FD230085DFBA}" srcOrd="0" destOrd="0" presId="urn:microsoft.com/office/officeart/2005/8/layout/vList5"/>
    <dgm:cxn modelId="{A72319D0-A2B4-4544-8BE4-29EFE36B1A66}" srcId="{AB32D651-4A8A-4196-AAD5-D581728FF5A4}" destId="{7CD3A020-18AD-4B5B-8086-2D1CC3433C7F}" srcOrd="3" destOrd="0" parTransId="{D32B108D-E64B-415C-B797-AF705E205DA2}" sibTransId="{9401D6C4-E334-477F-A68F-F54F41F984AD}"/>
    <dgm:cxn modelId="{5E164B27-2EFB-4207-A1A0-E55510FE3205}" type="presOf" srcId="{DFEE87FD-A267-46C7-B19F-1D5AA068F7B9}" destId="{436509D9-4908-4A11-996F-369AF591AE6E}" srcOrd="0" destOrd="0" presId="urn:microsoft.com/office/officeart/2005/8/layout/vList5"/>
    <dgm:cxn modelId="{D7BE9B76-D661-46AA-B8AD-2D4A7E1B3311}" type="presParOf" srcId="{2960483A-7DFA-46C0-BDB8-FD230085DFBA}" destId="{B021C5EA-B9F7-432E-95B2-D5C9CCD8B8D5}" srcOrd="0" destOrd="0" presId="urn:microsoft.com/office/officeart/2005/8/layout/vList5"/>
    <dgm:cxn modelId="{C311B6E5-2AA1-493F-ACD6-F7A779F6ED26}" type="presParOf" srcId="{B021C5EA-B9F7-432E-95B2-D5C9CCD8B8D5}" destId="{D7FDC32A-1C29-4BB7-9541-DD77543D8400}" srcOrd="0" destOrd="0" presId="urn:microsoft.com/office/officeart/2005/8/layout/vList5"/>
    <dgm:cxn modelId="{41840847-96DB-456F-8C17-7392F7171927}" type="presParOf" srcId="{B021C5EA-B9F7-432E-95B2-D5C9CCD8B8D5}" destId="{CC590A88-489B-4452-85E5-C64D52FA4FA2}" srcOrd="1" destOrd="0" presId="urn:microsoft.com/office/officeart/2005/8/layout/vList5"/>
    <dgm:cxn modelId="{B3429FB1-F8BD-4E06-9950-08B15B96B3FB}" type="presParOf" srcId="{2960483A-7DFA-46C0-BDB8-FD230085DFBA}" destId="{7B678D94-8096-4F65-BC16-A85E4D4DAE8C}" srcOrd="1" destOrd="0" presId="urn:microsoft.com/office/officeart/2005/8/layout/vList5"/>
    <dgm:cxn modelId="{A7256C64-B9C6-4173-81F1-03F03B9BE9AF}" type="presParOf" srcId="{2960483A-7DFA-46C0-BDB8-FD230085DFBA}" destId="{4293F7EE-83EA-4177-8573-FBC55F4774E0}" srcOrd="2" destOrd="0" presId="urn:microsoft.com/office/officeart/2005/8/layout/vList5"/>
    <dgm:cxn modelId="{C1170411-62AA-4417-B704-EBA39F0E4179}" type="presParOf" srcId="{4293F7EE-83EA-4177-8573-FBC55F4774E0}" destId="{CE5E29F3-FFD7-4F98-9DA8-63356F545CF0}" srcOrd="0" destOrd="0" presId="urn:microsoft.com/office/officeart/2005/8/layout/vList5"/>
    <dgm:cxn modelId="{60B86E17-BE89-4928-9C0E-66C74D44FFFB}" type="presParOf" srcId="{4293F7EE-83EA-4177-8573-FBC55F4774E0}" destId="{436509D9-4908-4A11-996F-369AF591AE6E}" srcOrd="1" destOrd="0" presId="urn:microsoft.com/office/officeart/2005/8/layout/vList5"/>
    <dgm:cxn modelId="{0CA7B22D-CD4A-4E5B-8FE7-3E084B133D22}" type="presParOf" srcId="{2960483A-7DFA-46C0-BDB8-FD230085DFBA}" destId="{3CC8C16E-A0B9-454B-8A25-810A34E56215}" srcOrd="3" destOrd="0" presId="urn:microsoft.com/office/officeart/2005/8/layout/vList5"/>
    <dgm:cxn modelId="{E71FA684-2A28-4D31-BB37-5606419FE6E1}" type="presParOf" srcId="{2960483A-7DFA-46C0-BDB8-FD230085DFBA}" destId="{4D58C1C6-2BFF-4112-8FD2-9B1304F34801}" srcOrd="4" destOrd="0" presId="urn:microsoft.com/office/officeart/2005/8/layout/vList5"/>
    <dgm:cxn modelId="{AD272436-C24B-463A-AD45-F3734B202935}" type="presParOf" srcId="{4D58C1C6-2BFF-4112-8FD2-9B1304F34801}" destId="{8F07EB7E-9837-4320-A0CE-39904CCF2BD4}" srcOrd="0" destOrd="0" presId="urn:microsoft.com/office/officeart/2005/8/layout/vList5"/>
    <dgm:cxn modelId="{6BACC5A6-4E7E-4302-BEEE-DAFA0FBCFAE4}" type="presParOf" srcId="{4D58C1C6-2BFF-4112-8FD2-9B1304F34801}" destId="{6C8CBABD-AFB3-4AE3-8B94-7CFAAEDF3803}" srcOrd="1" destOrd="0" presId="urn:microsoft.com/office/officeart/2005/8/layout/vList5"/>
    <dgm:cxn modelId="{E7BA6668-B4C6-49A6-BBCA-95E5559425A3}" type="presParOf" srcId="{2960483A-7DFA-46C0-BDB8-FD230085DFBA}" destId="{A66B1EEE-1D1C-4C85-AD8E-E7254CDCBC6F}" srcOrd="5" destOrd="0" presId="urn:microsoft.com/office/officeart/2005/8/layout/vList5"/>
    <dgm:cxn modelId="{AD80937B-7503-43AD-A542-F3F359B0685B}" type="presParOf" srcId="{2960483A-7DFA-46C0-BDB8-FD230085DFBA}" destId="{D9ED32DB-8D43-44D3-932E-9E0849AE4943}" srcOrd="6" destOrd="0" presId="urn:microsoft.com/office/officeart/2005/8/layout/vList5"/>
    <dgm:cxn modelId="{9D2E49AD-7918-4DA8-8C99-8F14790332BF}" type="presParOf" srcId="{D9ED32DB-8D43-44D3-932E-9E0849AE4943}" destId="{51E79815-57B5-451F-853F-3E3F0CB08ABF}" srcOrd="0" destOrd="0" presId="urn:microsoft.com/office/officeart/2005/8/layout/vList5"/>
    <dgm:cxn modelId="{277CA352-A3F3-4335-B32B-E78D7594A390}" type="presParOf" srcId="{D9ED32DB-8D43-44D3-932E-9E0849AE4943}" destId="{BC467C56-541B-4C0B-89AD-B8FA2CD145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46065-1C46-4240-BB4F-F4992DA56038}">
      <dsp:nvSpPr>
        <dsp:cNvPr id="0" name=""/>
        <dsp:cNvSpPr/>
      </dsp:nvSpPr>
      <dsp:spPr>
        <a:xfrm>
          <a:off x="2025807" y="668722"/>
          <a:ext cx="4391067" cy="4391067"/>
        </a:xfrm>
        <a:prstGeom prst="blockArc">
          <a:avLst>
            <a:gd name="adj1" fmla="val 11746735"/>
            <a:gd name="adj2" fmla="val 16233523"/>
            <a:gd name="adj3" fmla="val 4642"/>
          </a:avLst>
        </a:prstGeom>
        <a:solidFill>
          <a:schemeClr val="accent4">
            <a:hueOff val="3508185"/>
            <a:satOff val="8525"/>
            <a:lumOff val="13922"/>
            <a:alphaOff val="0"/>
          </a:schemeClr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CC674-8232-4CF0-8E77-2CE7DD47FEF7}">
      <dsp:nvSpPr>
        <dsp:cNvPr id="0" name=""/>
        <dsp:cNvSpPr/>
      </dsp:nvSpPr>
      <dsp:spPr>
        <a:xfrm>
          <a:off x="2020323" y="687792"/>
          <a:ext cx="4391067" cy="4391067"/>
        </a:xfrm>
        <a:prstGeom prst="blockArc">
          <a:avLst>
            <a:gd name="adj1" fmla="val 7643017"/>
            <a:gd name="adj2" fmla="val 11778542"/>
            <a:gd name="adj3" fmla="val 4642"/>
          </a:avLst>
        </a:prstGeom>
        <a:solidFill>
          <a:schemeClr val="accent4">
            <a:hueOff val="2631139"/>
            <a:satOff val="6394"/>
            <a:lumOff val="10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4991B-31FB-424A-ACF8-1E2AD278CF87}">
      <dsp:nvSpPr>
        <dsp:cNvPr id="0" name=""/>
        <dsp:cNvSpPr/>
      </dsp:nvSpPr>
      <dsp:spPr>
        <a:xfrm>
          <a:off x="1978797" y="656849"/>
          <a:ext cx="4391067" cy="4391067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4">
            <a:hueOff val="1754093"/>
            <a:satOff val="4262"/>
            <a:lumOff val="6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D6EDC-4B91-4639-9EDB-0D9BE97547AD}">
      <dsp:nvSpPr>
        <dsp:cNvPr id="0" name=""/>
        <dsp:cNvSpPr/>
      </dsp:nvSpPr>
      <dsp:spPr>
        <a:xfrm>
          <a:off x="2012683" y="632727"/>
          <a:ext cx="4391067" cy="4391067"/>
        </a:xfrm>
        <a:prstGeom prst="blockArc">
          <a:avLst>
            <a:gd name="adj1" fmla="val 20464202"/>
            <a:gd name="adj2" fmla="val 3306677"/>
            <a:gd name="adj3" fmla="val 4642"/>
          </a:avLst>
        </a:prstGeom>
        <a:solidFill>
          <a:schemeClr val="accent4">
            <a:hueOff val="877046"/>
            <a:satOff val="2131"/>
            <a:lumOff val="34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5E1DA-10BB-4458-8C26-572913C92EF7}">
      <dsp:nvSpPr>
        <dsp:cNvPr id="0" name=""/>
        <dsp:cNvSpPr/>
      </dsp:nvSpPr>
      <dsp:spPr>
        <a:xfrm>
          <a:off x="2025385" y="668718"/>
          <a:ext cx="4391067" cy="4391067"/>
        </a:xfrm>
        <a:prstGeom prst="blockArc">
          <a:avLst>
            <a:gd name="adj1" fmla="val 16234199"/>
            <a:gd name="adj2" fmla="val 2040302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7BAB5-C4A9-43C1-85E4-0CB72C9388BC}">
      <dsp:nvSpPr>
        <dsp:cNvPr id="0" name=""/>
        <dsp:cNvSpPr/>
      </dsp:nvSpPr>
      <dsp:spPr>
        <a:xfrm>
          <a:off x="3163360" y="1853636"/>
          <a:ext cx="2021941" cy="2021941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>
              <a:solidFill>
                <a:schemeClr val="tx1"/>
              </a:solidFill>
            </a:rPr>
            <a:t>Ley fortalecimiento de las Finanzas Públicas 9635</a:t>
          </a:r>
        </a:p>
      </dsp:txBody>
      <dsp:txXfrm>
        <a:off x="3459466" y="2149742"/>
        <a:ext cx="1429729" cy="1429729"/>
      </dsp:txXfrm>
    </dsp:sp>
    <dsp:sp modelId="{CDFE3DE8-80FD-40B6-8CDA-46188D482D94}">
      <dsp:nvSpPr>
        <dsp:cNvPr id="0" name=""/>
        <dsp:cNvSpPr/>
      </dsp:nvSpPr>
      <dsp:spPr>
        <a:xfrm>
          <a:off x="3534574" y="12098"/>
          <a:ext cx="1415359" cy="14153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>
              <a:solidFill>
                <a:schemeClr val="tx1"/>
              </a:solidFill>
            </a:rPr>
            <a:t>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>
              <a:solidFill>
                <a:schemeClr val="tx1"/>
              </a:solidFill>
            </a:rPr>
            <a:t> IVA</a:t>
          </a:r>
        </a:p>
      </dsp:txBody>
      <dsp:txXfrm>
        <a:off x="3741849" y="219373"/>
        <a:ext cx="1000809" cy="1000809"/>
      </dsp:txXfrm>
    </dsp:sp>
    <dsp:sp modelId="{F326EF69-0F99-4AEC-9F57-38A51C381252}">
      <dsp:nvSpPr>
        <dsp:cNvPr id="0" name=""/>
        <dsp:cNvSpPr/>
      </dsp:nvSpPr>
      <dsp:spPr>
        <a:xfrm>
          <a:off x="5529130" y="1424853"/>
          <a:ext cx="1415359" cy="1415359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100" kern="1200" dirty="0">
              <a:solidFill>
                <a:schemeClr val="tx1"/>
              </a:solidFill>
            </a:rPr>
            <a:t>II</a:t>
          </a:r>
          <a:r>
            <a:rPr lang="es-CR" sz="1100" kern="1200" dirty="0"/>
            <a:t> </a:t>
          </a:r>
          <a:r>
            <a:rPr lang="es-CR" sz="1100" kern="1200" dirty="0">
              <a:solidFill>
                <a:schemeClr val="tx1"/>
              </a:solidFill>
            </a:rPr>
            <a:t>REFORMAS RENTA</a:t>
          </a:r>
        </a:p>
      </dsp:txBody>
      <dsp:txXfrm>
        <a:off x="5736405" y="1632128"/>
        <a:ext cx="1000809" cy="1000809"/>
      </dsp:txXfrm>
    </dsp:sp>
    <dsp:sp modelId="{46126065-4140-4DDE-89DA-C849B5441213}">
      <dsp:nvSpPr>
        <dsp:cNvPr id="0" name=""/>
        <dsp:cNvSpPr/>
      </dsp:nvSpPr>
      <dsp:spPr>
        <a:xfrm>
          <a:off x="4727204" y="3879705"/>
          <a:ext cx="1415359" cy="141535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700" kern="1200" dirty="0">
            <a:solidFill>
              <a:schemeClr val="tx1"/>
            </a:solidFill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000" kern="1200" dirty="0">
              <a:solidFill>
                <a:schemeClr val="tx1"/>
              </a:solidFill>
            </a:rPr>
            <a:t>III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000" kern="1200" dirty="0">
              <a:solidFill>
                <a:schemeClr val="tx1"/>
              </a:solidFill>
            </a:rPr>
            <a:t>LEY DE SALARIOS PÚBLICOS</a:t>
          </a:r>
        </a:p>
      </dsp:txBody>
      <dsp:txXfrm>
        <a:off x="4934479" y="4086980"/>
        <a:ext cx="1000809" cy="1000809"/>
      </dsp:txXfrm>
    </dsp:sp>
    <dsp:sp modelId="{35993CD7-C6A3-4ADA-A650-1030B4294600}">
      <dsp:nvSpPr>
        <dsp:cNvPr id="0" name=""/>
        <dsp:cNvSpPr/>
      </dsp:nvSpPr>
      <dsp:spPr>
        <a:xfrm>
          <a:off x="2206098" y="3879705"/>
          <a:ext cx="1415359" cy="141535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000" kern="1200" dirty="0">
              <a:solidFill>
                <a:schemeClr val="tx1"/>
              </a:solidFill>
            </a:rPr>
            <a:t>IV RESPONSABILIDAD FISCAL</a:t>
          </a:r>
        </a:p>
      </dsp:txBody>
      <dsp:txXfrm>
        <a:off x="2413373" y="4086980"/>
        <a:ext cx="1000809" cy="1000809"/>
      </dsp:txXfrm>
    </dsp:sp>
    <dsp:sp modelId="{05775512-7456-4850-AD72-5DE13C407B0A}">
      <dsp:nvSpPr>
        <dsp:cNvPr id="0" name=""/>
        <dsp:cNvSpPr/>
      </dsp:nvSpPr>
      <dsp:spPr>
        <a:xfrm>
          <a:off x="1449892" y="1573409"/>
          <a:ext cx="1415359" cy="141535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900" kern="1200" dirty="0">
              <a:solidFill>
                <a:schemeClr val="tx1"/>
              </a:solidFill>
            </a:rPr>
            <a:t>V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900" kern="1200" dirty="0">
              <a:solidFill>
                <a:schemeClr val="tx1"/>
              </a:solidFill>
            </a:rPr>
            <a:t>TRANSITORIOS</a:t>
          </a:r>
        </a:p>
      </dsp:txBody>
      <dsp:txXfrm>
        <a:off x="1657167" y="1780684"/>
        <a:ext cx="1000809" cy="1000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90A88-489B-4452-85E5-C64D52FA4FA2}">
      <dsp:nvSpPr>
        <dsp:cNvPr id="0" name=""/>
        <dsp:cNvSpPr/>
      </dsp:nvSpPr>
      <dsp:spPr>
        <a:xfrm rot="5400000">
          <a:off x="4729890" y="-1859250"/>
          <a:ext cx="934427" cy="489139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000" kern="1200" dirty="0">
              <a:latin typeface="Muli" panose="020B0604020202020204" charset="0"/>
            </a:rPr>
            <a:t>Todos los bienes y servicios </a:t>
          </a:r>
        </a:p>
      </dsp:txBody>
      <dsp:txXfrm rot="-5400000">
        <a:off x="2751408" y="164847"/>
        <a:ext cx="4845777" cy="843197"/>
      </dsp:txXfrm>
    </dsp:sp>
    <dsp:sp modelId="{D7FDC32A-1C29-4BB7-9541-DD77543D8400}">
      <dsp:nvSpPr>
        <dsp:cNvPr id="0" name=""/>
        <dsp:cNvSpPr/>
      </dsp:nvSpPr>
      <dsp:spPr>
        <a:xfrm>
          <a:off x="0" y="0"/>
          <a:ext cx="2751408" cy="11680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b="0" i="0" kern="1200" dirty="0">
              <a:latin typeface="Muli" panose="020B0604020202020204" charset="0"/>
            </a:rPr>
            <a:t>Tarifa general 13%</a:t>
          </a:r>
          <a:endParaRPr lang="es-CR" sz="2400" kern="1200" dirty="0">
            <a:latin typeface="Muli" panose="020B0604020202020204" charset="0"/>
          </a:endParaRPr>
        </a:p>
      </dsp:txBody>
      <dsp:txXfrm>
        <a:off x="57019" y="57019"/>
        <a:ext cx="2637370" cy="1053996"/>
      </dsp:txXfrm>
    </dsp:sp>
    <dsp:sp modelId="{436509D9-4908-4A11-996F-369AF591AE6E}">
      <dsp:nvSpPr>
        <dsp:cNvPr id="0" name=""/>
        <dsp:cNvSpPr/>
      </dsp:nvSpPr>
      <dsp:spPr>
        <a:xfrm rot="5400000">
          <a:off x="4729890" y="-632814"/>
          <a:ext cx="934427" cy="489139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1" kern="1200" dirty="0"/>
            <a:t>Venta de boletos: </a:t>
          </a:r>
          <a:r>
            <a:rPr lang="es-ES" sz="1100" kern="1200" dirty="0"/>
            <a:t>cuyo origen o destino sea el territorio nacional.</a:t>
          </a:r>
          <a:endParaRPr lang="es-C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/>
            <a:t>Tratándose del transporte aéreo internacional.</a:t>
          </a:r>
          <a:r>
            <a:rPr lang="es-ES" sz="1100" b="1" kern="1200" dirty="0"/>
            <a:t>((Valor boleto *10%)*4%)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1" kern="1200" dirty="0"/>
            <a:t>Servicios de Salud: se procede  a la devolución IVA  cuando se pague tarjetas de crédito y débitos</a:t>
          </a:r>
          <a:r>
            <a:rPr lang="es-ES" sz="1100" kern="1200" dirty="0"/>
            <a:t> </a:t>
          </a:r>
        </a:p>
      </dsp:txBody>
      <dsp:txXfrm rot="-5400000">
        <a:off x="2751408" y="1391283"/>
        <a:ext cx="4845777" cy="843197"/>
      </dsp:txXfrm>
    </dsp:sp>
    <dsp:sp modelId="{CE5E29F3-FFD7-4F98-9DA8-63356F545CF0}">
      <dsp:nvSpPr>
        <dsp:cNvPr id="0" name=""/>
        <dsp:cNvSpPr/>
      </dsp:nvSpPr>
      <dsp:spPr>
        <a:xfrm>
          <a:off x="0" y="1228864"/>
          <a:ext cx="2751408" cy="11680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b="0" i="0" kern="1200" dirty="0">
              <a:latin typeface="Muli" panose="020B0604020202020204" charset="0"/>
            </a:rPr>
            <a:t>Tarifa reducida del 4%</a:t>
          </a:r>
          <a:endParaRPr lang="es-CR" sz="2400" kern="1200" dirty="0">
            <a:latin typeface="Muli" panose="020B0604020202020204" charset="0"/>
          </a:endParaRPr>
        </a:p>
      </dsp:txBody>
      <dsp:txXfrm>
        <a:off x="57019" y="1285883"/>
        <a:ext cx="2637370" cy="1053996"/>
      </dsp:txXfrm>
    </dsp:sp>
    <dsp:sp modelId="{6C8CBABD-AFB3-4AE3-8B94-7CFAAEDF3803}">
      <dsp:nvSpPr>
        <dsp:cNvPr id="0" name=""/>
        <dsp:cNvSpPr/>
      </dsp:nvSpPr>
      <dsp:spPr>
        <a:xfrm rot="5400000">
          <a:off x="4729890" y="593622"/>
          <a:ext cx="934427" cy="489139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/>
            <a:t>Los medicamentos, maquinaria, equipo, insumos y materia prima para la producción de medicamentos en Costa Rica, autorizados por el Ministerio de Hacienda. </a:t>
          </a:r>
          <a:endParaRPr lang="es-C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/>
            <a:t> Los servicios de educación privada. </a:t>
          </a:r>
          <a:r>
            <a:rPr lang="es-ES" sz="1000" b="1" kern="1200" dirty="0"/>
            <a:t>( </a:t>
          </a:r>
          <a:r>
            <a:rPr lang="es-ES" sz="1000" b="1" u="sng" kern="1200" dirty="0"/>
            <a:t>Exento </a:t>
          </a:r>
          <a:r>
            <a:rPr lang="es-ES" sz="1000" b="1" kern="1200" dirty="0"/>
            <a:t>art.8, inciso 31).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/>
            <a:t> Las primas de seguros personales.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/>
            <a:t>La compra y la venta de bienes y servicios que hagan las instituciones estatales de educación superior,  </a:t>
          </a:r>
          <a:r>
            <a:rPr lang="es-ES" sz="1000" kern="1200" dirty="0" err="1"/>
            <a:t>Sinaes</a:t>
          </a:r>
          <a:r>
            <a:rPr lang="es-ES" sz="1000" kern="1200" dirty="0"/>
            <a:t>, CONARE.</a:t>
          </a:r>
        </a:p>
      </dsp:txBody>
      <dsp:txXfrm rot="-5400000">
        <a:off x="2751408" y="2617720"/>
        <a:ext cx="4845777" cy="843197"/>
      </dsp:txXfrm>
    </dsp:sp>
    <dsp:sp modelId="{8F07EB7E-9837-4320-A0CE-39904CCF2BD4}">
      <dsp:nvSpPr>
        <dsp:cNvPr id="0" name=""/>
        <dsp:cNvSpPr/>
      </dsp:nvSpPr>
      <dsp:spPr>
        <a:xfrm>
          <a:off x="0" y="2455300"/>
          <a:ext cx="2751408" cy="11680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b="0" i="0" kern="1200" dirty="0"/>
            <a:t>Tarifa reducida del 2%</a:t>
          </a:r>
          <a:endParaRPr lang="es-CR" sz="2400" kern="1200" dirty="0"/>
        </a:p>
      </dsp:txBody>
      <dsp:txXfrm>
        <a:off x="57019" y="2512319"/>
        <a:ext cx="2637370" cy="1053996"/>
      </dsp:txXfrm>
    </dsp:sp>
    <dsp:sp modelId="{BC467C56-541B-4C0B-89AD-B8FA2CD14510}">
      <dsp:nvSpPr>
        <dsp:cNvPr id="0" name=""/>
        <dsp:cNvSpPr/>
      </dsp:nvSpPr>
      <dsp:spPr>
        <a:xfrm rot="5400000">
          <a:off x="4729890" y="1820058"/>
          <a:ext cx="934427" cy="489139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900" b="1" u="sng" kern="1200" dirty="0"/>
            <a:t>Canasta básica: primer año vigencia de la Ley   EXENTOS </a:t>
          </a:r>
          <a:endParaRPr lang="es-C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900" b="1" u="sng" kern="1200" dirty="0"/>
            <a:t>  1% A PARTIR DE 1-07-2020 </a:t>
          </a:r>
          <a:endParaRPr lang="es-CR" sz="9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000" kern="1200" dirty="0"/>
            <a:t>Trigo, Frijol, Sorgo, Fruta y almendra, maíz, productos veterinarios, pesca excepto la deportiva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000" kern="1200" dirty="0"/>
            <a:t>Transitorio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000" kern="1200" dirty="0"/>
            <a:t>Decreto canasta básica  </a:t>
          </a:r>
        </a:p>
      </dsp:txBody>
      <dsp:txXfrm rot="-5400000">
        <a:off x="2751408" y="3844156"/>
        <a:ext cx="4845777" cy="843197"/>
      </dsp:txXfrm>
    </dsp:sp>
    <dsp:sp modelId="{51E79815-57B5-451F-853F-3E3F0CB08ABF}">
      <dsp:nvSpPr>
        <dsp:cNvPr id="0" name=""/>
        <dsp:cNvSpPr/>
      </dsp:nvSpPr>
      <dsp:spPr>
        <a:xfrm>
          <a:off x="0" y="3681737"/>
          <a:ext cx="2751408" cy="11680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b="0" i="0" kern="1200" dirty="0"/>
            <a:t>Tarifa reducida del 1%</a:t>
          </a:r>
          <a:endParaRPr lang="es-CR" sz="2400" kern="1200" dirty="0"/>
        </a:p>
      </dsp:txBody>
      <dsp:txXfrm>
        <a:off x="57019" y="3738756"/>
        <a:ext cx="2637370" cy="10539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AE8DA-7490-47E0-A6AF-013AA7F424C2}">
      <dsp:nvSpPr>
        <dsp:cNvPr id="0" name=""/>
        <dsp:cNvSpPr/>
      </dsp:nvSpPr>
      <dsp:spPr>
        <a:xfrm>
          <a:off x="520785" y="1152"/>
          <a:ext cx="1501903" cy="1501903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/>
            <a:t>DÉBITO FISCAL</a:t>
          </a:r>
        </a:p>
      </dsp:txBody>
      <dsp:txXfrm>
        <a:off x="740734" y="221101"/>
        <a:ext cx="1062005" cy="1062005"/>
      </dsp:txXfrm>
    </dsp:sp>
    <dsp:sp modelId="{C68C644E-8AFF-47E0-9234-F86A4D5307C6}">
      <dsp:nvSpPr>
        <dsp:cNvPr id="0" name=""/>
        <dsp:cNvSpPr/>
      </dsp:nvSpPr>
      <dsp:spPr>
        <a:xfrm>
          <a:off x="836185" y="1625010"/>
          <a:ext cx="871104" cy="871104"/>
        </a:xfrm>
        <a:prstGeom prst="mathMinus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400" kern="1200"/>
        </a:p>
      </dsp:txBody>
      <dsp:txXfrm>
        <a:off x="951650" y="1958120"/>
        <a:ext cx="640174" cy="204884"/>
      </dsp:txXfrm>
    </dsp:sp>
    <dsp:sp modelId="{9FC1FAC0-C837-4201-A66B-A4B4FB625C57}">
      <dsp:nvSpPr>
        <dsp:cNvPr id="0" name=""/>
        <dsp:cNvSpPr/>
      </dsp:nvSpPr>
      <dsp:spPr>
        <a:xfrm>
          <a:off x="520785" y="2618069"/>
          <a:ext cx="1501903" cy="1501903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/>
            <a:t>CRÉDITO FISCAL</a:t>
          </a:r>
        </a:p>
      </dsp:txBody>
      <dsp:txXfrm>
        <a:off x="740734" y="2838018"/>
        <a:ext cx="1062005" cy="1062005"/>
      </dsp:txXfrm>
    </dsp:sp>
    <dsp:sp modelId="{C0EECBF1-94C0-4C28-8482-8570550CBB63}">
      <dsp:nvSpPr>
        <dsp:cNvPr id="0" name=""/>
        <dsp:cNvSpPr/>
      </dsp:nvSpPr>
      <dsp:spPr>
        <a:xfrm>
          <a:off x="2247975" y="1781208"/>
          <a:ext cx="477605" cy="558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400" kern="1200"/>
        </a:p>
      </dsp:txBody>
      <dsp:txXfrm>
        <a:off x="2247975" y="1892950"/>
        <a:ext cx="334324" cy="335224"/>
      </dsp:txXfrm>
    </dsp:sp>
    <dsp:sp modelId="{4F260D23-86D0-4D70-920E-E065B1F564BA}">
      <dsp:nvSpPr>
        <dsp:cNvPr id="0" name=""/>
        <dsp:cNvSpPr/>
      </dsp:nvSpPr>
      <dsp:spPr>
        <a:xfrm>
          <a:off x="2923831" y="558658"/>
          <a:ext cx="3003807" cy="3003807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/>
            <a:t>IMPUESTO A PAGAR O SALDO A FAVOR</a:t>
          </a:r>
        </a:p>
      </dsp:txBody>
      <dsp:txXfrm>
        <a:off x="3363728" y="998555"/>
        <a:ext cx="2124013" cy="21240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90A88-489B-4452-85E5-C64D52FA4FA2}">
      <dsp:nvSpPr>
        <dsp:cNvPr id="0" name=""/>
        <dsp:cNvSpPr/>
      </dsp:nvSpPr>
      <dsp:spPr>
        <a:xfrm rot="5400000">
          <a:off x="4729890" y="-1859250"/>
          <a:ext cx="934427" cy="489139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29E9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000" kern="1200" dirty="0">
              <a:latin typeface="Muli" panose="020B0604020202020204" charset="0"/>
            </a:rPr>
            <a:t>El crédito es total: adquisiciones  </a:t>
          </a:r>
        </a:p>
      </dsp:txBody>
      <dsp:txXfrm rot="-5400000">
        <a:off x="2751408" y="164847"/>
        <a:ext cx="4845777" cy="843197"/>
      </dsp:txXfrm>
    </dsp:sp>
    <dsp:sp modelId="{D7FDC32A-1C29-4BB7-9541-DD77543D8400}">
      <dsp:nvSpPr>
        <dsp:cNvPr id="0" name=""/>
        <dsp:cNvSpPr/>
      </dsp:nvSpPr>
      <dsp:spPr>
        <a:xfrm>
          <a:off x="0" y="0"/>
          <a:ext cx="2751408" cy="11680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29E9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0" i="0" kern="1200" dirty="0">
              <a:latin typeface="Muli" panose="020B0604020202020204" charset="0"/>
            </a:rPr>
            <a:t>-</a:t>
          </a:r>
          <a:r>
            <a:rPr lang="es-CR" sz="1800" b="0" i="0" kern="1200" dirty="0">
              <a:latin typeface="Muli" panose="020B0604020202020204" charset="0"/>
            </a:rPr>
            <a:t>Tarifa Plena 13%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0" i="0" kern="1200" dirty="0">
              <a:latin typeface="Muli" panose="020B0604020202020204" charset="0"/>
            </a:rPr>
            <a:t>- Exportadores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0" i="0" kern="1200" dirty="0">
              <a:latin typeface="Muli" panose="020B0604020202020204" charset="0"/>
            </a:rPr>
            <a:t>CCSS, municipalidades</a:t>
          </a:r>
        </a:p>
      </dsp:txBody>
      <dsp:txXfrm>
        <a:off x="57019" y="57019"/>
        <a:ext cx="2637370" cy="1053996"/>
      </dsp:txXfrm>
    </dsp:sp>
    <dsp:sp modelId="{436509D9-4908-4A11-996F-369AF591AE6E}">
      <dsp:nvSpPr>
        <dsp:cNvPr id="0" name=""/>
        <dsp:cNvSpPr/>
      </dsp:nvSpPr>
      <dsp:spPr>
        <a:xfrm rot="5400000">
          <a:off x="4729890" y="-632814"/>
          <a:ext cx="934427" cy="489139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29E9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300" kern="1200" dirty="0">
              <a:latin typeface="Muli" panose="020B0604020202020204" charset="0"/>
            </a:rPr>
            <a:t>Solo tengo derecho lo correspondiente a esa tarifa. Si pague 13% solo aplico el 2% , el resto 11% del impuesto pagado se deduce como parte de los gastos para efectos del impuesto a la renta</a:t>
          </a:r>
        </a:p>
      </dsp:txBody>
      <dsp:txXfrm rot="-5400000">
        <a:off x="2751408" y="1391283"/>
        <a:ext cx="4845777" cy="843197"/>
      </dsp:txXfrm>
    </dsp:sp>
    <dsp:sp modelId="{CE5E29F3-FFD7-4F98-9DA8-63356F545CF0}">
      <dsp:nvSpPr>
        <dsp:cNvPr id="0" name=""/>
        <dsp:cNvSpPr/>
      </dsp:nvSpPr>
      <dsp:spPr>
        <a:xfrm>
          <a:off x="0" y="1228864"/>
          <a:ext cx="2751408" cy="11680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29E9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uli" panose="020B0604020202020204" charset="0"/>
              <a:ea typeface="+mn-ea"/>
              <a:cs typeface="+mn-cs"/>
            </a:rPr>
            <a:t>Tarifas reducidas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uli" panose="020B0604020202020204" charset="0"/>
              <a:ea typeface="+mn-ea"/>
              <a:cs typeface="+mn-cs"/>
            </a:rPr>
            <a:t> ej. 2%</a:t>
          </a:r>
        </a:p>
      </dsp:txBody>
      <dsp:txXfrm>
        <a:off x="57019" y="1285883"/>
        <a:ext cx="2637370" cy="1053996"/>
      </dsp:txXfrm>
    </dsp:sp>
    <dsp:sp modelId="{6C8CBABD-AFB3-4AE3-8B94-7CFAAEDF3803}">
      <dsp:nvSpPr>
        <dsp:cNvPr id="0" name=""/>
        <dsp:cNvSpPr/>
      </dsp:nvSpPr>
      <dsp:spPr>
        <a:xfrm rot="5400000">
          <a:off x="4729890" y="593622"/>
          <a:ext cx="934427" cy="489139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29E9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>
              <a:latin typeface="Muli" panose="020B0604020202020204" charset="0"/>
            </a:rPr>
            <a:t>No se tiene derecho al crédito de acuerdo a lo que dice la LEY.</a:t>
          </a:r>
          <a:endParaRPr lang="es-CR" sz="1300" kern="1200" dirty="0">
            <a:latin typeface="Muli" panose="020B060402020202020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300" kern="1200" dirty="0">
              <a:latin typeface="Muli" panose="020B0604020202020204" charset="0"/>
            </a:rPr>
            <a:t>El impuesto pagado se deduce como parte de los gastos para efectos del impuesto a la renta</a:t>
          </a:r>
        </a:p>
      </dsp:txBody>
      <dsp:txXfrm rot="-5400000">
        <a:off x="2751408" y="2617720"/>
        <a:ext cx="4845777" cy="843197"/>
      </dsp:txXfrm>
    </dsp:sp>
    <dsp:sp modelId="{8F07EB7E-9837-4320-A0CE-39904CCF2BD4}">
      <dsp:nvSpPr>
        <dsp:cNvPr id="0" name=""/>
        <dsp:cNvSpPr/>
      </dsp:nvSpPr>
      <dsp:spPr>
        <a:xfrm>
          <a:off x="0" y="2455300"/>
          <a:ext cx="2751408" cy="11680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29E9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200" kern="1200" dirty="0"/>
            <a:t> </a:t>
          </a:r>
          <a:r>
            <a:rPr lang="es-CR" sz="2000" kern="1200" dirty="0">
              <a:latin typeface="Muli" panose="020B0604020202020204" charset="0"/>
            </a:rPr>
            <a:t>Si se vende exento </a:t>
          </a:r>
        </a:p>
      </dsp:txBody>
      <dsp:txXfrm>
        <a:off x="57019" y="2512319"/>
        <a:ext cx="2637370" cy="1053996"/>
      </dsp:txXfrm>
    </dsp:sp>
    <dsp:sp modelId="{BC467C56-541B-4C0B-89AD-B8FA2CD14510}">
      <dsp:nvSpPr>
        <dsp:cNvPr id="0" name=""/>
        <dsp:cNvSpPr/>
      </dsp:nvSpPr>
      <dsp:spPr>
        <a:xfrm rot="5400000">
          <a:off x="4729890" y="1820058"/>
          <a:ext cx="934427" cy="489139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29E9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300" kern="1200" dirty="0">
              <a:latin typeface="Muli" panose="020B0604020202020204" charset="0"/>
            </a:rPr>
            <a:t>Aplicación de la proporción : operaciones con derecho a crédito/ ventas totales</a:t>
          </a:r>
        </a:p>
      </dsp:txBody>
      <dsp:txXfrm rot="-5400000">
        <a:off x="2751408" y="3844156"/>
        <a:ext cx="4845777" cy="843197"/>
      </dsp:txXfrm>
    </dsp:sp>
    <dsp:sp modelId="{51E79815-57B5-451F-853F-3E3F0CB08ABF}">
      <dsp:nvSpPr>
        <dsp:cNvPr id="0" name=""/>
        <dsp:cNvSpPr/>
      </dsp:nvSpPr>
      <dsp:spPr>
        <a:xfrm>
          <a:off x="0" y="3681737"/>
          <a:ext cx="2751408" cy="11680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29E9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>
              <a:latin typeface="Muli" panose="020B0604020202020204" charset="0"/>
            </a:rPr>
            <a:t>Si se vende combinado</a:t>
          </a:r>
        </a:p>
      </dsp:txBody>
      <dsp:txXfrm>
        <a:off x="57019" y="3738756"/>
        <a:ext cx="2637370" cy="1053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50616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32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5281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961180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Localización de </a:t>
            </a:r>
            <a:r>
              <a:rPr lang="es-CR" smtClean="0"/>
              <a:t>derechos :</a:t>
            </a:r>
            <a:r>
              <a:rPr lang="es-CR" sz="1100" b="0" i="0" u="none" strike="noStrike" cap="none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 localización de derecho, consiste en  el procedimiento legal a través del cual, se logra la inscripción como finca independiente mediante el otorgamiento de una escritura pública o ejecutoria expedida por el juez en el Registro Público de la Propiedad Bienes Inmuebles de Costa Rica.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897412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087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10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042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277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467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9584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263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El</a:t>
            </a:r>
            <a:r>
              <a:rPr lang="es-CR" baseline="0" dirty="0" smtClean="0"/>
              <a:t> salario base para 2019 es de 446.200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83212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87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background">
  <p:cSld name="TITLE_1_1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 descr="sheet2.png"/>
          <p:cNvPicPr preferRelativeResize="0"/>
          <p:nvPr/>
        </p:nvPicPr>
        <p:blipFill rotWithShape="1">
          <a:blip r:embed="rId2">
            <a:alphaModFix/>
          </a:blip>
          <a:srcRect l="3642" t="45921" r="60330" b="4732"/>
          <a:stretch/>
        </p:blipFill>
        <p:spPr>
          <a:xfrm>
            <a:off x="2924887" y="1736950"/>
            <a:ext cx="3294226" cy="33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05300" y="2007000"/>
            <a:ext cx="2933400" cy="28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 descr="sheet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285425" y="274650"/>
            <a:ext cx="84012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37325" y="1339875"/>
            <a:ext cx="7642800" cy="485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 descr="sheet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BLANK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6B9FA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85425" y="274650"/>
            <a:ext cx="84012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37325" y="1339875"/>
            <a:ext cx="7642800" cy="48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3000"/>
              <a:buFont typeface="Muli"/>
              <a:buChar char="▪"/>
              <a:defRPr sz="30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Muli"/>
              <a:buChar char="❏"/>
              <a:defRPr sz="18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Muli"/>
              <a:buChar char="❏"/>
              <a:defRPr sz="18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Muli"/>
              <a:buChar char="❏"/>
              <a:defRPr sz="18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Muli"/>
              <a:buChar char="❏"/>
              <a:defRPr sz="18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Muli"/>
              <a:buChar char="❏"/>
              <a:defRPr sz="18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Muli"/>
              <a:buChar char="❏"/>
              <a:defRPr sz="18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8" r:id="rId3"/>
    <p:sldLayoutId id="2147483659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43F5241-6A69-DA4E-94DA-BA7BEDCEC5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331" y="325821"/>
            <a:ext cx="8534737" cy="62011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8D37AD6-6CB3-7942-AAB7-30FF61CC21C7}"/>
              </a:ext>
            </a:extLst>
          </p:cNvPr>
          <p:cNvSpPr/>
          <p:nvPr/>
        </p:nvSpPr>
        <p:spPr>
          <a:xfrm>
            <a:off x="336331" y="2999226"/>
            <a:ext cx="8534737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rgbClr val="111111"/>
              </a:buClr>
              <a:buSzPts val="4000"/>
            </a:pPr>
            <a:endParaRPr lang="es-ES" sz="3200" b="1" dirty="0">
              <a:solidFill>
                <a:schemeClr val="tx1"/>
              </a:solidFill>
              <a:latin typeface="Montserrat"/>
              <a:sym typeface="Montserrat"/>
            </a:endParaRPr>
          </a:p>
          <a:p>
            <a:pPr algn="ctr">
              <a:buClr>
                <a:srgbClr val="111111"/>
              </a:buClr>
              <a:buSzPts val="4000"/>
            </a:pPr>
            <a:r>
              <a:rPr lang="es-ES" sz="3200" b="1" dirty="0">
                <a:solidFill>
                  <a:schemeClr val="tx1"/>
                </a:solidFill>
                <a:latin typeface="Montserrat"/>
                <a:sym typeface="Montserrat"/>
              </a:rPr>
              <a:t>Ley N°9635: Fortalecimiento de las Finanzas Públicas</a:t>
            </a:r>
            <a:endParaRPr lang="en-US" sz="3200" b="1" dirty="0">
              <a:solidFill>
                <a:schemeClr val="tx1"/>
              </a:solidFill>
              <a:latin typeface="Montserrat"/>
              <a:sym typeface="Montserra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C13D837-E37A-AF4C-BED2-8041B5B68B0C}"/>
              </a:ext>
            </a:extLst>
          </p:cNvPr>
          <p:cNvSpPr/>
          <p:nvPr/>
        </p:nvSpPr>
        <p:spPr>
          <a:xfrm>
            <a:off x="152400" y="5726704"/>
            <a:ext cx="43039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Montserrat"/>
              </a:rPr>
              <a:t>Preparado</a:t>
            </a:r>
            <a:r>
              <a:rPr lang="en-US" sz="1600" b="1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"/>
              </a:rPr>
              <a:t>por</a:t>
            </a:r>
            <a:r>
              <a:rPr lang="en-US" sz="1600" b="1" dirty="0">
                <a:solidFill>
                  <a:schemeClr val="tx1"/>
                </a:solidFill>
                <a:latin typeface="Montserrat"/>
              </a:rPr>
              <a:t>: </a:t>
            </a:r>
          </a:p>
          <a:p>
            <a:pPr algn="ctr"/>
            <a:r>
              <a:rPr lang="en-US" sz="1600" b="1" dirty="0" err="1">
                <a:solidFill>
                  <a:schemeClr val="tx1"/>
                </a:solidFill>
                <a:latin typeface="Montserrat"/>
              </a:rPr>
              <a:t>Licda</a:t>
            </a:r>
            <a:r>
              <a:rPr lang="en-US" sz="1600" b="1" dirty="0">
                <a:solidFill>
                  <a:schemeClr val="tx1"/>
                </a:solidFill>
                <a:latin typeface="Montserrat"/>
              </a:rPr>
              <a:t>. Ana Lorena </a:t>
            </a:r>
            <a:r>
              <a:rPr lang="es-ES" sz="1600" b="1" dirty="0">
                <a:solidFill>
                  <a:schemeClr val="tx1"/>
                </a:solidFill>
                <a:latin typeface="Montserrat"/>
              </a:rPr>
              <a:t>Ávalos Monge</a:t>
            </a:r>
          </a:p>
          <a:p>
            <a:pPr algn="ctr"/>
            <a:r>
              <a:rPr lang="es-ES" b="1" dirty="0">
                <a:solidFill>
                  <a:schemeClr val="tx1"/>
                </a:solidFill>
                <a:latin typeface="Montserrat"/>
              </a:rPr>
              <a:t>Consultora Tributaria</a:t>
            </a:r>
          </a:p>
        </p:txBody>
      </p:sp>
    </p:spTree>
    <p:extLst>
      <p:ext uri="{BB962C8B-B14F-4D97-AF65-F5344CB8AC3E}">
        <p14:creationId xmlns:p14="http://schemas.microsoft.com/office/powerpoint/2010/main" val="300041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85425" y="274650"/>
            <a:ext cx="84012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CR" sz="2800" dirty="0"/>
              <a:t>Ejemplos de servicios</a:t>
            </a:r>
            <a:endParaRPr b="0" dirty="0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37325" y="1339875"/>
            <a:ext cx="7642800" cy="48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s-CR" sz="1800" dirty="0">
              <a:latin typeface="Montserrat" panose="020B060402020202020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s-CR" sz="2000" dirty="0">
                <a:latin typeface="Muli" panose="020B0604020202020204" charset="0"/>
              </a:rPr>
              <a:t>Servicios personales sin relación de dependencia (profesión, arte y uso 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s-CR" sz="2000" dirty="0">
                <a:latin typeface="Muli" panose="020B0604020202020204" charset="0"/>
              </a:rPr>
              <a:t>Servicios de auditoría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s-CR" sz="2000" dirty="0">
                <a:latin typeface="Muli" panose="020B0604020202020204" charset="0"/>
              </a:rPr>
              <a:t>Servicios contables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s-CR" sz="2000" dirty="0">
                <a:latin typeface="Muli" panose="020B0604020202020204" charset="0"/>
              </a:rPr>
              <a:t>Arrendamientos de bienes muebles, intangibles o  inmuebles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s-CR" sz="2000" dirty="0">
                <a:latin typeface="Muli" panose="020B0604020202020204" charset="0"/>
              </a:rPr>
              <a:t>Servicios de transporte no exentos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s-CR" sz="2000" dirty="0">
                <a:latin typeface="Muli" panose="020B0604020202020204" charset="0"/>
              </a:rPr>
              <a:t>Servicios hospitalarios privados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s-CR" sz="2000" dirty="0">
                <a:latin typeface="Muli" panose="020B0604020202020204" charset="0"/>
              </a:rPr>
              <a:t>Uso de instalaciones deportivas o recreativas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s-CR" sz="2000" dirty="0">
                <a:latin typeface="Muli" panose="020B0604020202020204" charset="0"/>
              </a:rPr>
              <a:t>Suministros de productos informáticos</a:t>
            </a:r>
          </a:p>
          <a:p>
            <a:pPr marL="3810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CR" sz="1800" b="1" dirty="0">
              <a:latin typeface="Montserrat" panose="020B0604020202020204" charset="0"/>
            </a:endParaRPr>
          </a:p>
          <a:p>
            <a:pPr marL="3810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CR" sz="1800" dirty="0"/>
          </a:p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endParaRPr lang="en-US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14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87A458-4BB3-5F4F-A098-2A29BBD4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 INSCRIPCIÓN NUEVOS CONTRIBUYENTES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3FBEFC-72C7-BB45-92B4-EA999B273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s-MX" sz="2000" b="1" dirty="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MX" sz="2400" b="1" dirty="0"/>
              <a:t>Inscripción:</a:t>
            </a:r>
            <a:endParaRPr lang="es-ES" sz="2000" dirty="0"/>
          </a:p>
          <a:p>
            <a:r>
              <a:rPr lang="en-US" sz="2400" dirty="0"/>
              <a:t>De </a:t>
            </a:r>
            <a:r>
              <a:rPr lang="en-US" sz="2400" dirty="0" err="1"/>
              <a:t>acuerdo</a:t>
            </a:r>
            <a:r>
              <a:rPr lang="en-US" sz="2400" dirty="0"/>
              <a:t> a </a:t>
            </a:r>
            <a:r>
              <a:rPr lang="en-US" sz="2400" dirty="0" err="1"/>
              <a:t>comunicado</a:t>
            </a:r>
            <a:r>
              <a:rPr lang="en-US" sz="2400" dirty="0"/>
              <a:t> de la </a:t>
            </a:r>
            <a:r>
              <a:rPr lang="en-US" sz="2400" dirty="0" err="1"/>
              <a:t>Administración</a:t>
            </a:r>
            <a:r>
              <a:rPr lang="en-US" sz="2400" dirty="0"/>
              <a:t> </a:t>
            </a:r>
            <a:r>
              <a:rPr lang="en-US" sz="2400" dirty="0" err="1"/>
              <a:t>Tributaria</a:t>
            </a:r>
            <a:r>
              <a:rPr lang="en-US" sz="2400" dirty="0"/>
              <a:t>, </a:t>
            </a:r>
            <a:r>
              <a:rPr lang="en-US" sz="2400" dirty="0" err="1"/>
              <a:t>todos</a:t>
            </a:r>
            <a:r>
              <a:rPr lang="en-US" sz="2400" dirty="0"/>
              <a:t> los </a:t>
            </a:r>
            <a:r>
              <a:rPr lang="en-US" sz="2400" dirty="0" err="1"/>
              <a:t>contribuyentes</a:t>
            </a:r>
            <a:r>
              <a:rPr lang="en-US" sz="2400" dirty="0"/>
              <a:t> de </a:t>
            </a:r>
            <a:r>
              <a:rPr lang="en-US" sz="2400" dirty="0" err="1"/>
              <a:t>renta</a:t>
            </a:r>
            <a:r>
              <a:rPr lang="en-US" sz="2400" dirty="0"/>
              <a:t> </a:t>
            </a:r>
            <a:r>
              <a:rPr lang="en-US" sz="2400" dirty="0" err="1"/>
              <a:t>serán</a:t>
            </a:r>
            <a:r>
              <a:rPr lang="en-US" sz="2400" dirty="0"/>
              <a:t> </a:t>
            </a:r>
            <a:r>
              <a:rPr lang="en-US" sz="2400" dirty="0" err="1"/>
              <a:t>inscritos</a:t>
            </a:r>
            <a:r>
              <a:rPr lang="en-US" sz="2400" dirty="0"/>
              <a:t> de </a:t>
            </a:r>
            <a:r>
              <a:rPr lang="en-US" sz="2400" dirty="0" err="1"/>
              <a:t>oficio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el </a:t>
            </a:r>
            <a:r>
              <a:rPr lang="en-US" sz="2400" dirty="0" err="1"/>
              <a:t>iva</a:t>
            </a:r>
            <a:r>
              <a:rPr lang="en-US" sz="2400" dirty="0"/>
              <a:t> (forma </a:t>
            </a:r>
            <a:r>
              <a:rPr lang="en-US" sz="2400" dirty="0" err="1"/>
              <a:t>automática</a:t>
            </a:r>
            <a:r>
              <a:rPr lang="en-US" sz="2400" dirty="0"/>
              <a:t>) a </a:t>
            </a:r>
            <a:r>
              <a:rPr lang="en-US" sz="2400" dirty="0" err="1"/>
              <a:t>partir</a:t>
            </a:r>
            <a:r>
              <a:rPr lang="en-US" sz="2400" dirty="0"/>
              <a:t> del 01 de </a:t>
            </a:r>
            <a:r>
              <a:rPr lang="en-US" sz="2400" dirty="0" err="1"/>
              <a:t>julio</a:t>
            </a:r>
            <a:r>
              <a:rPr lang="en-US" sz="2400" dirty="0"/>
              <a:t> del 2019. </a:t>
            </a:r>
          </a:p>
          <a:p>
            <a:endParaRPr lang="es-CR" sz="2400" dirty="0"/>
          </a:p>
          <a:p>
            <a:pPr marL="38100" indent="0" algn="just">
              <a:buNone/>
            </a:pPr>
            <a:endParaRPr lang="es-ES" sz="2400" dirty="0"/>
          </a:p>
          <a:p>
            <a:pPr marL="38100" indent="0" algn="just">
              <a:buNone/>
            </a:pPr>
            <a:endParaRPr lang="es-ES" sz="2400" dirty="0"/>
          </a:p>
          <a:p>
            <a:pPr marL="38100" indent="0" algn="just">
              <a:buNone/>
            </a:pPr>
            <a:r>
              <a:rPr lang="es-CR" sz="2400" dirty="0">
                <a:latin typeface="Montserrat" panose="020B0604020202020204" charset="0"/>
              </a:rPr>
              <a:t> </a:t>
            </a:r>
          </a:p>
          <a:p>
            <a:pPr marL="38100" indent="0" algn="just">
              <a:buNone/>
            </a:pPr>
            <a:endParaRPr lang="es-CR" sz="2400" dirty="0">
              <a:latin typeface="Montserrat" panose="020B0604020202020204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 algn="just">
              <a:lnSpc>
                <a:spcPct val="90000"/>
              </a:lnSpc>
              <a:buNone/>
              <a:defRPr/>
            </a:pPr>
            <a:r>
              <a:rPr lang="es-MX" sz="2800" b="1" dirty="0"/>
              <a:t>Transitorio VIII</a:t>
            </a:r>
            <a:r>
              <a:rPr lang="es-ES" sz="2000" dirty="0"/>
              <a:t>    </a:t>
            </a:r>
          </a:p>
          <a:p>
            <a:r>
              <a:rPr lang="en-US" sz="3200" dirty="0"/>
              <a:t>Los </a:t>
            </a:r>
            <a:r>
              <a:rPr lang="en-US" sz="3200" dirty="0" err="1"/>
              <a:t>nuevos</a:t>
            </a:r>
            <a:r>
              <a:rPr lang="en-US" sz="3200" dirty="0"/>
              <a:t> </a:t>
            </a:r>
            <a:r>
              <a:rPr lang="en-US" sz="3200" dirty="0" err="1"/>
              <a:t>contribuyentes</a:t>
            </a:r>
            <a:r>
              <a:rPr lang="en-US" sz="3200" dirty="0"/>
              <a:t> del IVA </a:t>
            </a:r>
            <a:r>
              <a:rPr lang="en-US" sz="3200" dirty="0" err="1"/>
              <a:t>podrán</a:t>
            </a:r>
            <a:r>
              <a:rPr lang="es-ES" sz="3200" dirty="0"/>
              <a:t> liquidar y cancelar la totalidad del impuesto correspondiente, dentro de los </a:t>
            </a:r>
            <a:r>
              <a:rPr lang="es-ES" sz="3200" b="1" dirty="0"/>
              <a:t>tres primeros meses</a:t>
            </a:r>
            <a:r>
              <a:rPr lang="es-ES" sz="3200" dirty="0"/>
              <a:t>, contados a partir de la entrada en vigencia de la presente ley.</a:t>
            </a:r>
          </a:p>
          <a:p>
            <a:pPr marL="38100" indent="0">
              <a:buNone/>
            </a:pPr>
            <a:r>
              <a:rPr lang="es-CR" sz="2400" b="1" dirty="0">
                <a:solidFill>
                  <a:srgbClr val="229E9E"/>
                </a:solidFill>
              </a:rPr>
              <a:t>Importante: la declaración de julio 2019 </a:t>
            </a:r>
          </a:p>
        </p:txBody>
      </p:sp>
    </p:spTree>
    <p:extLst>
      <p:ext uri="{BB962C8B-B14F-4D97-AF65-F5344CB8AC3E}">
        <p14:creationId xmlns:p14="http://schemas.microsoft.com/office/powerpoint/2010/main" val="30706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EXENCIONES: Art. 8 Ley y Art. 11 RIVA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sz="1800" dirty="0"/>
              <a:t>1.Exportaciones de bienes</a:t>
            </a:r>
          </a:p>
          <a:p>
            <a:endParaRPr lang="es-CR" sz="1800" b="1" dirty="0"/>
          </a:p>
          <a:p>
            <a:r>
              <a:rPr lang="es-CR" sz="2000" b="1" dirty="0">
                <a:solidFill>
                  <a:srgbClr val="3AB4C4"/>
                </a:solidFill>
              </a:rPr>
              <a:t>2.Intereses y las comisiones derivados de todos los préstamos</a:t>
            </a:r>
          </a:p>
          <a:p>
            <a:endParaRPr lang="es-CR" sz="2000" b="1" dirty="0">
              <a:solidFill>
                <a:srgbClr val="3AB4C4"/>
              </a:solidFill>
            </a:endParaRPr>
          </a:p>
          <a:p>
            <a:r>
              <a:rPr lang="es-CR" sz="1800" dirty="0"/>
              <a:t>3.Los créditos para descuento de facturas, los arrendamientos financieros y los arrendamientos operativos en función financiera</a:t>
            </a:r>
          </a:p>
          <a:p>
            <a:endParaRPr lang="es-CR" sz="1800" dirty="0"/>
          </a:p>
          <a:p>
            <a:r>
              <a:rPr lang="es-CR" sz="2000" b="1" dirty="0">
                <a:solidFill>
                  <a:srgbClr val="3AB4C4"/>
                </a:solidFill>
              </a:rPr>
              <a:t>4.Las transferencias realizadas por medio de las entidades financieras</a:t>
            </a:r>
          </a:p>
          <a:p>
            <a:endParaRPr lang="es-CR" sz="1800" b="1" dirty="0">
              <a:solidFill>
                <a:srgbClr val="3AB4C4"/>
              </a:solidFill>
            </a:endParaRPr>
          </a:p>
          <a:p>
            <a:r>
              <a:rPr lang="es-CR" sz="2000" b="1" dirty="0">
                <a:solidFill>
                  <a:srgbClr val="3AB4C4"/>
                </a:solidFill>
              </a:rPr>
              <a:t>5.Arrendamientos de inmuebles destinados exclusivamente a viviendas </a:t>
            </a:r>
            <a:r>
              <a:rPr lang="es-CR" sz="2000" b="1" dirty="0" smtClean="0">
                <a:solidFill>
                  <a:srgbClr val="3AB4C4"/>
                </a:solidFill>
              </a:rPr>
              <a:t>igual </a:t>
            </a:r>
            <a:r>
              <a:rPr lang="es-CR" sz="2000" b="1" dirty="0">
                <a:solidFill>
                  <a:srgbClr val="3AB4C4"/>
                </a:solidFill>
              </a:rPr>
              <a:t>o inferior al 1,5 salario </a:t>
            </a:r>
            <a:r>
              <a:rPr lang="es-CR" sz="2000" b="1" dirty="0" smtClean="0">
                <a:solidFill>
                  <a:srgbClr val="3AB4C4"/>
                </a:solidFill>
              </a:rPr>
              <a:t>base: </a:t>
            </a:r>
            <a:r>
              <a:rPr lang="es-CR" sz="2000" b="1" dirty="0" smtClean="0">
                <a:solidFill>
                  <a:srgbClr val="3AB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₵</a:t>
            </a:r>
            <a:r>
              <a:rPr lang="es-CR" sz="2000" b="1" dirty="0" smtClean="0">
                <a:solidFill>
                  <a:srgbClr val="3AB4C4"/>
                </a:solidFill>
              </a:rPr>
              <a:t> 669.300</a:t>
            </a:r>
            <a:endParaRPr lang="es-CR" sz="2000" b="1" dirty="0">
              <a:solidFill>
                <a:schemeClr val="tx1"/>
              </a:solidFill>
            </a:endParaRPr>
          </a:p>
          <a:p>
            <a:pPr marL="38100" indent="0">
              <a:buNone/>
            </a:pPr>
            <a:endParaRPr lang="es-CR" sz="1600" dirty="0"/>
          </a:p>
          <a:p>
            <a:endParaRPr lang="es-CR" sz="1600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1552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EXENCIONES : Art. 8 Ley y Art. 11 RIVA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4438" y="1002900"/>
            <a:ext cx="7642800" cy="4852200"/>
          </a:xfrm>
        </p:spPr>
        <p:txBody>
          <a:bodyPr/>
          <a:lstStyle/>
          <a:p>
            <a:endParaRPr lang="es-CR" sz="1800" b="1" dirty="0">
              <a:solidFill>
                <a:schemeClr val="tx1"/>
              </a:solidFill>
            </a:endParaRPr>
          </a:p>
          <a:p>
            <a:r>
              <a:rPr lang="es-CR" sz="1800" dirty="0"/>
              <a:t>6. El suministro de energía eléctrica </a:t>
            </a:r>
            <a:r>
              <a:rPr lang="es-CR" sz="1800" b="1" dirty="0"/>
              <a:t>residencial</a:t>
            </a:r>
            <a:r>
              <a:rPr lang="es-CR" sz="1800" dirty="0"/>
              <a:t>, siempre que el consumo mensual igual o inferior a 280 kW/h. Si es superior se aplica al total.</a:t>
            </a:r>
          </a:p>
          <a:p>
            <a:endParaRPr lang="es-CR" sz="1800" dirty="0"/>
          </a:p>
          <a:p>
            <a:r>
              <a:rPr lang="es-CR" sz="1800" dirty="0"/>
              <a:t>7.Las cuotas de afiliación y las mensualidades pagadas a los colegios profesionales, las organizaciones sindicales y las cámaras empresariales.</a:t>
            </a:r>
          </a:p>
          <a:p>
            <a:endParaRPr lang="es-CR" sz="1800" dirty="0"/>
          </a:p>
          <a:p>
            <a:r>
              <a:rPr lang="es-CR" sz="1800" dirty="0"/>
              <a:t>8. Consumo mensual agua residencia exceda a 30 metros cúbicos.</a:t>
            </a:r>
          </a:p>
          <a:p>
            <a:endParaRPr lang="es-CR" sz="1800" dirty="0"/>
          </a:p>
          <a:p>
            <a:r>
              <a:rPr lang="es-CR" sz="1800" dirty="0"/>
              <a:t>9.Los arrendamientos utilizados las microempresas y pequeñas empresas, cuando el monto de la renta mensual exceda del 1.5 salario base</a:t>
            </a:r>
            <a:r>
              <a:rPr lang="es-CR" sz="1800" dirty="0" smtClean="0"/>
              <a:t>,(</a:t>
            </a:r>
            <a:r>
              <a:rPr lang="es-CR" sz="1800" b="1" dirty="0">
                <a:solidFill>
                  <a:srgbClr val="3AB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₵</a:t>
            </a:r>
            <a:r>
              <a:rPr lang="es-CR" sz="1800" b="1" dirty="0">
                <a:solidFill>
                  <a:srgbClr val="3AB4C4"/>
                </a:solidFill>
              </a:rPr>
              <a:t> </a:t>
            </a:r>
            <a:r>
              <a:rPr lang="es-CR" sz="1800" b="1" dirty="0" smtClean="0">
                <a:solidFill>
                  <a:srgbClr val="3AB4C4"/>
                </a:solidFill>
              </a:rPr>
              <a:t>669.300 )</a:t>
            </a:r>
            <a:r>
              <a:rPr lang="es-CR" sz="1800" dirty="0" smtClean="0"/>
              <a:t> </a:t>
            </a:r>
            <a:r>
              <a:rPr lang="es-CR" sz="1800" dirty="0"/>
              <a:t>el impuesto se aplicará al total de la renta ( inscritos en el MEIC ).</a:t>
            </a:r>
          </a:p>
          <a:p>
            <a:endParaRPr lang="es-CR" sz="1800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70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47" y="1006948"/>
            <a:ext cx="7505591" cy="470805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160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08" y="596264"/>
            <a:ext cx="7520118" cy="51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NO SUJECIONES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8725" y="986287"/>
            <a:ext cx="7642800" cy="4852200"/>
          </a:xfrm>
        </p:spPr>
        <p:txBody>
          <a:bodyPr/>
          <a:lstStyle/>
          <a:p>
            <a:endParaRPr lang="es-CR" dirty="0"/>
          </a:p>
          <a:p>
            <a:r>
              <a:rPr lang="es-CR" sz="2000" b="1" dirty="0"/>
              <a:t>Artículo 9 </a:t>
            </a:r>
          </a:p>
          <a:p>
            <a:r>
              <a:rPr lang="es-CR" sz="2000" dirty="0"/>
              <a:t>1. Los traspasos de bienes inmuebles y muebles registrales gravados con el impuesto a la transferencia.</a:t>
            </a:r>
          </a:p>
          <a:p>
            <a:r>
              <a:rPr lang="es-CR" sz="2000" dirty="0"/>
              <a:t>2. La transmisión de la totalidad del patrimonio o una o varias líneas de negocio del contribuyente, en casos de reorganización empresarial.</a:t>
            </a:r>
          </a:p>
          <a:p>
            <a:r>
              <a:rPr lang="es-CR" sz="2000" dirty="0"/>
              <a:t>3. El suministro de muestras gratuitas de bienes sin valor comercial estimable, con fines de promoción de las actividades.</a:t>
            </a:r>
          </a:p>
          <a:p>
            <a:r>
              <a:rPr lang="es-CR" sz="2000" dirty="0"/>
              <a:t>4. Los servicios prestados por personas físicas en régimen de dependencia.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7128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87A458-4BB3-5F4F-A098-2A29BBD4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 TARIFAS DE IVA</a:t>
            </a:r>
            <a:endParaRPr lang="en-US" sz="2800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431678616"/>
              </p:ext>
            </p:extLst>
          </p:nvPr>
        </p:nvGraphicFramePr>
        <p:xfrm>
          <a:off x="737325" y="1339875"/>
          <a:ext cx="7642800" cy="485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80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	DETERMINACIÓN DEL IMPUESTO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CR" dirty="0"/>
              <a:t>                                                        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80166158"/>
              </p:ext>
            </p:extLst>
          </p:nvPr>
        </p:nvGraphicFramePr>
        <p:xfrm>
          <a:off x="1523999" y="1396999"/>
          <a:ext cx="6448425" cy="412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17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52842391"/>
              </p:ext>
            </p:extLst>
          </p:nvPr>
        </p:nvGraphicFramePr>
        <p:xfrm>
          <a:off x="397669" y="1082674"/>
          <a:ext cx="8348662" cy="5332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1001486" y="574766"/>
            <a:ext cx="5856514" cy="40011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s-CR" sz="2000" dirty="0"/>
              <a:t>Contenidos de la ley </a:t>
            </a:r>
          </a:p>
        </p:txBody>
      </p:sp>
    </p:spTree>
    <p:extLst>
      <p:ext uri="{BB962C8B-B14F-4D97-AF65-F5344CB8AC3E}">
        <p14:creationId xmlns:p14="http://schemas.microsoft.com/office/powerpoint/2010/main" val="10257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DÉBITO FISCAL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40112" y="1351012"/>
            <a:ext cx="8063775" cy="4852200"/>
          </a:xfrm>
        </p:spPr>
        <p:txBody>
          <a:bodyPr/>
          <a:lstStyle/>
          <a:p>
            <a:pPr marL="285750" indent="-285750"/>
            <a:r>
              <a:rPr lang="es-C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Respaldo de las facturas de ventas electrónicas donde se consigne la venta de bienes o la prestación de servicios sujetas o no exentas.</a:t>
            </a:r>
          </a:p>
          <a:p>
            <a:pPr marL="285750" indent="-285750"/>
            <a:r>
              <a:rPr lang="es-C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vez que se devenga el hecho generador, se produce el débito y por ende la obligación de ingresarlo por parte del contribuyente.</a:t>
            </a:r>
          </a:p>
          <a:p>
            <a:pPr marL="285750" indent="-285750"/>
            <a:r>
              <a:rPr lang="es-C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 ingresar el débito con independencia de que el adquirente del bien o servicio, lo haya pagado o no. </a:t>
            </a:r>
          </a:p>
          <a:p>
            <a:pPr marL="285750" indent="-285750"/>
            <a:r>
              <a:rPr lang="es-CR" sz="1600" b="1" dirty="0">
                <a:solidFill>
                  <a:srgbClr val="229E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la factura se encuentra en dólares, deberá de utilizarse el tipo de cambio de venta del Banco Central de Costa Rica.</a:t>
            </a:r>
          </a:p>
          <a:p>
            <a:endParaRPr lang="es-CR" sz="1600" b="1" dirty="0">
              <a:solidFill>
                <a:srgbClr val="229E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567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CRÉDITO FISCAL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R" sz="2000" dirty="0"/>
              <a:t>REQUISITOS:</a:t>
            </a:r>
          </a:p>
          <a:p>
            <a:pPr lvl="0"/>
            <a:endParaRPr lang="es-CR" sz="2000" dirty="0"/>
          </a:p>
          <a:p>
            <a:pPr lvl="1"/>
            <a:r>
              <a:rPr lang="es-CR" sz="1800" dirty="0"/>
              <a:t>Crédito fiscal </a:t>
            </a:r>
            <a:r>
              <a:rPr lang="es-CR" sz="1800" dirty="0">
                <a:solidFill>
                  <a:srgbClr val="229E9E"/>
                </a:solidFill>
              </a:rPr>
              <a:t>impuesto soportado o pagado </a:t>
            </a:r>
            <a:r>
              <a:rPr lang="es-CR" sz="1800" dirty="0"/>
              <a:t>por las compras de bienes y servicios necesarios para el desarrollo de la actividad del contribuyente.</a:t>
            </a:r>
          </a:p>
          <a:p>
            <a:pPr lvl="1"/>
            <a:endParaRPr lang="es-CR" sz="1800" dirty="0"/>
          </a:p>
          <a:p>
            <a:pPr lvl="1"/>
            <a:r>
              <a:rPr lang="es-CR" sz="1800" dirty="0"/>
              <a:t>Cuando se </a:t>
            </a:r>
            <a:r>
              <a:rPr lang="es-CR" sz="1800" dirty="0">
                <a:solidFill>
                  <a:srgbClr val="229E9E"/>
                </a:solidFill>
              </a:rPr>
              <a:t>dispone de la correspondiente factura, de los documentos aduanero</a:t>
            </a:r>
          </a:p>
          <a:p>
            <a:pPr lvl="1"/>
            <a:endParaRPr lang="es-CR" sz="1800" dirty="0">
              <a:solidFill>
                <a:srgbClr val="229E9E"/>
              </a:solidFill>
            </a:endParaRPr>
          </a:p>
          <a:p>
            <a:pPr lvl="1"/>
            <a:r>
              <a:rPr lang="es-CR" sz="1800" dirty="0"/>
              <a:t>El crédito fiscal procede por adquisiciones o importaciones de bienes o servicios </a:t>
            </a:r>
            <a:r>
              <a:rPr lang="es-CR" sz="1800" dirty="0">
                <a:solidFill>
                  <a:srgbClr val="229E9E"/>
                </a:solidFill>
              </a:rPr>
              <a:t>vinculados directa y exclusivamente con la actividad .</a:t>
            </a:r>
          </a:p>
          <a:p>
            <a:pPr marL="533400" lvl="1" indent="0">
              <a:buNone/>
            </a:pPr>
            <a:endParaRPr lang="es-CR" sz="1800" dirty="0">
              <a:solidFill>
                <a:srgbClr val="229E9E"/>
              </a:solidFill>
            </a:endParaRPr>
          </a:p>
          <a:p>
            <a:pPr lvl="1"/>
            <a:r>
              <a:rPr lang="es-CR" sz="1800" dirty="0">
                <a:solidFill>
                  <a:srgbClr val="229E9E"/>
                </a:solidFill>
              </a:rPr>
              <a:t>Que sean gastos deducibles del ISR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1140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CRÉDITO FISCAL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CR" sz="2400" dirty="0"/>
              <a:t>Realización de operaciones con y sin derecho a crédito fiscal:</a:t>
            </a:r>
          </a:p>
          <a:p>
            <a:pPr marL="38100" indent="0">
              <a:buNone/>
            </a:pPr>
            <a:r>
              <a:rPr lang="es-CR" sz="2400" dirty="0"/>
              <a:t>El crédito procedente de la adquisición o importación de bienes o servicios utilizados, exclusivo, en la realización de operaciones con derecho a crédito fiscal se utilizará </a:t>
            </a:r>
            <a:r>
              <a:rPr lang="es-CR" sz="2400" dirty="0">
                <a:solidFill>
                  <a:srgbClr val="229E9E"/>
                </a:solidFill>
              </a:rPr>
              <a:t>en un cien por ciento (100%) contra el débito fiscal del periodo.</a:t>
            </a:r>
          </a:p>
          <a:p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22827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87A458-4BB3-5F4F-A098-2A29BBD4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Determinación crédito según tarifa </a:t>
            </a:r>
            <a:endParaRPr lang="en-US" sz="2800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857637304"/>
              </p:ext>
            </p:extLst>
          </p:nvPr>
        </p:nvGraphicFramePr>
        <p:xfrm>
          <a:off x="737325" y="1339875"/>
          <a:ext cx="7642800" cy="485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4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sz="2000" dirty="0"/>
              <a:t>CRÉDITO FISCAL: operaciones que no forman parte de la proporcionalidad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CR" dirty="0"/>
              <a:t>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31285" y="1333618"/>
            <a:ext cx="624105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R" sz="1800" dirty="0" smtClean="0">
                <a:solidFill>
                  <a:srgbClr val="3AB4C4"/>
                </a:solidFill>
                <a:latin typeface="Muli" panose="020B0604020202020204" charset="0"/>
              </a:rPr>
              <a:t>Operaciones que no se deben tomar en cuenta para el cálculo de la proporcionalidad:</a:t>
            </a:r>
            <a:endParaRPr lang="es-CR" sz="1800" dirty="0">
              <a:solidFill>
                <a:srgbClr val="3AB4C4"/>
              </a:solidFill>
              <a:latin typeface="Muli" panose="020B0604020202020204" charset="0"/>
            </a:endParaRPr>
          </a:p>
          <a:p>
            <a:endParaRPr lang="es-CR" sz="1800" dirty="0">
              <a:solidFill>
                <a:srgbClr val="92D050"/>
              </a:solidFill>
              <a:latin typeface="Muli" panose="020B0604020202020204" charset="0"/>
            </a:endParaRPr>
          </a:p>
          <a:p>
            <a:r>
              <a:rPr lang="es-CR" sz="1800" dirty="0">
                <a:latin typeface="Muli" panose="020B0604020202020204" charset="0"/>
              </a:rPr>
              <a:t>1.Transacciones establecimiento permanente fuera de Costa Rica</a:t>
            </a:r>
          </a:p>
          <a:p>
            <a:endParaRPr lang="es-CR" sz="1800" dirty="0">
              <a:latin typeface="Muli" panose="020B0604020202020204" charset="0"/>
            </a:endParaRPr>
          </a:p>
          <a:p>
            <a:r>
              <a:rPr lang="es-CR" sz="1800" dirty="0">
                <a:latin typeface="Muli" panose="020B0604020202020204" charset="0"/>
              </a:rPr>
              <a:t>2.Ventas y exportaciones de bienes de capital, </a:t>
            </a:r>
            <a:r>
              <a:rPr lang="es-CR" sz="1800" u="sng" dirty="0">
                <a:latin typeface="Muli" panose="020B0604020202020204" charset="0"/>
              </a:rPr>
              <a:t>regulado art. 25</a:t>
            </a:r>
            <a:r>
              <a:rPr lang="es-CR" sz="1800" dirty="0">
                <a:latin typeface="Muli" panose="020B0604020202020204" charset="0"/>
              </a:rPr>
              <a:t>.</a:t>
            </a:r>
          </a:p>
          <a:p>
            <a:endParaRPr lang="es-CR" sz="1800" dirty="0">
              <a:latin typeface="Muli" panose="020B0604020202020204" charset="0"/>
            </a:endParaRPr>
          </a:p>
          <a:p>
            <a:r>
              <a:rPr lang="es-CR" sz="1800" dirty="0">
                <a:latin typeface="Muli" panose="020B0604020202020204" charset="0"/>
              </a:rPr>
              <a:t>3.Operaciones inmobiliarias y financieras no habituales (financieras no represente más del 15% del total de ventas)</a:t>
            </a:r>
          </a:p>
          <a:p>
            <a:endParaRPr lang="es-CR" sz="1800" dirty="0">
              <a:latin typeface="Muli" panose="020B0604020202020204" charset="0"/>
            </a:endParaRPr>
          </a:p>
          <a:p>
            <a:r>
              <a:rPr lang="es-CR" sz="1800" dirty="0">
                <a:latin typeface="Muli" panose="020B0604020202020204" charset="0"/>
              </a:rPr>
              <a:t>4.Operaciones no sujetas (12 tipos, art.9)</a:t>
            </a:r>
          </a:p>
          <a:p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1760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CRÉDITOS FISCALES: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CR" sz="2000" dirty="0"/>
              <a:t>No procede en la adquisición de:</a:t>
            </a:r>
          </a:p>
          <a:p>
            <a:r>
              <a:rPr lang="es-CR" sz="2000" dirty="0"/>
              <a:t>Joyas, alhajas, piedras preciosas, perlas naturales o cultivadas, objetos elaborados con oro o platino.</a:t>
            </a:r>
          </a:p>
          <a:p>
            <a:r>
              <a:rPr lang="es-CR" sz="2000" dirty="0"/>
              <a:t>Alimentos, bebidas y tabaco.</a:t>
            </a:r>
          </a:p>
          <a:p>
            <a:r>
              <a:rPr lang="es-CR" sz="2000" dirty="0"/>
              <a:t>Espectáculos y servicios de carácter recreativo.</a:t>
            </a:r>
          </a:p>
          <a:p>
            <a:r>
              <a:rPr lang="es-CR" sz="2000" dirty="0"/>
              <a:t>Servicios de desplazamiento o viajes, hotelería y alimentación</a:t>
            </a:r>
          </a:p>
          <a:p>
            <a:r>
              <a:rPr lang="es-CR" sz="2000" dirty="0"/>
              <a:t>Vehículos con placa que no sea de equipo especial.</a:t>
            </a:r>
          </a:p>
          <a:p>
            <a:r>
              <a:rPr lang="es-CR" sz="2000" b="1" dirty="0">
                <a:solidFill>
                  <a:srgbClr val="229E9E"/>
                </a:solidFill>
              </a:rPr>
              <a:t>Siempre que no tengan relación a la actividad que presta el contribuyente</a:t>
            </a:r>
          </a:p>
          <a:p>
            <a:pPr marL="38100" indent="0">
              <a:buNone/>
            </a:pPr>
            <a:endParaRPr lang="es-CR" sz="3200" dirty="0">
              <a:solidFill>
                <a:srgbClr val="229E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Determinación provisional del crédito fiscal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CR" dirty="0"/>
              <a:t>Se aplica una proporción del crédito fiscal provisional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R" dirty="0"/>
              <a:t>Se calcula para el año calendario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R" dirty="0"/>
              <a:t>En el mes de diciembre de cada año se calcula la definitiva, realizándose el ajuste en el mes de diciembre 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2976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REQUISITOS FORMALES DE LOS CRÉDITOS FISCALES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CR" sz="2000" dirty="0"/>
              <a:t>No se entenderán vinculados directa y exclusivamente a la actividad, entre otros:</a:t>
            </a:r>
          </a:p>
          <a:p>
            <a:endParaRPr lang="es-CR" sz="2000" dirty="0"/>
          </a:p>
          <a:p>
            <a:pPr lvl="1"/>
            <a:r>
              <a:rPr lang="es-CR" sz="2000" dirty="0"/>
              <a:t>a) Los bienes o derechos que no figuren en la contabilidad o registros oficiales de la actividad.</a:t>
            </a:r>
          </a:p>
          <a:p>
            <a:pPr lvl="1"/>
            <a:endParaRPr lang="es-CR" sz="2000" dirty="0"/>
          </a:p>
          <a:p>
            <a:pPr lvl="1"/>
            <a:r>
              <a:rPr lang="es-CR" sz="2000" dirty="0"/>
              <a:t>b) Los bienes y derechos que no se integren en el patrimonio de la actividad.</a:t>
            </a:r>
          </a:p>
          <a:p>
            <a:pPr lvl="1"/>
            <a:endParaRPr lang="es-CR" sz="2000" dirty="0"/>
          </a:p>
          <a:p>
            <a:pPr marL="38100" indent="0">
              <a:buNone/>
            </a:pPr>
            <a:endParaRPr lang="es-CR" sz="3200" dirty="0">
              <a:solidFill>
                <a:srgbClr val="229E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 Pagos a cuenta Agentes Retenedores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Las </a:t>
            </a:r>
            <a:r>
              <a:rPr lang="en-US" sz="2400" dirty="0" err="1"/>
              <a:t>entidades</a:t>
            </a:r>
            <a:r>
              <a:rPr lang="en-US" sz="2400" dirty="0"/>
              <a:t> </a:t>
            </a:r>
            <a:r>
              <a:rPr lang="en-US" sz="2400" dirty="0" err="1"/>
              <a:t>públicas</a:t>
            </a:r>
            <a:r>
              <a:rPr lang="en-US" sz="2400" dirty="0"/>
              <a:t> o </a:t>
            </a:r>
            <a:r>
              <a:rPr lang="en-US" sz="2400" dirty="0" err="1"/>
              <a:t>privadas</a:t>
            </a:r>
            <a:r>
              <a:rPr lang="en-US" sz="2400" dirty="0" smtClean="0"/>
              <a:t>, </a:t>
            </a:r>
            <a:r>
              <a:rPr lang="es-CR" sz="2400" dirty="0"/>
              <a:t>procesen</a:t>
            </a:r>
            <a:r>
              <a:rPr lang="en-US" sz="2400" dirty="0"/>
              <a:t> los </a:t>
            </a:r>
            <a:r>
              <a:rPr lang="en-US" sz="2400" dirty="0" err="1"/>
              <a:t>pagos</a:t>
            </a:r>
            <a:r>
              <a:rPr lang="en-US" sz="2400" dirty="0"/>
              <a:t> de </a:t>
            </a:r>
            <a:r>
              <a:rPr lang="en-US" sz="2400" dirty="0" err="1"/>
              <a:t>tarjetas</a:t>
            </a:r>
            <a:r>
              <a:rPr lang="en-US" sz="2400" dirty="0"/>
              <a:t> de </a:t>
            </a:r>
            <a:r>
              <a:rPr lang="es-CR" sz="2400" dirty="0"/>
              <a:t>crédito</a:t>
            </a:r>
            <a:r>
              <a:rPr lang="en-US" sz="2400" dirty="0"/>
              <a:t> o </a:t>
            </a:r>
            <a:r>
              <a:rPr lang="es-ES" sz="2400" dirty="0"/>
              <a:t>débito, deberán actuar como </a:t>
            </a:r>
            <a:r>
              <a:rPr lang="es-ES" sz="2400" b="1" dirty="0"/>
              <a:t>agentes de </a:t>
            </a:r>
            <a:r>
              <a:rPr lang="es-ES" sz="2400" b="1" dirty="0" smtClean="0"/>
              <a:t>retención,</a:t>
            </a:r>
            <a:r>
              <a:rPr lang="es-ES" sz="2400" dirty="0" smtClean="0"/>
              <a:t> </a:t>
            </a:r>
            <a:r>
              <a:rPr lang="es-ES" sz="2400" dirty="0"/>
              <a:t>máximo de</a:t>
            </a:r>
            <a:r>
              <a:rPr lang="es-ES" sz="2400" b="1" dirty="0"/>
              <a:t> 6% </a:t>
            </a:r>
            <a:r>
              <a:rPr lang="es-ES" sz="2400" dirty="0"/>
              <a:t>sobre el importe neto de venta pagado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El retenedor </a:t>
            </a:r>
            <a:r>
              <a:rPr lang="es-ES" sz="2400" b="1" dirty="0"/>
              <a:t>no es responsable por la información inexacta suministrada por el </a:t>
            </a:r>
            <a:r>
              <a:rPr lang="es-CR" sz="2400" b="1" dirty="0"/>
              <a:t>afiliado</a:t>
            </a:r>
            <a:r>
              <a:rPr lang="en-US" sz="2400" b="1" dirty="0" smtClean="0"/>
              <a:t>.</a:t>
            </a:r>
            <a:endParaRPr lang="es-E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29E9E"/>
                </a:solidFill>
              </a:rPr>
              <a:t>Importante contar de respaldo la certificación bancaria de las retenciones mensuales realizadas. </a:t>
            </a:r>
          </a:p>
          <a:p>
            <a:pPr marL="0" indent="0">
              <a:buNone/>
            </a:pPr>
            <a:endParaRPr lang="es-CR" sz="2400" dirty="0">
              <a:solidFill>
                <a:srgbClr val="229E9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AB4C4"/>
              </a:solidFill>
            </a:endParaRPr>
          </a:p>
          <a:p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26869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 Pagos a cuenta Agentes Retenedores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400" dirty="0" smtClean="0">
                <a:solidFill>
                  <a:srgbClr val="3AB4C4"/>
                </a:solidFill>
              </a:rPr>
              <a:t> </a:t>
            </a:r>
            <a:endParaRPr lang="es-ES" sz="2400" dirty="0">
              <a:solidFill>
                <a:srgbClr val="3AB4C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Percepción del impuesto sobre el valor agregado en compras de </a:t>
            </a:r>
            <a:r>
              <a:rPr lang="es-CR" sz="2400" dirty="0"/>
              <a:t>servicios</a:t>
            </a:r>
            <a:r>
              <a:rPr lang="en-US" sz="2400" dirty="0"/>
              <a:t> </a:t>
            </a:r>
            <a:r>
              <a:rPr lang="es-CR" sz="2400" dirty="0"/>
              <a:t>internacionales: agentes de retención por compras por internet.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AB4C4"/>
              </a:solidFill>
            </a:endParaRPr>
          </a:p>
          <a:p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26521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85425" y="274650"/>
            <a:ext cx="84012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CR" sz="2800" dirty="0"/>
              <a:t>  IMPUESTO AL VALOR AGREGADO</a:t>
            </a:r>
            <a:endParaRPr b="0" dirty="0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37325" y="1339875"/>
            <a:ext cx="7642800" cy="48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sz="2400" b="1" dirty="0">
                <a:latin typeface="Montserrat" panose="020B0604020202020204" charset="0"/>
              </a:rPr>
              <a:t>Título I:</a:t>
            </a:r>
            <a:r>
              <a:rPr lang="es-ES" sz="2400" dirty="0"/>
              <a:t> Ley del Impuesto al Valor Agregado (sustituye la ley del impuesto general sobre las ventas)</a:t>
            </a:r>
            <a:endParaRPr lang="es-ES" sz="2400" dirty="0">
              <a:latin typeface="Montserrat" panose="020B060402020202020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sz="2400" b="1" dirty="0">
                <a:latin typeface="Montserrat" panose="020B0604020202020204" charset="0"/>
              </a:rPr>
              <a:t>Transitorios y Vigencias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sz="2400" b="1" dirty="0">
                <a:latin typeface="Montserrat" panose="020B0604020202020204" charset="0"/>
              </a:rPr>
              <a:t>Vigencia: 1 de julio 2019</a:t>
            </a:r>
            <a:endParaRPr lang="es-CR" sz="2400" b="1" dirty="0">
              <a:latin typeface="Montserrat" panose="020B0604020202020204" charset="0"/>
            </a:endParaRPr>
          </a:p>
          <a:p>
            <a:pPr marL="3810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CR" sz="1800" dirty="0"/>
          </a:p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endParaRPr lang="en-US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519E0F7-F19C-AF4D-9D07-277BFCD48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129" y="3604045"/>
            <a:ext cx="3911741" cy="2328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87A458-4BB3-5F4F-A098-2A29BBD4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Liquidación</a:t>
            </a:r>
            <a:r>
              <a:rPr lang="en-US" sz="2800" dirty="0"/>
              <a:t> y </a:t>
            </a:r>
            <a:r>
              <a:rPr lang="en-US" sz="2800" dirty="0" err="1"/>
              <a:t>pago</a:t>
            </a:r>
            <a:r>
              <a:rPr lang="en-US" sz="28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3FBEFC-72C7-BB45-92B4-EA999B273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 algn="just">
              <a:buNone/>
            </a:pPr>
            <a:endParaRPr lang="es-CR" sz="2400" dirty="0">
              <a:latin typeface="Montserrat" panose="020B060402020202020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R" sz="2400" dirty="0">
                <a:latin typeface="Montserrat" panose="020B0604020202020204" charset="0"/>
              </a:rPr>
              <a:t>La declaración es mensual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R" sz="2400" dirty="0">
                <a:latin typeface="Montserrat" panose="020B0604020202020204" charset="0"/>
              </a:rPr>
              <a:t>Liquidar el impuesto a más tardar el 15 de cada mes ( natural)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R" sz="2400" dirty="0">
                <a:latin typeface="Montserrat" panose="020B0604020202020204" charset="0"/>
              </a:rPr>
              <a:t>Declaración por ATV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R" sz="2400" dirty="0">
                <a:latin typeface="Montserrat" panose="020B0604020202020204" charset="0"/>
              </a:rPr>
              <a:t>La obligación subsiste aún que no tenga impuesto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R" sz="2400" dirty="0">
              <a:latin typeface="Montserrat" panose="020B0604020202020204" charset="0"/>
            </a:endParaRPr>
          </a:p>
          <a:p>
            <a:pPr marL="38100" indent="0" algn="just">
              <a:buNone/>
            </a:pPr>
            <a:endParaRPr lang="es-CR" sz="2400" dirty="0">
              <a:latin typeface="Montserrat" panose="020B0604020202020204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Transitorios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CR" dirty="0"/>
              <a:t>Transitorio V:</a:t>
            </a:r>
          </a:p>
          <a:p>
            <a:pPr marL="495300" lvl="1" indent="0">
              <a:buNone/>
            </a:pPr>
            <a:r>
              <a:rPr lang="es-CR" dirty="0"/>
              <a:t>Servicios de ingeniería, arquitectura, topografía, construcción, registrados CFIACR, entrada en vigencia IVA y durante 3 meses posteriores cuenten con planos visados la tarifa será:</a:t>
            </a:r>
          </a:p>
          <a:p>
            <a:pPr marL="533400" lvl="1" indent="0">
              <a:buNone/>
            </a:pPr>
            <a:r>
              <a:rPr lang="es-CR" dirty="0"/>
              <a:t>	       </a:t>
            </a:r>
            <a:r>
              <a:rPr lang="es-CR" dirty="0">
                <a:solidFill>
                  <a:srgbClr val="229E9E"/>
                </a:solidFill>
              </a:rPr>
              <a:t>Primer año 			exentos</a:t>
            </a:r>
          </a:p>
          <a:p>
            <a:pPr marL="1485900" lvl="3" indent="0">
              <a:buNone/>
            </a:pPr>
            <a:r>
              <a:rPr lang="es-CR" sz="2400" dirty="0">
                <a:solidFill>
                  <a:srgbClr val="229E9E"/>
                </a:solidFill>
              </a:rPr>
              <a:t>Segundo año			4%</a:t>
            </a:r>
          </a:p>
          <a:p>
            <a:pPr marL="1485900" lvl="3" indent="0">
              <a:buNone/>
            </a:pPr>
            <a:r>
              <a:rPr lang="es-CR" sz="2400" dirty="0">
                <a:solidFill>
                  <a:srgbClr val="229E9E"/>
                </a:solidFill>
              </a:rPr>
              <a:t>Tercer año    			 8%</a:t>
            </a:r>
          </a:p>
          <a:p>
            <a:pPr marL="1485900" lvl="3" indent="0">
              <a:buNone/>
            </a:pPr>
            <a:r>
              <a:rPr lang="es-CR" sz="2400" dirty="0">
                <a:solidFill>
                  <a:srgbClr val="229E9E"/>
                </a:solidFill>
              </a:rPr>
              <a:t>Cuarto año y siguientes	13%</a:t>
            </a:r>
          </a:p>
          <a:p>
            <a:pPr marL="38100" indent="0">
              <a:buNone/>
            </a:pPr>
            <a:r>
              <a:rPr lang="es-CR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867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Transitorios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CR" dirty="0"/>
              <a:t>Transitorio IX:</a:t>
            </a:r>
          </a:p>
          <a:p>
            <a:r>
              <a:rPr lang="es-CR" dirty="0"/>
              <a:t>Servicios turísticos inscritos ICT las tarifas a partir del año de vigencia de la ley:</a:t>
            </a:r>
          </a:p>
          <a:p>
            <a:pPr lvl="1"/>
            <a:r>
              <a:rPr lang="es-CR" dirty="0">
                <a:solidFill>
                  <a:srgbClr val="229E9E"/>
                </a:solidFill>
              </a:rPr>
              <a:t>Primer año			exentos</a:t>
            </a:r>
          </a:p>
          <a:p>
            <a:pPr lvl="1"/>
            <a:r>
              <a:rPr lang="es-CR" dirty="0">
                <a:solidFill>
                  <a:srgbClr val="229E9E"/>
                </a:solidFill>
              </a:rPr>
              <a:t>Segundo año		4%</a:t>
            </a:r>
          </a:p>
          <a:p>
            <a:pPr lvl="1"/>
            <a:r>
              <a:rPr lang="es-CR" dirty="0">
                <a:solidFill>
                  <a:srgbClr val="229E9E"/>
                </a:solidFill>
              </a:rPr>
              <a:t>Tercer año			 8%</a:t>
            </a:r>
          </a:p>
          <a:p>
            <a:pPr lvl="1"/>
            <a:r>
              <a:rPr lang="es-CR" dirty="0">
                <a:solidFill>
                  <a:srgbClr val="229E9E"/>
                </a:solidFill>
              </a:rPr>
              <a:t>A partir del cuarto año  	13%</a:t>
            </a:r>
          </a:p>
        </p:txBody>
      </p:sp>
    </p:spTree>
    <p:extLst>
      <p:ext uri="{BB962C8B-B14F-4D97-AF65-F5344CB8AC3E}">
        <p14:creationId xmlns:p14="http://schemas.microsoft.com/office/powerpoint/2010/main" val="21657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Transitorios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CR" dirty="0"/>
              <a:t>Transitorio XVII</a:t>
            </a:r>
          </a:p>
          <a:p>
            <a:r>
              <a:rPr lang="es-CR" dirty="0"/>
              <a:t>Servicios de recolección, clasificación y almacenamiento bienes reciclables y reutilizables inscritos AT Y MS las tarifas a partir del año de vigencia de la ley:</a:t>
            </a:r>
          </a:p>
          <a:p>
            <a:pPr lvl="1"/>
            <a:r>
              <a:rPr lang="es-CR" dirty="0">
                <a:solidFill>
                  <a:srgbClr val="229E9E"/>
                </a:solidFill>
              </a:rPr>
              <a:t>Primer año			exentos</a:t>
            </a:r>
          </a:p>
          <a:p>
            <a:pPr lvl="1"/>
            <a:r>
              <a:rPr lang="es-CR" dirty="0">
                <a:solidFill>
                  <a:srgbClr val="229E9E"/>
                </a:solidFill>
              </a:rPr>
              <a:t>Segundo año		4%</a:t>
            </a:r>
          </a:p>
          <a:p>
            <a:pPr lvl="1"/>
            <a:r>
              <a:rPr lang="es-CR" dirty="0">
                <a:solidFill>
                  <a:srgbClr val="229E9E"/>
                </a:solidFill>
              </a:rPr>
              <a:t>Tercer año			 8%</a:t>
            </a:r>
          </a:p>
          <a:p>
            <a:pPr lvl="1"/>
            <a:r>
              <a:rPr lang="es-CR" dirty="0">
                <a:solidFill>
                  <a:srgbClr val="229E9E"/>
                </a:solidFill>
              </a:rPr>
              <a:t>A partir del cuarto año  	13%</a:t>
            </a:r>
          </a:p>
        </p:txBody>
      </p:sp>
    </p:spTree>
    <p:extLst>
      <p:ext uri="{BB962C8B-B14F-4D97-AF65-F5344CB8AC3E}">
        <p14:creationId xmlns:p14="http://schemas.microsoft.com/office/powerpoint/2010/main" val="39793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Transitorios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CR" dirty="0"/>
              <a:t>Transitorio IX</a:t>
            </a:r>
          </a:p>
          <a:p>
            <a:r>
              <a:rPr lang="es-CR" dirty="0"/>
              <a:t>Servicios turísticos inscritos ICT las tarifas a partir del año de vigencia de la ley:</a:t>
            </a:r>
          </a:p>
          <a:p>
            <a:pPr lvl="1"/>
            <a:r>
              <a:rPr lang="es-CR" dirty="0">
                <a:solidFill>
                  <a:srgbClr val="229E9E"/>
                </a:solidFill>
              </a:rPr>
              <a:t>Primer año			exentos</a:t>
            </a:r>
          </a:p>
          <a:p>
            <a:pPr lvl="1"/>
            <a:r>
              <a:rPr lang="es-CR" dirty="0">
                <a:solidFill>
                  <a:srgbClr val="229E9E"/>
                </a:solidFill>
              </a:rPr>
              <a:t>Segundo año		4%</a:t>
            </a:r>
          </a:p>
          <a:p>
            <a:pPr lvl="1"/>
            <a:r>
              <a:rPr lang="es-CR" dirty="0">
                <a:solidFill>
                  <a:srgbClr val="229E9E"/>
                </a:solidFill>
              </a:rPr>
              <a:t>Tercer año			 8%</a:t>
            </a:r>
          </a:p>
          <a:p>
            <a:pPr lvl="1"/>
            <a:r>
              <a:rPr lang="es-CR" dirty="0">
                <a:solidFill>
                  <a:srgbClr val="229E9E"/>
                </a:solidFill>
              </a:rPr>
              <a:t>A partir del cuarto año  	13%</a:t>
            </a:r>
          </a:p>
        </p:txBody>
      </p:sp>
    </p:spTree>
    <p:extLst>
      <p:ext uri="{BB962C8B-B14F-4D97-AF65-F5344CB8AC3E}">
        <p14:creationId xmlns:p14="http://schemas.microsoft.com/office/powerpoint/2010/main" val="34069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87A458-4BB3-5F4F-A098-2A29BBD4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Implicaciones</a:t>
            </a:r>
            <a:r>
              <a:rPr lang="en-US" sz="2800" dirty="0"/>
              <a:t> </a:t>
            </a:r>
            <a:r>
              <a:rPr lang="en-US" sz="2800" dirty="0" err="1"/>
              <a:t>cooperativas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3FBEFC-72C7-BB45-92B4-EA999B273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 algn="just">
              <a:buNone/>
            </a:pPr>
            <a:r>
              <a:rPr lang="es-CR" sz="2400" dirty="0">
                <a:latin typeface="Montserrat" panose="020B0604020202020204" charset="0"/>
              </a:rPr>
              <a:t>A.-Qué servicios presta una cooperativa que conforme a la ley quedaron gravadas ?</a:t>
            </a:r>
          </a:p>
          <a:p>
            <a:pPr marL="38100" indent="0" algn="just">
              <a:buNone/>
            </a:pPr>
            <a:r>
              <a:rPr lang="es-CR" sz="1800" dirty="0">
                <a:latin typeface="Montserrat" panose="020B0604020202020204" charset="0"/>
              </a:rPr>
              <a:t>Si es así deber de:</a:t>
            </a:r>
          </a:p>
          <a:p>
            <a:pPr marL="495300" lvl="1" indent="0" algn="just">
              <a:buNone/>
            </a:pPr>
            <a:r>
              <a:rPr lang="es-CR" sz="1800" dirty="0">
                <a:latin typeface="Montserrat" panose="020B0604020202020204" charset="0"/>
              </a:rPr>
              <a:t>1- tendrá categoría de Contribuyente</a:t>
            </a:r>
          </a:p>
          <a:p>
            <a:pPr marL="495300" lvl="1" indent="0" algn="just">
              <a:buNone/>
            </a:pPr>
            <a:r>
              <a:rPr lang="es-CR" sz="1800" dirty="0">
                <a:latin typeface="Montserrat" panose="020B0604020202020204" charset="0"/>
              </a:rPr>
              <a:t>2.-Cobrar el IVA en dichas transacciones</a:t>
            </a:r>
          </a:p>
          <a:p>
            <a:pPr marL="495300" lvl="1" indent="0" algn="just">
              <a:buNone/>
            </a:pPr>
            <a:r>
              <a:rPr lang="es-CR" sz="1800" dirty="0">
                <a:latin typeface="Montserrat" panose="020B0604020202020204" charset="0"/>
              </a:rPr>
              <a:t>3.- Emitir factura electrónica</a:t>
            </a:r>
          </a:p>
          <a:p>
            <a:pPr marL="495300" lvl="1" indent="0" algn="just">
              <a:buNone/>
            </a:pPr>
            <a:r>
              <a:rPr lang="es-CR" sz="1800" dirty="0">
                <a:latin typeface="Montserrat" panose="020B0604020202020204" charset="0"/>
              </a:rPr>
              <a:t>4.- Presentar la declaración </a:t>
            </a:r>
            <a:r>
              <a:rPr lang="es-CR" sz="1800" dirty="0" smtClean="0">
                <a:latin typeface="Montserrat" panose="020B0604020202020204" charset="0"/>
              </a:rPr>
              <a:t>mensual</a:t>
            </a:r>
          </a:p>
          <a:p>
            <a:pPr marL="495300" lvl="1" indent="0" algn="just">
              <a:buNone/>
            </a:pPr>
            <a:r>
              <a:rPr lang="es-CR" sz="1800" dirty="0" smtClean="0">
                <a:solidFill>
                  <a:srgbClr val="229E9E"/>
                </a:solidFill>
                <a:latin typeface="Montserrat" panose="020B0604020202020204" charset="0"/>
              </a:rPr>
              <a:t>5.- determinar el crédito fiscal</a:t>
            </a:r>
          </a:p>
          <a:p>
            <a:pPr marL="495300" lvl="1" indent="0" algn="just">
              <a:buNone/>
            </a:pPr>
            <a:r>
              <a:rPr lang="es-CR" sz="1800" dirty="0" smtClean="0">
                <a:solidFill>
                  <a:srgbClr val="229E9E"/>
                </a:solidFill>
                <a:latin typeface="Montserrat" panose="020B0604020202020204" charset="0"/>
              </a:rPr>
              <a:t>6.- IVA en sus compras : crédito fiscal o costo o gasto.</a:t>
            </a:r>
          </a:p>
          <a:p>
            <a:pPr marL="495300" lvl="1" indent="0" algn="just">
              <a:buNone/>
            </a:pPr>
            <a:endParaRPr lang="es-CR" sz="2800" dirty="0">
              <a:solidFill>
                <a:srgbClr val="229E9E"/>
              </a:solidFill>
              <a:latin typeface="Montserrat" panose="020B0604020202020204" charset="0"/>
            </a:endParaRPr>
          </a:p>
          <a:p>
            <a:pPr marL="38100" indent="0" algn="just">
              <a:buNone/>
            </a:pPr>
            <a:endParaRPr lang="es-CR" sz="2400" dirty="0">
              <a:latin typeface="Montserrat" panose="020B0604020202020204" charset="0"/>
            </a:endParaRPr>
          </a:p>
          <a:p>
            <a:pPr marL="38100" indent="0" algn="just">
              <a:buNone/>
            </a:pPr>
            <a:endParaRPr lang="es-CR" sz="2400" dirty="0">
              <a:latin typeface="Montserrat" panose="020B060402020202020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CR" sz="2400" dirty="0">
              <a:latin typeface="Montserrat" panose="020B0604020202020204" charset="0"/>
            </a:endParaRPr>
          </a:p>
          <a:p>
            <a:pPr marL="38100" indent="0" algn="just">
              <a:buNone/>
            </a:pPr>
            <a:endParaRPr lang="es-CR" sz="2400" dirty="0">
              <a:latin typeface="Montserrat" panose="020B0604020202020204" charset="0"/>
            </a:endParaRPr>
          </a:p>
          <a:p>
            <a:pPr algn="just"/>
            <a:endParaRPr lang="en-US" dirty="0"/>
          </a:p>
        </p:txBody>
      </p:sp>
      <p:pic>
        <p:nvPicPr>
          <p:cNvPr id="1028" name="Picture 4" descr="Resultado de imagen para cooperativa">
            <a:extLst>
              <a:ext uri="{FF2B5EF4-FFF2-40B4-BE49-F238E27FC236}">
                <a16:creationId xmlns="" xmlns:a16="http://schemas.microsoft.com/office/drawing/2014/main" id="{28A0ADEB-4844-4D57-8930-C622A5B3E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25" y="4381500"/>
            <a:ext cx="20859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3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3CC3A64-D1F9-4FC9-A6A9-13F695F127D5}"/>
              </a:ext>
            </a:extLst>
          </p:cNvPr>
          <p:cNvSpPr txBox="1"/>
          <p:nvPr/>
        </p:nvSpPr>
        <p:spPr>
          <a:xfrm>
            <a:off x="1285875" y="3052107"/>
            <a:ext cx="657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>
                <a:solidFill>
                  <a:schemeClr val="bg1"/>
                </a:solidFill>
                <a:latin typeface="Muli" panose="020B0604020202020204" charset="0"/>
              </a:rPr>
              <a:t>PREGUNTAS ACERCA DEL </a:t>
            </a:r>
            <a:r>
              <a:rPr lang="es-CR" sz="2800" b="1" dirty="0" smtClean="0">
                <a:solidFill>
                  <a:schemeClr val="bg1"/>
                </a:solidFill>
                <a:latin typeface="Muli" panose="020B0604020202020204" charset="0"/>
              </a:rPr>
              <a:t>IVA?</a:t>
            </a:r>
            <a:endParaRPr lang="en-US" sz="2800" b="1" dirty="0">
              <a:solidFill>
                <a:schemeClr val="bg1"/>
              </a:solidFill>
              <a:latin typeface="Mul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05300" y="2007000"/>
            <a:ext cx="2933400" cy="28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tx1"/>
                </a:solidFill>
              </a:rPr>
              <a:t>Reforma a la ley de Renta </a:t>
            </a:r>
            <a:endParaRPr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IMPUESTO SOBRE LA RENTA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CR" sz="1800" b="1" dirty="0"/>
              <a:t>El actual impuesto sobre la renta se conforma de:</a:t>
            </a:r>
          </a:p>
          <a:p>
            <a:pPr marL="38100" indent="0">
              <a:buNone/>
            </a:pPr>
            <a:endParaRPr lang="es-CR" sz="1800" b="1" dirty="0"/>
          </a:p>
          <a:p>
            <a:pPr marL="495300" lvl="1" indent="0">
              <a:buNone/>
            </a:pPr>
            <a:r>
              <a:rPr lang="es-CR" sz="1800" dirty="0"/>
              <a:t>1.- Impuesto a las utilidades de las empresas</a:t>
            </a:r>
          </a:p>
          <a:p>
            <a:pPr marL="495300" lvl="1" indent="0">
              <a:buNone/>
            </a:pPr>
            <a:r>
              <a:rPr lang="es-CR" sz="1800" dirty="0"/>
              <a:t>2.- Impuesto sobre la Renta Disponible</a:t>
            </a:r>
          </a:p>
          <a:p>
            <a:pPr marL="495300" lvl="1" indent="0">
              <a:buNone/>
            </a:pPr>
            <a:r>
              <a:rPr lang="es-CR" sz="1800" dirty="0"/>
              <a:t>3.- Impuesto Renta trabajo dependiente, jubilación y otras remuneraciones</a:t>
            </a:r>
          </a:p>
          <a:p>
            <a:pPr marL="495300" lvl="1" indent="0">
              <a:buNone/>
            </a:pPr>
            <a:r>
              <a:rPr lang="es-CR" sz="1800" dirty="0"/>
              <a:t>4.- Impuesto a las remesas al exterior</a:t>
            </a:r>
          </a:p>
          <a:p>
            <a:pPr marL="495300" lvl="1" indent="0">
              <a:buNone/>
            </a:pPr>
            <a:r>
              <a:rPr lang="es-CR" sz="1800" dirty="0"/>
              <a:t>5.- Impuesto a los títulos valores ( art.23 LISR)</a:t>
            </a:r>
          </a:p>
          <a:p>
            <a:pPr marL="38100" indent="0">
              <a:buNone/>
            </a:pPr>
            <a:endParaRPr lang="es-CR" sz="1600" dirty="0"/>
          </a:p>
          <a:p>
            <a:pPr marL="38100" indent="0">
              <a:buNone/>
            </a:pPr>
            <a:r>
              <a:rPr lang="es-CR" sz="1800" b="1" dirty="0"/>
              <a:t> La Ley 9635 hace reformas al impuesto sobre la renta así:</a:t>
            </a:r>
          </a:p>
          <a:p>
            <a:pPr marL="38100" indent="0">
              <a:buNone/>
            </a:pPr>
            <a:endParaRPr lang="es-CR" sz="1800" b="1" dirty="0"/>
          </a:p>
          <a:p>
            <a:pPr marL="495300" lvl="1" indent="0">
              <a:buNone/>
            </a:pPr>
            <a:r>
              <a:rPr lang="es-CR" sz="1600" dirty="0"/>
              <a:t>1.-  Impuesto a las </a:t>
            </a:r>
            <a:r>
              <a:rPr lang="es-CR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Utilidades</a:t>
            </a:r>
          </a:p>
          <a:p>
            <a:pPr marL="495300" lvl="1" indent="0">
              <a:buNone/>
            </a:pPr>
            <a:r>
              <a:rPr lang="es-CR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2.- Nuevo Impuesto a las Rentas de Capital y Ganancias y Pérdidas de Capital</a:t>
            </a:r>
          </a:p>
          <a:p>
            <a:pPr marL="495300" lvl="1" indent="0">
              <a:buNone/>
            </a:pPr>
            <a:r>
              <a:rPr lang="es-CR" sz="1600" dirty="0">
                <a:solidFill>
                  <a:schemeClr val="tx1"/>
                </a:solidFill>
              </a:rPr>
              <a:t>3.- Impuesto al trabajo </a:t>
            </a:r>
            <a:r>
              <a:rPr lang="es-CR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dependiente, jubilaciones y otras remuneraciones</a:t>
            </a:r>
          </a:p>
          <a:p>
            <a:pPr marL="495300" lvl="1" indent="0">
              <a:buNone/>
            </a:pPr>
            <a:r>
              <a:rPr lang="es-CR" sz="1600" dirty="0">
                <a:solidFill>
                  <a:schemeClr val="tx1"/>
                </a:solidFill>
              </a:rPr>
              <a:t>4.- Impuesto </a:t>
            </a:r>
            <a:r>
              <a:rPr lang="es-CR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Remesas al Exterior</a:t>
            </a:r>
          </a:p>
          <a:p>
            <a:pPr>
              <a:buFont typeface="Wingdings" panose="05000000000000000000" pitchFamily="2" charset="2"/>
              <a:buChar char="§"/>
            </a:pPr>
            <a:endParaRPr lang="es-CR" sz="1600" dirty="0"/>
          </a:p>
          <a:p>
            <a:pPr>
              <a:buFont typeface="Wingdings" panose="05000000000000000000" pitchFamily="2" charset="2"/>
              <a:buChar char="§"/>
            </a:pPr>
            <a:endParaRPr lang="es-CR" sz="1600" dirty="0"/>
          </a:p>
        </p:txBody>
      </p:sp>
    </p:spTree>
    <p:extLst>
      <p:ext uri="{BB962C8B-B14F-4D97-AF65-F5344CB8AC3E}">
        <p14:creationId xmlns:p14="http://schemas.microsoft.com/office/powerpoint/2010/main" val="14715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DEFINICIÓN DE CONTRIBUYENTE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endParaRPr lang="es-CR" dirty="0"/>
          </a:p>
          <a:p>
            <a:pPr marL="38100" indent="0" algn="just">
              <a:buNone/>
            </a:pPr>
            <a:r>
              <a:rPr lang="es-CR" sz="2000" dirty="0"/>
              <a:t>Todas las </a:t>
            </a:r>
            <a:r>
              <a:rPr lang="es-CR" sz="2000" b="1" dirty="0">
                <a:solidFill>
                  <a:srgbClr val="3AB4C4"/>
                </a:solidFill>
              </a:rPr>
              <a:t>personas  jurídicas legalmente </a:t>
            </a:r>
            <a:r>
              <a:rPr lang="es-CR" sz="2000" dirty="0"/>
              <a:t>constituidas, con independencia de si realizan o no actividad lucrativa, las sociedades  de hecho, las sociedades de actividades profesionales, las empresas del Estado , los entes colectivos sin personalidad jurídica y las cuentas en participación que haya en el país. </a:t>
            </a:r>
          </a:p>
          <a:p>
            <a:pPr marL="38100" indent="0">
              <a:buNone/>
            </a:pPr>
            <a:r>
              <a:rPr lang="es-CR" dirty="0"/>
              <a:t>• </a:t>
            </a:r>
            <a:r>
              <a:rPr lang="es-CR" sz="2400" b="1" dirty="0">
                <a:solidFill>
                  <a:srgbClr val="3AB4C4"/>
                </a:solidFill>
              </a:rPr>
              <a:t>En el Reglamento versión 2 incluye a las cooperativas.</a:t>
            </a:r>
          </a:p>
          <a:p>
            <a:endParaRPr lang="es-CR" sz="2400" b="1" dirty="0">
              <a:solidFill>
                <a:srgbClr val="3AB4C4"/>
              </a:solidFill>
            </a:endParaRPr>
          </a:p>
          <a:p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867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¿Cómo funciona el IVA?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endParaRPr lang="es-CR" dirty="0"/>
          </a:p>
          <a:p>
            <a:endParaRPr lang="es-C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25" y="1718645"/>
            <a:ext cx="7496000" cy="342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Reformas relevantes impuesto a las utilidades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37325" y="1339875"/>
            <a:ext cx="7949300" cy="4852200"/>
          </a:xfrm>
        </p:spPr>
        <p:txBody>
          <a:bodyPr/>
          <a:lstStyle/>
          <a:p>
            <a:pPr marL="552450" indent="-514350">
              <a:buFont typeface="+mj-lt"/>
              <a:buAutoNum type="arabicPeriod"/>
            </a:pPr>
            <a:endParaRPr lang="es-CR" dirty="0"/>
          </a:p>
          <a:p>
            <a:pPr marL="552450" indent="-514350">
              <a:buFont typeface="+mj-lt"/>
              <a:buAutoNum type="arabicPeriod"/>
            </a:pPr>
            <a:endParaRPr lang="es-CR" dirty="0"/>
          </a:p>
          <a:p>
            <a:pPr marL="38100" indent="0" algn="ctr">
              <a:buNone/>
            </a:pPr>
            <a:r>
              <a:rPr lang="es-CR" dirty="0"/>
              <a:t>Inclusión definición de establecimiento permanente conforme al modelo OCDE</a:t>
            </a:r>
          </a:p>
          <a:p>
            <a:pPr marL="38100" indent="0">
              <a:buNone/>
            </a:pPr>
            <a:r>
              <a:rPr lang="es-CR" dirty="0"/>
              <a:t> </a:t>
            </a:r>
          </a:p>
          <a:p>
            <a:pPr marL="38100" indent="0">
              <a:buNone/>
            </a:pPr>
            <a:r>
              <a:rPr lang="es-C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31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Reformas relevantes a impuesto utilidades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endParaRPr lang="es-CR" dirty="0"/>
          </a:p>
          <a:p>
            <a:endParaRPr lang="es-CR" sz="2800" dirty="0"/>
          </a:p>
          <a:p>
            <a:r>
              <a:rPr lang="es-CR" sz="2400" dirty="0"/>
              <a:t>Donaciones tope 10% de la </a:t>
            </a:r>
            <a:r>
              <a:rPr lang="es-CR" sz="2400" dirty="0" smtClean="0"/>
              <a:t>renta neta</a:t>
            </a:r>
            <a:endParaRPr lang="es-CR" sz="2400" dirty="0"/>
          </a:p>
          <a:p>
            <a:r>
              <a:rPr lang="es-CR" sz="2400" dirty="0"/>
              <a:t>Pérdidas deducibles: 3 años, agrícolas 5 años</a:t>
            </a:r>
          </a:p>
          <a:p>
            <a:r>
              <a:rPr lang="es-CR" sz="2400" dirty="0"/>
              <a:t>Las entidades sujetas a la vigilancia e inspección de las Superintendencias adscritas CONASSIF </a:t>
            </a:r>
            <a:r>
              <a:rPr lang="es-CR" sz="2400" dirty="0">
                <a:solidFill>
                  <a:srgbClr val="3AB4C4"/>
                </a:solidFill>
              </a:rPr>
              <a:t>no estarán sujetas a las disposiciones sobre deducción proporcional de gastos.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71967" y="1550127"/>
            <a:ext cx="6739323" cy="731518"/>
          </a:xfrm>
          <a:prstGeom prst="rect">
            <a:avLst/>
          </a:prstGeom>
          <a:solidFill>
            <a:srgbClr val="229E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dirty="0">
                <a:latin typeface="Muli" panose="020B0604020202020204" charset="0"/>
              </a:rPr>
              <a:t>CAMBIOS RELEVANTES A GASTOS DEDUCIBLES </a:t>
            </a:r>
          </a:p>
        </p:txBody>
      </p:sp>
    </p:spTree>
    <p:extLst>
      <p:ext uri="{BB962C8B-B14F-4D97-AF65-F5344CB8AC3E}">
        <p14:creationId xmlns:p14="http://schemas.microsoft.com/office/powerpoint/2010/main" val="220821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Diferencial cambiario: Art.5 Renta Bruta</a:t>
            </a:r>
            <a:endParaRPr lang="es-C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incluye como renta bruta </a:t>
            </a:r>
            <a:r>
              <a:rPr lang="es-CR" dirty="0" smtClean="0">
                <a:solidFill>
                  <a:srgbClr val="229E9E"/>
                </a:solidFill>
              </a:rPr>
              <a:t>el diferencial cambiario </a:t>
            </a:r>
          </a:p>
          <a:p>
            <a:r>
              <a:rPr lang="es-CR" dirty="0" smtClean="0"/>
              <a:t>Utilización del </a:t>
            </a:r>
            <a:r>
              <a:rPr lang="es-CR" dirty="0" smtClean="0">
                <a:solidFill>
                  <a:srgbClr val="229E9E"/>
                </a:solidFill>
              </a:rPr>
              <a:t>tipo de cambio BCCR</a:t>
            </a:r>
          </a:p>
          <a:p>
            <a:r>
              <a:rPr lang="es-CR" dirty="0" smtClean="0"/>
              <a:t>Diferencias cambiarias originadas en </a:t>
            </a:r>
            <a:r>
              <a:rPr lang="es-CR" dirty="0" smtClean="0">
                <a:solidFill>
                  <a:srgbClr val="229E9E"/>
                </a:solidFill>
              </a:rPr>
              <a:t>activos y pasivos</a:t>
            </a:r>
            <a:r>
              <a:rPr lang="es-CR" dirty="0" smtClean="0"/>
              <a:t>, resultantes entre el </a:t>
            </a:r>
            <a:r>
              <a:rPr lang="es-CR" dirty="0" smtClean="0">
                <a:solidFill>
                  <a:srgbClr val="229E9E"/>
                </a:solidFill>
              </a:rPr>
              <a:t>momento de realización </a:t>
            </a:r>
            <a:r>
              <a:rPr lang="es-CR" dirty="0" smtClean="0"/>
              <a:t>de la operación y el de percepción del ingreso o pago del pasivo, o cierre del periodo fiscal</a:t>
            </a:r>
          </a:p>
          <a:p>
            <a:r>
              <a:rPr lang="es-CR" dirty="0" smtClean="0"/>
              <a:t>Será una ganancia o pérdida gravable </a:t>
            </a:r>
            <a:r>
              <a:rPr lang="es-CR" smtClean="0"/>
              <a:t>o deducible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1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No deducibles art. 9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CR" sz="2800" dirty="0"/>
              <a:t>Gastos de operaciones realizadas con personas residentes en países o territorios calificados  por la AT como no cooperantes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R" sz="2800" dirty="0"/>
              <a:t>Si se prueba que son efectivamente realizadas a juicio de la 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R" sz="2800" dirty="0"/>
              <a:t>No aceptación de dádivas a funcionarios públicos o empleados sector privado</a:t>
            </a:r>
          </a:p>
          <a:p>
            <a:pPr>
              <a:buFont typeface="Wingdings" panose="05000000000000000000" pitchFamily="2" charset="2"/>
              <a:buChar char="q"/>
            </a:pPr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52730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No deducibles art. </a:t>
            </a:r>
            <a:r>
              <a:rPr lang="es-CR" dirty="0" smtClean="0"/>
              <a:t>9bis</a:t>
            </a:r>
            <a:endParaRPr lang="es-C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CR" dirty="0"/>
              <a:t>Limitación en la deducibilidad intereses </a:t>
            </a:r>
            <a:r>
              <a:rPr lang="es-CR" dirty="0">
                <a:solidFill>
                  <a:srgbClr val="3AB4C4"/>
                </a:solidFill>
              </a:rPr>
              <a:t>NO BANCARIOS</a:t>
            </a:r>
          </a:p>
          <a:p>
            <a:pPr marL="38100" indent="0">
              <a:buNone/>
            </a:pPr>
            <a:r>
              <a:rPr lang="es-CR" dirty="0">
                <a:solidFill>
                  <a:srgbClr val="3AB4C4"/>
                </a:solidFill>
              </a:rPr>
              <a:t>Se establece una deducción máxima de 20% de la</a:t>
            </a:r>
            <a:r>
              <a:rPr lang="es-CR" dirty="0"/>
              <a:t> utilidad antes intereses, impuestos, depreciaciones y amortizaciones</a:t>
            </a:r>
            <a:endParaRPr lang="es-CR" sz="3200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181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No deducibles art.9bis</a:t>
            </a:r>
            <a:endParaRPr lang="es-C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CR" sz="2800" dirty="0"/>
              <a:t>Cuando el monto de intereses supere el permitido, se puede diferir a futuro, hasta agotar la deducción pendiente</a:t>
            </a:r>
            <a:r>
              <a:rPr lang="es-CR" sz="2800" dirty="0" smtClean="0"/>
              <a:t>.</a:t>
            </a:r>
            <a:endParaRPr lang="es-CR" sz="2800" dirty="0"/>
          </a:p>
          <a:p>
            <a:r>
              <a:rPr lang="es-CR" sz="2800" dirty="0"/>
              <a:t>Conexión con rentas gravables.</a:t>
            </a:r>
          </a:p>
          <a:p>
            <a:r>
              <a:rPr lang="es-CR" sz="2800" dirty="0"/>
              <a:t>No aceptable pagados a socios de SRL</a:t>
            </a:r>
            <a:r>
              <a:rPr lang="es-CR" sz="2800" dirty="0" smtClean="0"/>
              <a:t>.</a:t>
            </a:r>
          </a:p>
          <a:p>
            <a:r>
              <a:rPr lang="es-CR" sz="2800" dirty="0" smtClean="0"/>
              <a:t>Comprobación con documentos independientemente de la prescripción ordinaria</a:t>
            </a:r>
            <a:endParaRPr lang="es-CR" sz="2800" dirty="0"/>
          </a:p>
          <a:p>
            <a:endParaRPr lang="es-CR" sz="2800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283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OTRAS REFORMAS RELEVANTES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  <a:p>
            <a:pPr marL="38100" indent="0">
              <a:buNone/>
            </a:pPr>
            <a:r>
              <a:rPr lang="es-CR" b="1" dirty="0"/>
              <a:t>Precios de Transferencia</a:t>
            </a:r>
          </a:p>
          <a:p>
            <a:pPr marL="38100" indent="0">
              <a:buNone/>
            </a:pPr>
            <a:r>
              <a:rPr lang="es-CR" dirty="0"/>
              <a:t>Establecidos por ley para determinar valor de operaciones entre relacionadas.</a:t>
            </a:r>
          </a:p>
          <a:p>
            <a:endParaRPr lang="es-CR" dirty="0"/>
          </a:p>
          <a:p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99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Tarifas a personas jurídicas y otros entes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2450" indent="-514350">
              <a:buAutoNum type="alphaLcParenR"/>
            </a:pPr>
            <a:r>
              <a:rPr lang="es-CR" dirty="0"/>
              <a:t>Personas jurídicas: 30%</a:t>
            </a:r>
          </a:p>
          <a:p>
            <a:pPr marL="552450" indent="-514350">
              <a:buAutoNum type="alphaLcParenR"/>
            </a:pPr>
            <a:r>
              <a:rPr lang="es-CR" dirty="0"/>
              <a:t>Si supera la suma de 109.000.000 de RB durante el periodo fiscal:</a:t>
            </a:r>
          </a:p>
          <a:p>
            <a:pPr marL="38100" indent="0">
              <a:buNone/>
            </a:pPr>
            <a:endParaRPr lang="es-CR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991225"/>
              </p:ext>
            </p:extLst>
          </p:nvPr>
        </p:nvGraphicFramePr>
        <p:xfrm>
          <a:off x="1358538" y="3248299"/>
          <a:ext cx="5990476" cy="2551608"/>
        </p:xfrm>
        <a:graphic>
          <a:graphicData uri="http://schemas.openxmlformats.org/drawingml/2006/table">
            <a:tbl>
              <a:tblPr>
                <a:tableStyleId>{47E0636C-CC06-4B7F-9CE4-4EEA0CAEE7B3}</a:tableStyleId>
              </a:tblPr>
              <a:tblGrid>
                <a:gridCol w="21265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66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50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</a:rPr>
                        <a:t> RENTA NETA DE</a:t>
                      </a:r>
                      <a:endParaRPr lang="es-CR" sz="1200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HASTA</a:t>
                      </a:r>
                      <a:endParaRPr lang="es-CR" sz="12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TARIFA</a:t>
                      </a:r>
                      <a:endParaRPr lang="es-CR" sz="12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0</a:t>
                      </a:r>
                      <a:endParaRPr lang="es-CR" sz="12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5.000.000</a:t>
                      </a:r>
                      <a:endParaRPr lang="es-CR" sz="12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5%</a:t>
                      </a:r>
                      <a:endParaRPr lang="es-CR" sz="12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5.000.000</a:t>
                      </a:r>
                      <a:endParaRPr lang="es-CR" sz="12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7.500.000</a:t>
                      </a:r>
                      <a:endParaRPr lang="es-CR" sz="12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10%</a:t>
                      </a:r>
                      <a:endParaRPr lang="es-CR" sz="12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5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7.500.000</a:t>
                      </a:r>
                      <a:endParaRPr lang="es-CR" sz="12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10.000.000</a:t>
                      </a:r>
                      <a:endParaRPr lang="es-CR" sz="12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15%</a:t>
                      </a:r>
                      <a:endParaRPr lang="es-CR" sz="12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5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10.000.000</a:t>
                      </a:r>
                      <a:endParaRPr lang="es-CR" sz="12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</a:rPr>
                        <a:t>O más</a:t>
                      </a:r>
                      <a:endParaRPr lang="es-CR" sz="1200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</a:rPr>
                        <a:t>20%</a:t>
                      </a:r>
                      <a:endParaRPr lang="es-CR" sz="1200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6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Tarifas de impuesto a las personas en relación dependencia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2450" indent="-514350">
              <a:buAutoNum type="alphaLcPeriod"/>
            </a:pPr>
            <a:r>
              <a:rPr lang="es-CR" dirty="0">
                <a:solidFill>
                  <a:schemeClr val="accent1"/>
                </a:solidFill>
              </a:rPr>
              <a:t>Incorpora escala del 20% y 25%</a:t>
            </a:r>
          </a:p>
          <a:p>
            <a:pPr marL="552450" indent="-514350">
              <a:buAutoNum type="alphaLcPeriod"/>
            </a:pPr>
            <a:endParaRPr lang="es-CR" dirty="0">
              <a:solidFill>
                <a:schemeClr val="accent1"/>
              </a:solidFill>
            </a:endParaRPr>
          </a:p>
          <a:p>
            <a:pPr marL="38100" indent="0">
              <a:buNone/>
            </a:pPr>
            <a:r>
              <a:rPr lang="es-CR" dirty="0"/>
              <a:t> 817.000 a  1.199.000	        10%	</a:t>
            </a:r>
          </a:p>
          <a:p>
            <a:pPr marL="38100" indent="0">
              <a:buNone/>
            </a:pPr>
            <a:r>
              <a:rPr lang="es-CR" dirty="0"/>
              <a:t>1.199.000 a 2.103.000	        15%	</a:t>
            </a:r>
          </a:p>
          <a:p>
            <a:pPr marL="38100" indent="0">
              <a:buNone/>
            </a:pPr>
            <a:r>
              <a:rPr lang="es-CR" dirty="0"/>
              <a:t>2.103.000 a 4.205.000	       20%</a:t>
            </a:r>
          </a:p>
          <a:p>
            <a:pPr marL="38100" indent="0">
              <a:buNone/>
            </a:pPr>
            <a:r>
              <a:rPr lang="es-CR" dirty="0"/>
              <a:t>4.205.000 o más		       25%	</a:t>
            </a:r>
          </a:p>
        </p:txBody>
      </p:sp>
    </p:spTree>
    <p:extLst>
      <p:ext uri="{BB962C8B-B14F-4D97-AF65-F5344CB8AC3E}">
        <p14:creationId xmlns:p14="http://schemas.microsoft.com/office/powerpoint/2010/main" val="14152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dirty="0"/>
              <a:t>TARIFA PERSONAS JURÍDICAS PYMES NUEVAS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CR" dirty="0"/>
              <a:t>a. Inscritas en MEIC o MAG</a:t>
            </a:r>
          </a:p>
          <a:p>
            <a:pPr marL="38100" indent="0">
              <a:buNone/>
            </a:pPr>
            <a:r>
              <a:rPr lang="es-CR" dirty="0"/>
              <a:t>b. Reducción del impuesto a pagar:</a:t>
            </a:r>
          </a:p>
          <a:p>
            <a:endParaRPr lang="es-CR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708583"/>
              </p:ext>
            </p:extLst>
          </p:nvPr>
        </p:nvGraphicFramePr>
        <p:xfrm>
          <a:off x="1088572" y="2821578"/>
          <a:ext cx="5686697" cy="1727469"/>
        </p:xfrm>
        <a:graphic>
          <a:graphicData uri="http://schemas.openxmlformats.org/drawingml/2006/table">
            <a:tbl>
              <a:tblPr>
                <a:tableStyleId>{47E0636C-CC06-4B7F-9CE4-4EEA0CAEE7B3}</a:tableStyleId>
              </a:tblPr>
              <a:tblGrid>
                <a:gridCol w="33412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54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3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 del ISR</a:t>
                      </a:r>
                      <a:endParaRPr lang="es-CR" sz="12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TARIFA</a:t>
                      </a:r>
                      <a:endParaRPr lang="es-CR" sz="12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1er año</a:t>
                      </a:r>
                      <a:endParaRPr lang="es-CR" sz="12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0% del ISR</a:t>
                      </a:r>
                      <a:endParaRPr lang="es-CR" sz="12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2do año</a:t>
                      </a:r>
                      <a:endParaRPr lang="es-CR" sz="12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25% del ISR</a:t>
                      </a:r>
                      <a:endParaRPr lang="es-CR" sz="12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3er año</a:t>
                      </a:r>
                      <a:endParaRPr lang="es-CR" sz="12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</a:rPr>
                        <a:t>50% del ISR</a:t>
                      </a:r>
                      <a:endParaRPr lang="es-CR" sz="1200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8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85425" y="274650"/>
            <a:ext cx="84012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>Principales características del IVA</a:t>
            </a:r>
            <a:endParaRPr b="0" dirty="0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37325" y="1339875"/>
            <a:ext cx="7642800" cy="48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s-CR" sz="1800" dirty="0">
                <a:latin typeface="Muli" panose="020B0604020202020204" charset="0"/>
              </a:rPr>
              <a:t>Impuesto indirecto</a:t>
            </a:r>
          </a:p>
          <a:p>
            <a:pPr marL="3810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CR" sz="1800" dirty="0">
              <a:latin typeface="Muli" panose="020B060402020202020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s-CR" sz="1800" dirty="0">
                <a:latin typeface="Muli" panose="020B0604020202020204" charset="0"/>
              </a:rPr>
              <a:t>Grava el consumo</a:t>
            </a:r>
          </a:p>
          <a:p>
            <a:pPr marL="3810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CR" sz="1800" dirty="0">
              <a:latin typeface="Muli" panose="020B060402020202020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s-CR" sz="1800" dirty="0">
                <a:latin typeface="Muli" panose="020B0604020202020204" charset="0"/>
              </a:rPr>
              <a:t>Sustituye el actual impuesto de ventas </a:t>
            </a:r>
          </a:p>
          <a:p>
            <a:pPr marL="3810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CR" sz="1800" dirty="0">
              <a:latin typeface="Muli" panose="020B060402020202020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CR" sz="1800" dirty="0">
                <a:latin typeface="Muli" panose="020B0604020202020204" charset="0"/>
              </a:rPr>
              <a:t>Cambia el concepto de mercancía por bienes</a:t>
            </a:r>
          </a:p>
          <a:p>
            <a:pPr marL="3810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CR" sz="1800" dirty="0">
              <a:latin typeface="Muli" panose="020B060402020202020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CR" sz="1800" dirty="0">
                <a:latin typeface="Muli" panose="020B0604020202020204" charset="0"/>
              </a:rPr>
              <a:t>Los servicios ya no se gravan en forma taxativa</a:t>
            </a:r>
          </a:p>
          <a:p>
            <a:pPr marL="3810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CR" sz="1800" dirty="0">
              <a:latin typeface="Muli" panose="020B060402020202020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s-CR" sz="1800" dirty="0">
                <a:latin typeface="Muli" panose="020B0604020202020204" charset="0"/>
              </a:rPr>
              <a:t>Grava cada una de las etapas de producción del bien o la prestación de servicio. El productor puede deducir el impuesto pagado en cada una de las etapas en donde agrega valor a los bienes o servicios que venda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s-CR" sz="1800" dirty="0">
              <a:latin typeface="Muli" panose="020B060402020202020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s-CR" sz="1800" dirty="0">
                <a:latin typeface="Muli" panose="020B0604020202020204" charset="0"/>
              </a:rPr>
              <a:t> Introduce un sistema de deducción financiera plena a diferencia del actual, que es de deducción limitada</a:t>
            </a:r>
          </a:p>
          <a:p>
            <a:pPr marL="3810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CR" sz="1800" dirty="0">
              <a:latin typeface="Muli" panose="020B0604020202020204" charset="0"/>
            </a:endParaRPr>
          </a:p>
          <a:p>
            <a:pPr marL="3810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CR" sz="1800" dirty="0">
              <a:latin typeface="Muli" panose="020B0604020202020204" charset="0"/>
            </a:endParaRPr>
          </a:p>
          <a:p>
            <a:pPr marL="3810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CR" sz="1800" dirty="0">
              <a:latin typeface="Muli" panose="020B0604020202020204" charset="0"/>
            </a:endParaRPr>
          </a:p>
          <a:p>
            <a:pPr marL="3810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CR" sz="1800" dirty="0"/>
          </a:p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endParaRPr lang="en-US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6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 Periodo fiscal de Impuesto las utilidades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CR" dirty="0">
                <a:solidFill>
                  <a:srgbClr val="229E9E"/>
                </a:solidFill>
              </a:rPr>
              <a:t>Cambio periodo fiscal:</a:t>
            </a:r>
            <a:r>
              <a:rPr lang="es-CR" dirty="0"/>
              <a:t>  </a:t>
            </a:r>
          </a:p>
          <a:p>
            <a:r>
              <a:rPr lang="es-CR" dirty="0"/>
              <a:t>Año natural 1 enero de año al 31 de diciembre.</a:t>
            </a:r>
          </a:p>
          <a:p>
            <a:r>
              <a:rPr lang="es-CR" dirty="0"/>
              <a:t>Los contribuyentes pueden solicitar años especiales.</a:t>
            </a:r>
          </a:p>
          <a:p>
            <a:r>
              <a:rPr lang="es-CR" dirty="0">
                <a:solidFill>
                  <a:srgbClr val="3AB4C4"/>
                </a:solidFill>
              </a:rPr>
              <a:t>Este periodo fiscal se cierra al 30 de setiembre (con normativa anterior) </a:t>
            </a:r>
          </a:p>
        </p:txBody>
      </p:sp>
    </p:spTree>
    <p:extLst>
      <p:ext uri="{BB962C8B-B14F-4D97-AF65-F5344CB8AC3E}">
        <p14:creationId xmlns:p14="http://schemas.microsoft.com/office/powerpoint/2010/main" val="38416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4294967295"/>
          </p:nvPr>
        </p:nvSpPr>
        <p:spPr>
          <a:xfrm>
            <a:off x="0" y="1928813"/>
            <a:ext cx="9144000" cy="2843212"/>
          </a:xfrm>
          <a:solidFill>
            <a:srgbClr val="FFC000"/>
          </a:solidFill>
        </p:spPr>
        <p:txBody>
          <a:bodyPr/>
          <a:lstStyle/>
          <a:p>
            <a:pPr marL="38100" indent="0" algn="ctr">
              <a:buNone/>
            </a:pPr>
            <a:endParaRPr lang="es-CR" sz="4000" dirty="0"/>
          </a:p>
          <a:p>
            <a:pPr marL="38100" indent="0" algn="ctr">
              <a:buNone/>
            </a:pPr>
            <a:r>
              <a:rPr lang="es-CR" sz="4000" dirty="0"/>
              <a:t>Rentas de Capital y Ganancias y Pérdidas de Capital</a:t>
            </a:r>
          </a:p>
        </p:txBody>
      </p:sp>
    </p:spTree>
    <p:extLst>
      <p:ext uri="{BB962C8B-B14F-4D97-AF65-F5344CB8AC3E}">
        <p14:creationId xmlns:p14="http://schemas.microsoft.com/office/powerpoint/2010/main" val="20012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RENTAS DE CAPITAL Y GANANCIAS Y PÉRDIDAS DE CAPITAL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CR" b="1" dirty="0"/>
              <a:t>¿Qué son rentas de capital ?</a:t>
            </a:r>
          </a:p>
          <a:p>
            <a:pPr marL="38100" indent="0">
              <a:buNone/>
            </a:pPr>
            <a:endParaRPr lang="es-CR" dirty="0"/>
          </a:p>
          <a:p>
            <a:pPr marL="1066800" lvl="1" indent="-571500"/>
            <a:r>
              <a:rPr lang="es-CR" sz="3600" dirty="0"/>
              <a:t>Rentas Capital Mobiliario</a:t>
            </a:r>
          </a:p>
          <a:p>
            <a:pPr marL="1066800" lvl="1" indent="-571500"/>
            <a:r>
              <a:rPr lang="es-CR" sz="3600" dirty="0"/>
              <a:t>Rentas de Capital Inmobiliario</a:t>
            </a:r>
          </a:p>
          <a:p>
            <a:pPr marL="1066800" lvl="1" indent="-571500"/>
            <a:r>
              <a:rPr lang="es-CR" sz="3600" dirty="0"/>
              <a:t>Ganancias y Pérdidas de Capital</a:t>
            </a:r>
          </a:p>
          <a:p>
            <a:pPr marL="552450" indent="-514350">
              <a:buFont typeface="+mj-lt"/>
              <a:buAutoNum type="arabicPeriod"/>
            </a:pPr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398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264228" y="587210"/>
            <a:ext cx="4850674" cy="523220"/>
          </a:xfrm>
          <a:prstGeom prst="rect">
            <a:avLst/>
          </a:prstGeom>
          <a:solidFill>
            <a:srgbClr val="229E9E"/>
          </a:solidFill>
        </p:spPr>
        <p:txBody>
          <a:bodyPr wrap="square">
            <a:spAutoFit/>
          </a:bodyPr>
          <a:lstStyle/>
          <a:p>
            <a:pPr algn="ctr"/>
            <a:r>
              <a:rPr lang="es-CR" sz="2800" dirty="0">
                <a:solidFill>
                  <a:schemeClr val="bg1"/>
                </a:solidFill>
                <a:latin typeface="Muli" panose="020B0604020202020204" charset="0"/>
              </a:rPr>
              <a:t>Rentas Capital Mobiliario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96" y="1342195"/>
            <a:ext cx="5665968" cy="444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2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Hecho generador de rentas y ganancias y pérdidas de capital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endParaRPr lang="es-CR" sz="2000" dirty="0"/>
          </a:p>
          <a:p>
            <a:r>
              <a:rPr lang="es-CR" sz="2000" dirty="0"/>
              <a:t>Obtención de toda renta en dinero o en especie, derivada del capital y de las ganancias y pérdidas de capital realizadas, que provengan de bienes o derechos del contribuyente.</a:t>
            </a:r>
          </a:p>
          <a:p>
            <a:pPr>
              <a:buFont typeface="Arial" panose="020B0604020202020204" pitchFamily="34" charset="0"/>
              <a:buChar char="•"/>
            </a:pPr>
            <a:endParaRPr lang="es-CR" sz="2000" dirty="0"/>
          </a:p>
          <a:p>
            <a:r>
              <a:rPr lang="es-CR" sz="2000" dirty="0"/>
              <a:t> Las </a:t>
            </a:r>
            <a:r>
              <a:rPr lang="es-CR" sz="2000" dirty="0">
                <a:solidFill>
                  <a:srgbClr val="3AB4C4"/>
                </a:solidFill>
              </a:rPr>
              <a:t>diferencias cambiarias </a:t>
            </a:r>
            <a:r>
              <a:rPr lang="es-CR" sz="2000" dirty="0"/>
              <a:t>originadas en activos o pasivos que resulten entre el momento de la realización de la operación y el de percepción del ingreso o pago del pasivo, la diferencia cambiaria constituye un ingreso gravable y parte de la renta bruta.</a:t>
            </a:r>
          </a:p>
        </p:txBody>
      </p:sp>
    </p:spTree>
    <p:extLst>
      <p:ext uri="{BB962C8B-B14F-4D97-AF65-F5344CB8AC3E}">
        <p14:creationId xmlns:p14="http://schemas.microsoft.com/office/powerpoint/2010/main" val="325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85425" y="274650"/>
            <a:ext cx="84012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s-ES" sz="2800" dirty="0"/>
              <a:t>RENTAS CAPITAL MOBILIARIO</a:t>
            </a:r>
            <a:endParaRPr b="0" dirty="0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37325" y="1339875"/>
            <a:ext cx="7642800" cy="48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just">
              <a:buNone/>
            </a:pPr>
            <a:r>
              <a:rPr lang="es-CR" sz="2400" b="1" dirty="0"/>
              <a:t>Las rentas del capital mobiliario comprenden</a:t>
            </a:r>
            <a:r>
              <a:rPr lang="es-CR" sz="2000" dirty="0"/>
              <a:t>: </a:t>
            </a:r>
          </a:p>
          <a:p>
            <a:pPr lvl="0" algn="just"/>
            <a:endParaRPr lang="es-CR" sz="1600" dirty="0"/>
          </a:p>
          <a:p>
            <a:pPr lvl="0" algn="just"/>
            <a:r>
              <a:rPr lang="es-CR" sz="2000" dirty="0"/>
              <a:t>Las rentas en dinero o en especie obtenidas por cesión a terceros de fondos propios: </a:t>
            </a:r>
            <a:r>
              <a:rPr lang="es-CR" sz="2000" dirty="0">
                <a:solidFill>
                  <a:srgbClr val="C00000"/>
                </a:solidFill>
              </a:rPr>
              <a:t>intereses.</a:t>
            </a:r>
            <a:endParaRPr lang="es-CR" sz="2000" dirty="0">
              <a:solidFill>
                <a:schemeClr val="accent6"/>
              </a:solidFill>
            </a:endParaRPr>
          </a:p>
          <a:p>
            <a:pPr lvl="0" algn="just"/>
            <a:r>
              <a:rPr lang="es-CR" sz="2000" dirty="0"/>
              <a:t>Arrendamiento, subarrendamiento, cesión de derechos de uso o goce de bienes muebles: </a:t>
            </a:r>
            <a:r>
              <a:rPr lang="es-CR" sz="2000" dirty="0">
                <a:solidFill>
                  <a:srgbClr val="C00000"/>
                </a:solidFill>
              </a:rPr>
              <a:t>derechos de propiedad  intelectual e </a:t>
            </a:r>
            <a:r>
              <a:rPr lang="es-CR" sz="2000" dirty="0" err="1">
                <a:solidFill>
                  <a:srgbClr val="C00000"/>
                </a:solidFill>
              </a:rPr>
              <a:t>intagibles</a:t>
            </a:r>
            <a:r>
              <a:rPr lang="es-CR" sz="2000" dirty="0">
                <a:solidFill>
                  <a:srgbClr val="C00000"/>
                </a:solidFill>
              </a:rPr>
              <a:t>.</a:t>
            </a:r>
            <a:endParaRPr lang="es-CR" sz="2000" dirty="0"/>
          </a:p>
          <a:p>
            <a:pPr lvl="0" algn="just"/>
            <a:r>
              <a:rPr lang="es-CR" sz="2000" dirty="0"/>
              <a:t>Planes de beneficio del ROP, FCL y los beneficiarios de los planes de pensiones voluntarios, salvo cuando tributen conforme al Título II.</a:t>
            </a:r>
          </a:p>
          <a:p>
            <a:pPr lvl="0" algn="just"/>
            <a:r>
              <a:rPr lang="es-CR" sz="2000" dirty="0"/>
              <a:t>Dividendos (y asimilables), participaciones sociales </a:t>
            </a:r>
          </a:p>
          <a:p>
            <a:pPr lvl="0" algn="just"/>
            <a:r>
              <a:rPr lang="es-CR" sz="2000" b="1" dirty="0">
                <a:solidFill>
                  <a:schemeClr val="accent6"/>
                </a:solidFill>
              </a:rPr>
              <a:t>Distribución de excedentes de cooperativas </a:t>
            </a:r>
            <a:r>
              <a:rPr lang="es-CR" sz="2000" dirty="0"/>
              <a:t>y </a:t>
            </a:r>
            <a:r>
              <a:rPr lang="es-CR" sz="2000" dirty="0" err="1"/>
              <a:t>solidaristas</a:t>
            </a:r>
            <a:r>
              <a:rPr lang="es-C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08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¿QUIÉNES SON CONTRIBUYENTES?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 algn="ctr">
              <a:spcBef>
                <a:spcPts val="450"/>
              </a:spcBef>
              <a:buSzPct val="100000"/>
              <a:buNone/>
            </a:pPr>
            <a:endParaRPr lang="es-CR" sz="2800" dirty="0">
              <a:solidFill>
                <a:schemeClr val="tx1"/>
              </a:solidFill>
            </a:endParaRPr>
          </a:p>
          <a:p>
            <a:pPr marL="38100" indent="0" algn="ctr">
              <a:spcBef>
                <a:spcPts val="450"/>
              </a:spcBef>
              <a:buSzPct val="100000"/>
              <a:buNone/>
            </a:pPr>
            <a:r>
              <a:rPr lang="es-CR" sz="2800" dirty="0">
                <a:solidFill>
                  <a:schemeClr val="tx1"/>
                </a:solidFill>
              </a:rPr>
              <a:t>Art. 28</a:t>
            </a:r>
          </a:p>
          <a:p>
            <a:pPr marL="38100" indent="0" algn="ctr">
              <a:spcBef>
                <a:spcPts val="450"/>
              </a:spcBef>
              <a:buSzPct val="100000"/>
              <a:buNone/>
            </a:pPr>
            <a:r>
              <a:rPr lang="es-CR" sz="2400" dirty="0">
                <a:solidFill>
                  <a:schemeClr val="tx1"/>
                </a:solidFill>
              </a:rPr>
              <a:t>Todas las personas </a:t>
            </a:r>
            <a:r>
              <a:rPr lang="es-CR" sz="2400" b="1" dirty="0">
                <a:solidFill>
                  <a:schemeClr val="tx1"/>
                </a:solidFill>
              </a:rPr>
              <a:t>físicas, jurídicas, entes colectivos </a:t>
            </a:r>
            <a:r>
              <a:rPr lang="es-CR" sz="2400" dirty="0">
                <a:solidFill>
                  <a:schemeClr val="tx1"/>
                </a:solidFill>
              </a:rPr>
              <a:t>sin personalidad jurídica y los fondos de inversión, contemplados en la Ley Reguladora del Mercado de Valores y similares.</a:t>
            </a:r>
          </a:p>
        </p:txBody>
      </p:sp>
    </p:spTree>
    <p:extLst>
      <p:ext uri="{BB962C8B-B14F-4D97-AF65-F5344CB8AC3E}">
        <p14:creationId xmlns:p14="http://schemas.microsoft.com/office/powerpoint/2010/main" val="14761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110650"/>
              </p:ext>
            </p:extLst>
          </p:nvPr>
        </p:nvGraphicFramePr>
        <p:xfrm>
          <a:off x="771525" y="561291"/>
          <a:ext cx="7754165" cy="4596499"/>
        </p:xfrm>
        <a:graphic>
          <a:graphicData uri="http://schemas.openxmlformats.org/drawingml/2006/table">
            <a:tbl>
              <a:tblPr firstRow="1" firstCol="1" bandRow="1">
                <a:tableStyleId>{47E0636C-CC06-4B7F-9CE4-4EEA0CAEE7B3}</a:tableStyleId>
              </a:tblPr>
              <a:tblGrid>
                <a:gridCol w="69844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96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1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  <a:latin typeface="Muli" panose="020B0604020202020204" charset="0"/>
                          <a:ea typeface="Calibri" panose="020F0502020204030204" pitchFamily="34" charset="0"/>
                          <a:cs typeface="Arial"/>
                        </a:rPr>
                        <a:t>EXENCIONES</a:t>
                      </a:r>
                      <a:r>
                        <a:rPr lang="es-CR" sz="1800" baseline="0" dirty="0">
                          <a:effectLst/>
                          <a:latin typeface="Muli" panose="020B0604020202020204" charset="0"/>
                          <a:ea typeface="Calibri" panose="020F0502020204030204" pitchFamily="34" charset="0"/>
                          <a:cs typeface="Arial"/>
                        </a:rPr>
                        <a:t> ART. 28  bis</a:t>
                      </a:r>
                      <a:endParaRPr lang="es-CR" sz="1800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  <a:latin typeface="Muli" panose="020B0604020202020204" charset="0"/>
                        </a:rPr>
                        <a:t>Exento</a:t>
                      </a:r>
                      <a:endParaRPr lang="es-CR" sz="1200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21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100" b="1" dirty="0">
                        <a:effectLst/>
                        <a:latin typeface="Muli" panose="020B060402020202020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effectLst/>
                          <a:latin typeface="Muli" panose="020B0604020202020204" charset="0"/>
                        </a:rPr>
                        <a:t>1.-Fondos y planes de pensiones, así como FCL,  Sistema de Pensiones y Jubilaciones del Magisterio Nacional. </a:t>
                      </a:r>
                      <a:endParaRPr lang="es-CR" sz="1400" b="1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  <a:latin typeface="Muli" panose="020B0604020202020204" charset="0"/>
                        </a:rPr>
                        <a:t> </a:t>
                      </a:r>
                      <a:endParaRPr lang="es-CR" sz="1100" b="1" dirty="0">
                        <a:effectLst/>
                        <a:latin typeface="Muli" panose="020B060402020202020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  <a:latin typeface="Muli" panose="020B0604020202020204" charset="0"/>
                        </a:rPr>
                        <a:t>X</a:t>
                      </a:r>
                      <a:endParaRPr lang="es-CR" sz="1100" b="1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2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100" b="1" dirty="0">
                        <a:effectLst/>
                        <a:latin typeface="Muli" panose="020B060402020202020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effectLst/>
                          <a:latin typeface="Muli" panose="020B0604020202020204" charset="0"/>
                        </a:rPr>
                        <a:t>2.-Dividendos en acciones nominativas o cuotas sociales de la propia sociedad.</a:t>
                      </a:r>
                      <a:endParaRPr lang="es-CR" sz="1400" b="1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  <a:latin typeface="Muli" panose="020B0604020202020204" charset="0"/>
                        </a:rPr>
                        <a:t>X</a:t>
                      </a:r>
                      <a:endParaRPr lang="es-CR" sz="1100" b="1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622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100" b="1" dirty="0">
                        <a:effectLst/>
                        <a:latin typeface="Muli" panose="020B060402020202020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effectLst/>
                          <a:latin typeface="Muli" panose="020B0604020202020204" charset="0"/>
                        </a:rPr>
                        <a:t>3.-Dividendos cuando el socio sea otra sociedad de capital domiciliada en CR, que desarrolle </a:t>
                      </a:r>
                      <a:r>
                        <a:rPr lang="es-CR" sz="1100" b="1" dirty="0">
                          <a:solidFill>
                            <a:schemeClr val="tx1"/>
                          </a:solidFill>
                          <a:effectLst/>
                          <a:latin typeface="Muli" panose="020B0604020202020204" charset="0"/>
                        </a:rPr>
                        <a:t>actividad económica </a:t>
                      </a:r>
                      <a:r>
                        <a:rPr lang="es-CR" sz="1100" b="1" dirty="0">
                          <a:effectLst/>
                          <a:latin typeface="Muli" panose="020B0604020202020204" charset="0"/>
                        </a:rPr>
                        <a:t>y esté sujeta a este impuesto, o bien una sociedad controladora de un grupo o conglomerado financiero regulado por CONASSIF.</a:t>
                      </a:r>
                      <a:endParaRPr lang="es-CR" sz="1400" b="1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000" b="1" dirty="0">
                        <a:effectLst/>
                        <a:latin typeface="Muli" panose="020B060402020202020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  <a:latin typeface="Muli" panose="020B0604020202020204" charset="0"/>
                        </a:rPr>
                        <a:t>X</a:t>
                      </a:r>
                      <a:endParaRPr lang="es-CR" sz="1100" b="1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69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100" b="1" dirty="0">
                        <a:effectLst/>
                        <a:latin typeface="Muli" panose="020B060402020202020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effectLst/>
                          <a:latin typeface="Muli" panose="020B0604020202020204" charset="0"/>
                        </a:rPr>
                        <a:t>4. Rentas y ganancias y perdidas de capital </a:t>
                      </a:r>
                      <a:r>
                        <a:rPr lang="es-CR" sz="1100" b="1" baseline="0" dirty="0">
                          <a:effectLst/>
                          <a:latin typeface="Muli" panose="020B0604020202020204" charset="0"/>
                        </a:rPr>
                        <a:t> procedentes de p</a:t>
                      </a:r>
                      <a:r>
                        <a:rPr lang="es-CR" sz="1100" b="1" dirty="0">
                          <a:effectLst/>
                          <a:latin typeface="Muli" panose="020B0604020202020204" charset="0"/>
                        </a:rPr>
                        <a:t>articipaciones de los fondos de inversión contemplados en la Ley Reguladora del Mercado de Valores</a:t>
                      </a:r>
                      <a:r>
                        <a:rPr lang="es-CR" sz="1100" b="1" baseline="0" dirty="0">
                          <a:effectLst/>
                          <a:latin typeface="Muli" panose="020B0604020202020204" charset="0"/>
                        </a:rPr>
                        <a:t> si ya se ha tributado con el impuesto a las utilidades</a:t>
                      </a:r>
                      <a:endParaRPr lang="es-CR" sz="1400" b="1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000" b="1" dirty="0">
                        <a:effectLst/>
                        <a:latin typeface="Muli" panose="020B060402020202020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  <a:latin typeface="Muli" panose="020B0604020202020204" charset="0"/>
                        </a:rPr>
                        <a:t>X</a:t>
                      </a:r>
                      <a:endParaRPr lang="es-CR" sz="1100" b="1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21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100" b="1" dirty="0">
                        <a:solidFill>
                          <a:schemeClr val="accent6"/>
                        </a:solidFill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chemeClr val="accent6"/>
                          </a:solidFill>
                          <a:effectLst/>
                          <a:latin typeface="Muli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5.-Intereses generados por saldos en cuentas de ahorro y cuentas corrientes.</a:t>
                      </a:r>
                      <a:endParaRPr lang="es-CR" sz="1400" b="1" dirty="0">
                        <a:solidFill>
                          <a:schemeClr val="accent6"/>
                        </a:solidFill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000" b="1" dirty="0">
                        <a:effectLst/>
                        <a:latin typeface="Muli" panose="020B060402020202020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  <a:latin typeface="Muli" panose="020B0604020202020204" charset="0"/>
                        </a:rPr>
                        <a:t>X</a:t>
                      </a:r>
                      <a:endParaRPr lang="es-CR" sz="1100" b="1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95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100" b="1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effectLst/>
                          <a:latin typeface="Muli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6-Subvenciones del Estado y organismos internacionales, para salud, vivienda, alimentación y educación.</a:t>
                      </a:r>
                      <a:endParaRPr lang="es-CR" sz="1400" b="1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000" b="1" dirty="0">
                        <a:effectLst/>
                        <a:latin typeface="Muli" panose="020B060402020202020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  <a:latin typeface="Muli" panose="020B0604020202020204" charset="0"/>
                        </a:rPr>
                        <a:t>X</a:t>
                      </a:r>
                      <a:endParaRPr lang="es-CR" sz="1100" b="1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Flecha derecha 3"/>
          <p:cNvSpPr/>
          <p:nvPr/>
        </p:nvSpPr>
        <p:spPr>
          <a:xfrm>
            <a:off x="7872548" y="5355772"/>
            <a:ext cx="653142" cy="272142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174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664688"/>
              </p:ext>
            </p:extLst>
          </p:nvPr>
        </p:nvGraphicFramePr>
        <p:xfrm>
          <a:off x="542925" y="1376886"/>
          <a:ext cx="8015288" cy="3552303"/>
        </p:xfrm>
        <a:graphic>
          <a:graphicData uri="http://schemas.openxmlformats.org/drawingml/2006/table">
            <a:tbl>
              <a:tblPr firstRow="1" firstCol="1" bandRow="1"/>
              <a:tblGrid>
                <a:gridCol w="70928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24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15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  <a:latin typeface="Muli" panose="020B0604020202020204" charset="0"/>
                          <a:ea typeface="Calibri" panose="020F0502020204030204" pitchFamily="34" charset="0"/>
                          <a:cs typeface="Arial"/>
                        </a:rPr>
                        <a:t>EXENCIONES</a:t>
                      </a:r>
                      <a:r>
                        <a:rPr lang="es-CR" sz="1100" baseline="0" dirty="0">
                          <a:effectLst/>
                          <a:latin typeface="Muli" panose="020B0604020202020204" charset="0"/>
                          <a:ea typeface="Calibri" panose="020F0502020204030204" pitchFamily="34" charset="0"/>
                          <a:cs typeface="Arial"/>
                        </a:rPr>
                        <a:t> RENTAS CAPITAL MOBILIARIO ART. 28  bis</a:t>
                      </a:r>
                      <a:endParaRPr lang="es-CR" sz="1400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Exento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3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100" b="1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effectLst/>
                          <a:latin typeface="Muli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7.-Enajenación ocasional de muebles o derechos no sujetos a inscripción en registro público. Excepto título valores, cuando el transmitente sea una persona física y lo transmitido no esté afecto a su actividad lucrativa</a:t>
                      </a:r>
                      <a:endParaRPr lang="es-CR" sz="1400" b="1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  <a:latin typeface="Muli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CR" sz="1100" b="1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4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effectLst/>
                          <a:latin typeface="Muli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8.-Intereses de títulos valores emitidos por el Estado en el exterior.</a:t>
                      </a:r>
                      <a:endParaRPr lang="es-CR" sz="1400" b="1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  <a:latin typeface="Muli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CR" sz="1100" b="1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4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effectLst/>
                          <a:latin typeface="Muli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9.-Herencias, legados y donaciones respecto de sus perceptores y del donante</a:t>
                      </a:r>
                      <a:endParaRPr lang="es-CR" sz="1400" b="1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  <a:latin typeface="Muli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CR" sz="1100" b="1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4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effectLst/>
                          <a:latin typeface="Muli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10.-Inversiones fideicomiso de la EARTH</a:t>
                      </a:r>
                      <a:endParaRPr lang="es-CR" sz="1400" b="1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  <a:latin typeface="Muli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CR" sz="1100" b="1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4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effectLst/>
                          <a:latin typeface="Muli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11.-Las rentas y las ganancias obtenidas por la CCSS</a:t>
                      </a:r>
                      <a:endParaRPr lang="es-CR" sz="1400" b="1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  <a:latin typeface="Muli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CR" sz="1100" b="1" dirty="0">
                        <a:effectLst/>
                        <a:latin typeface="Muli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45117" y="2571221"/>
            <a:ext cx="10365286" cy="68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sp>
        <p:nvSpPr>
          <p:cNvPr id="4" name="Flecha derecha 3"/>
          <p:cNvSpPr/>
          <p:nvPr/>
        </p:nvSpPr>
        <p:spPr>
          <a:xfrm>
            <a:off x="845117" y="644435"/>
            <a:ext cx="653142" cy="272142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324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RENTA IMPONIBLE CAPITAL MOBILIARIO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CR" dirty="0"/>
              <a:t>Art. 29bis:</a:t>
            </a:r>
          </a:p>
          <a:p>
            <a:pPr marL="495300" lvl="1" indent="0">
              <a:buNone/>
            </a:pPr>
            <a:r>
              <a:rPr lang="es-CR" sz="2800" dirty="0"/>
              <a:t>Es la renta bruta, representada por el importe total de la contraprestación </a:t>
            </a:r>
            <a:r>
              <a:rPr lang="es-CR" sz="2800" dirty="0">
                <a:solidFill>
                  <a:schemeClr val="accent6"/>
                </a:solidFill>
              </a:rPr>
              <a:t>sin posibilidad de deducción.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8677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737325" y="274650"/>
            <a:ext cx="9046580" cy="700500"/>
          </a:xfrm>
        </p:spPr>
        <p:txBody>
          <a:bodyPr/>
          <a:lstStyle/>
          <a:p>
            <a:pPr lvl="0"/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HECHO GENERADOR DEL IVA 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 algn="just">
              <a:buNone/>
            </a:pPr>
            <a:r>
              <a:rPr lang="es-CR" sz="2800" dirty="0">
                <a:latin typeface="Century Gothic" panose="020B0502020202020204" pitchFamily="34" charset="0"/>
              </a:rPr>
              <a:t>Artículo 4: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R" sz="2800" dirty="0">
                <a:latin typeface="Muli" panose="020B0604020202020204" charset="0"/>
              </a:rPr>
              <a:t>Venta de bienes y la prestación de servicios realizadas, en forma habitual* por los contribuyentes. </a:t>
            </a:r>
          </a:p>
          <a:p>
            <a:pPr marL="38100" indent="0" algn="just">
              <a:buNone/>
            </a:pPr>
            <a:endParaRPr lang="es-CR" sz="2800" b="1" u="sng" dirty="0"/>
          </a:p>
          <a:p>
            <a:pPr marL="38100" indent="0">
              <a:buNone/>
            </a:pPr>
            <a:r>
              <a:rPr lang="es-CR" sz="1800" dirty="0"/>
              <a:t>*“</a:t>
            </a:r>
            <a:r>
              <a:rPr lang="es-CR" sz="1800" i="1" dirty="0"/>
              <a:t>Habitualidad es la actividad que se dedica una persona o empresa con ánimo mercantil, de forma pública, continua o frecuent</a:t>
            </a:r>
            <a:r>
              <a:rPr lang="es-CR" sz="1800" dirty="0"/>
              <a:t>e”	</a:t>
            </a:r>
          </a:p>
          <a:p>
            <a:endParaRPr lang="es-CR" sz="1800" dirty="0"/>
          </a:p>
          <a:p>
            <a:endParaRPr lang="es-CR" dirty="0"/>
          </a:p>
          <a:p>
            <a:endParaRPr lang="es-CR" dirty="0"/>
          </a:p>
          <a:p>
            <a:pPr lvl="0"/>
            <a:endParaRPr lang="es-CR" dirty="0"/>
          </a:p>
          <a:p>
            <a:pPr lvl="0"/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6119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098" y="1459399"/>
            <a:ext cx="5613968" cy="40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Transitorio XXIII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ES" sz="3200" dirty="0"/>
              <a:t>Los contribuyentes </a:t>
            </a:r>
            <a:r>
              <a:rPr lang="es-ES" sz="3200" dirty="0" smtClean="0"/>
              <a:t> </a:t>
            </a:r>
            <a:r>
              <a:rPr lang="es-ES" sz="3200" dirty="0"/>
              <a:t>con anterioridad a la vigencia de la Ley </a:t>
            </a:r>
            <a:r>
              <a:rPr lang="es-ES" sz="3200" b="1" dirty="0"/>
              <a:t>hayan adquirido instrumentos financieros </a:t>
            </a:r>
            <a:r>
              <a:rPr lang="es-ES" sz="3200" dirty="0"/>
              <a:t>gravados con el impuesto, art. 31ter, continuarán con el mismo tratamiento tributario, </a:t>
            </a:r>
            <a:r>
              <a:rPr lang="es-ES" sz="3200" b="1" dirty="0"/>
              <a:t>hasta su renovación.</a:t>
            </a:r>
            <a:endParaRPr lang="es-CR" b="1" dirty="0"/>
          </a:p>
          <a:p>
            <a:endParaRPr lang="es-CR" b="1" dirty="0"/>
          </a:p>
        </p:txBody>
      </p:sp>
    </p:spTree>
    <p:extLst>
      <p:ext uri="{BB962C8B-B14F-4D97-AF65-F5344CB8AC3E}">
        <p14:creationId xmlns:p14="http://schemas.microsoft.com/office/powerpoint/2010/main" val="2864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Rendimientos de ahorro asociados cooperativas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CR" sz="2400" dirty="0">
                <a:solidFill>
                  <a:srgbClr val="229E9E"/>
                </a:solidFill>
              </a:rPr>
              <a:t>Art.2 Proyecto </a:t>
            </a:r>
            <a:r>
              <a:rPr lang="es-CR" sz="2400" dirty="0" err="1">
                <a:solidFill>
                  <a:srgbClr val="229E9E"/>
                </a:solidFill>
              </a:rPr>
              <a:t>Regl</a:t>
            </a:r>
            <a:r>
              <a:rPr lang="es-CR" sz="2400" dirty="0">
                <a:solidFill>
                  <a:srgbClr val="229E9E"/>
                </a:solidFill>
              </a:rPr>
              <a:t>. (Versión 2)</a:t>
            </a:r>
          </a:p>
          <a:p>
            <a:pPr marL="38100" indent="0">
              <a:buNone/>
            </a:pPr>
            <a:endParaRPr lang="es-CR" sz="2400" dirty="0">
              <a:solidFill>
                <a:srgbClr val="3AB4C4"/>
              </a:solidFill>
            </a:endParaRPr>
          </a:p>
          <a:p>
            <a:pPr marL="38100" indent="0">
              <a:buNone/>
            </a:pPr>
            <a:r>
              <a:rPr lang="es-CR" sz="2400" dirty="0">
                <a:solidFill>
                  <a:srgbClr val="3AB4C4"/>
                </a:solidFill>
              </a:rPr>
              <a:t>Cálculo de exceso límite anual exento rendimientos de ahorro de los asociados:</a:t>
            </a:r>
          </a:p>
          <a:p>
            <a:pPr marL="495300" lvl="1" indent="0">
              <a:buNone/>
            </a:pPr>
            <a:r>
              <a:rPr lang="es-CR" dirty="0"/>
              <a:t>Se debe acumular los rendimientos pagados o acreditados durante el año natural correspondiente de todos los tipos de ahorro efectuados </a:t>
            </a:r>
          </a:p>
          <a:p>
            <a:pPr marL="38100" indent="0">
              <a:buNone/>
            </a:pPr>
            <a:endParaRPr lang="es-CR" sz="3200" dirty="0">
              <a:solidFill>
                <a:srgbClr val="229E9E"/>
              </a:solidFill>
            </a:endParaRPr>
          </a:p>
          <a:p>
            <a:pPr marL="3810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8619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Retención en la fuente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  <a:p>
            <a:pPr marL="38100" indent="0">
              <a:buNone/>
            </a:pPr>
            <a:r>
              <a:rPr lang="es-CR" dirty="0"/>
              <a:t>La retención sobre los excedentes pagados a los asociados por las cooperativas u otros entes similares tendrán carácter de </a:t>
            </a:r>
            <a:r>
              <a:rPr lang="es-CR" b="1" u="sng" dirty="0">
                <a:solidFill>
                  <a:srgbClr val="229E9E"/>
                </a:solidFill>
              </a:rPr>
              <a:t>impuestos únicos y definitivos</a:t>
            </a:r>
            <a:r>
              <a:rPr lang="es-C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3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Retención en la fuente: art. 23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37325" y="1339875"/>
            <a:ext cx="7642800" cy="4852200"/>
          </a:xfrm>
        </p:spPr>
        <p:txBody>
          <a:bodyPr/>
          <a:lstStyle/>
          <a:p>
            <a:pPr marL="38100" indent="0">
              <a:buNone/>
            </a:pPr>
            <a:r>
              <a:rPr lang="es-CR" sz="2000" b="1" dirty="0">
                <a:solidFill>
                  <a:schemeClr val="tx1"/>
                </a:solidFill>
              </a:rPr>
              <a:t>La retención sobre los rendimientos mobiliarios y ganancias de capital mobiliario tendrán carácter de únicos y definitivos </a:t>
            </a:r>
          </a:p>
          <a:p>
            <a:endParaRPr lang="es-CR" sz="2000" b="1" dirty="0">
              <a:solidFill>
                <a:schemeClr val="tx1"/>
              </a:solidFill>
            </a:endParaRPr>
          </a:p>
          <a:p>
            <a:pPr marL="38100" indent="0">
              <a:buNone/>
            </a:pPr>
            <a:r>
              <a:rPr lang="es-CR" sz="2000" dirty="0">
                <a:solidFill>
                  <a:srgbClr val="3AB4C4"/>
                </a:solidFill>
              </a:rPr>
              <a:t>Excepto: </a:t>
            </a:r>
          </a:p>
          <a:p>
            <a:pPr lvl="1"/>
            <a:r>
              <a:rPr lang="es-CR" sz="2000" dirty="0"/>
              <a:t>Cuando el beneficiario a la vez </a:t>
            </a:r>
            <a:r>
              <a:rPr lang="es-CR" sz="2000" b="1" dirty="0">
                <a:solidFill>
                  <a:schemeClr val="tx1"/>
                </a:solidFill>
              </a:rPr>
              <a:t>sea contribuyente del impuesto a las utilidades y tales rentas provengan de elementos patrimoniales afectos a su actividad lucrativa</a:t>
            </a:r>
            <a:r>
              <a:rPr lang="es-CR" sz="2000" dirty="0"/>
              <a:t>.</a:t>
            </a:r>
          </a:p>
          <a:p>
            <a:pPr lvl="1"/>
            <a:r>
              <a:rPr lang="es-CR" sz="2000" dirty="0"/>
              <a:t>Se deberá incluir en  la declaración de renta del periodo fiscal tomando en cuenta los rendimientos mobiliarios, constituye la retención un pago a cuenta</a:t>
            </a:r>
          </a:p>
          <a:p>
            <a:pPr lvl="1"/>
            <a:r>
              <a:rPr lang="es-CR" sz="2000" dirty="0">
                <a:solidFill>
                  <a:srgbClr val="3AB4C4"/>
                </a:solidFill>
              </a:rPr>
              <a:t>La retención siempre se debe hacer constituye un pago a cuenta del impuesto a las utilidades</a:t>
            </a:r>
          </a:p>
          <a:p>
            <a:pPr marL="38100" indent="0">
              <a:buNone/>
            </a:pPr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7026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Liquidación y pago del impuesto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37325" y="1339875"/>
            <a:ext cx="7642800" cy="4852200"/>
          </a:xfrm>
        </p:spPr>
        <p:txBody>
          <a:bodyPr/>
          <a:lstStyle/>
          <a:p>
            <a:pPr algn="just"/>
            <a:r>
              <a:rPr lang="es-CR" sz="2000" b="1" dirty="0"/>
              <a:t>Las cooperativas como entes  pagadores debe retener y reportar a la Administración lo retenido.</a:t>
            </a:r>
          </a:p>
          <a:p>
            <a:pPr algn="just"/>
            <a:endParaRPr lang="es-CR" sz="2000" b="1" dirty="0"/>
          </a:p>
          <a:p>
            <a:pPr algn="just"/>
            <a:r>
              <a:rPr lang="es-CR" sz="2000" dirty="0"/>
              <a:t>Plazo 15 primeros días naturales del mes siguiente.</a:t>
            </a:r>
          </a:p>
          <a:p>
            <a:pPr algn="just"/>
            <a:endParaRPr lang="es-CR" sz="2000" dirty="0"/>
          </a:p>
          <a:p>
            <a:pPr algn="just"/>
            <a:r>
              <a:rPr lang="es-CR" sz="2000" dirty="0"/>
              <a:t>Para determinados hechos generadores se va disponer forma y periodo de presentación de declaraciones vía reglamento.</a:t>
            </a:r>
          </a:p>
          <a:p>
            <a:pPr algn="just"/>
            <a:endParaRPr lang="es-CR" sz="2000" dirty="0"/>
          </a:p>
          <a:p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10061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RENTA DE CAPITAL INMBILIARIO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5863" y="1106566"/>
            <a:ext cx="7642800" cy="4852200"/>
          </a:xfrm>
        </p:spPr>
        <p:txBody>
          <a:bodyPr/>
          <a:lstStyle/>
          <a:p>
            <a:pPr marL="38100" indent="0">
              <a:buNone/>
            </a:pPr>
            <a:endParaRPr lang="es-CR" sz="2400" dirty="0"/>
          </a:p>
          <a:p>
            <a:r>
              <a:rPr lang="es-CR" sz="2400" dirty="0"/>
              <a:t>Provenientes de</a:t>
            </a:r>
          </a:p>
          <a:p>
            <a:r>
              <a:rPr lang="es-CR" sz="2400" dirty="0"/>
              <a:t>Arrendamientos</a:t>
            </a:r>
          </a:p>
          <a:p>
            <a:r>
              <a:rPr lang="es-CR" sz="2400" dirty="0"/>
              <a:t>Subarrendamientos</a:t>
            </a:r>
          </a:p>
          <a:p>
            <a:r>
              <a:rPr lang="es-CR" sz="2400" dirty="0"/>
              <a:t>Constitución o cesión</a:t>
            </a:r>
          </a:p>
          <a:p>
            <a:r>
              <a:rPr lang="es-CR" sz="2400" dirty="0"/>
              <a:t>De derechos o facultades</a:t>
            </a:r>
          </a:p>
          <a:p>
            <a:r>
              <a:rPr lang="es-CR" sz="2400" dirty="0"/>
              <a:t>De uso o goce de bienes inmuebles.</a:t>
            </a:r>
          </a:p>
          <a:p>
            <a:endParaRPr lang="es-C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63" y="1628775"/>
            <a:ext cx="38004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Renta de Capital Inmobiliario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lvl="1" indent="0">
              <a:buNone/>
            </a:pPr>
            <a:r>
              <a:rPr lang="es-CR" dirty="0"/>
              <a:t>¿QUIÉNES SON CONTRIBUYENTES ?</a:t>
            </a:r>
          </a:p>
          <a:p>
            <a:pPr marL="533400" lvl="1" indent="0">
              <a:buNone/>
            </a:pPr>
            <a:endParaRPr lang="es-CR" dirty="0"/>
          </a:p>
          <a:p>
            <a:pPr marL="990600" lvl="2" indent="0">
              <a:buNone/>
            </a:pPr>
            <a:r>
              <a:rPr lang="es-CR" sz="2800" dirty="0"/>
              <a:t>Aquellos que  perciban rentas por arrendamientos: alquileres.</a:t>
            </a:r>
          </a:p>
          <a:p>
            <a:pPr marL="990600" lvl="2" indent="0">
              <a:buNone/>
            </a:pPr>
            <a:endParaRPr lang="es-CR" sz="2800" dirty="0"/>
          </a:p>
          <a:p>
            <a:pPr marL="533400" lvl="1" indent="0">
              <a:buNone/>
            </a:pPr>
            <a:r>
              <a:rPr lang="es-CR" sz="2000" i="1" dirty="0"/>
              <a:t>Norma especial :</a:t>
            </a:r>
          </a:p>
          <a:p>
            <a:pPr marL="990600" lvl="2" indent="0">
              <a:buNone/>
            </a:pPr>
            <a:r>
              <a:rPr lang="es-CR" sz="2000" dirty="0"/>
              <a:t>Las contribuyentes que tienen un mínimo de un empleado (CCSS) podrán optar por tributar de conformidad al Título I Impuesto a las utilidades.</a:t>
            </a:r>
          </a:p>
          <a:p>
            <a:pPr marL="990600" lvl="2" indent="0">
              <a:buNone/>
            </a:pPr>
            <a:r>
              <a:rPr lang="es-CR" sz="2000" dirty="0"/>
              <a:t>Debe comunicarlo a la AT  y permanecer por un mínimo de 5 años.</a:t>
            </a:r>
          </a:p>
          <a:p>
            <a:pPr marL="533400" lvl="1" indent="0">
              <a:buNone/>
            </a:pPr>
            <a:endParaRPr lang="es-CR" dirty="0"/>
          </a:p>
          <a:p>
            <a:pPr marL="38100" indent="0">
              <a:buNone/>
            </a:pPr>
            <a:endParaRPr lang="es-CR" dirty="0"/>
          </a:p>
          <a:p>
            <a:r>
              <a:rPr lang="es-CR" dirty="0"/>
              <a:t> 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264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Renta imponible y tarifa de impuesto del capital inmobiliario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CR" dirty="0"/>
              <a:t>En general: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R" dirty="0"/>
              <a:t>Renta Bruta-gastos deducibles ( 15%)</a:t>
            </a:r>
          </a:p>
          <a:p>
            <a:pPr marL="38100" indent="0">
              <a:buNone/>
            </a:pPr>
            <a:r>
              <a:rPr lang="es-CR" dirty="0"/>
              <a:t>sin prueba alguna  y sin posibilidad de otra deducción.	 Cuando no se tiene ningún empleado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R" dirty="0"/>
              <a:t>Los fondos de inversión inmobiliaria aplicarán una reducción del 20%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R" dirty="0"/>
              <a:t>Pagará una tarifa impositiva de un 15%</a:t>
            </a:r>
          </a:p>
          <a:p>
            <a:pPr marL="3810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5823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Retención en la fuente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  <a:p>
            <a:pPr marL="38100" indent="0">
              <a:buNone/>
            </a:pPr>
            <a:r>
              <a:rPr lang="es-CR" sz="3200" dirty="0"/>
              <a:t>La AT dictará la resolución correspondiente de las retenciones en la fuente.</a:t>
            </a:r>
          </a:p>
        </p:txBody>
      </p:sp>
    </p:spTree>
    <p:extLst>
      <p:ext uri="{BB962C8B-B14F-4D97-AF65-F5344CB8AC3E}">
        <p14:creationId xmlns:p14="http://schemas.microsoft.com/office/powerpoint/2010/main" val="18345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87A458-4BB3-5F4F-A098-2A29BBD4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 Hecho generador : 1. Venta de bienes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3FBEFC-72C7-BB45-92B4-EA999B273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38100" indent="0">
              <a:buNone/>
            </a:pPr>
            <a:endParaRPr lang="es-CR" sz="1600" dirty="0"/>
          </a:p>
          <a:p>
            <a:r>
              <a:rPr lang="es-CR" sz="1600" dirty="0">
                <a:latin typeface="Muli" panose="020B0604020202020204" charset="0"/>
              </a:rPr>
              <a:t>a) Transferencia del dominio de bienes</a:t>
            </a:r>
          </a:p>
          <a:p>
            <a:r>
              <a:rPr lang="es-CR" sz="1600" dirty="0">
                <a:latin typeface="Muli" panose="020B0604020202020204" charset="0"/>
              </a:rPr>
              <a:t>b) Importación o internación de bienes en el territorio de la República</a:t>
            </a:r>
          </a:p>
          <a:p>
            <a:r>
              <a:rPr lang="es-CR" sz="1600" dirty="0">
                <a:latin typeface="Muli" panose="020B0604020202020204" charset="0"/>
              </a:rPr>
              <a:t>c) Venta en consignación y el apartado de bienes</a:t>
            </a:r>
          </a:p>
          <a:p>
            <a:r>
              <a:rPr lang="es-CR" sz="1600" dirty="0">
                <a:latin typeface="Muli" panose="020B0604020202020204" charset="0"/>
              </a:rPr>
              <a:t>d) Arrendamiento de bienes con opción de compra, cuando esta sea </a:t>
            </a:r>
            <a:r>
              <a:rPr lang="es-CR" sz="1600" b="1" dirty="0">
                <a:latin typeface="Muli" panose="020B0604020202020204" charset="0"/>
              </a:rPr>
              <a:t>vinculante</a:t>
            </a:r>
            <a:r>
              <a:rPr lang="es-CR" sz="1600" dirty="0">
                <a:latin typeface="Muli" panose="020B0604020202020204" charset="0"/>
              </a:rPr>
              <a:t> o, cuando no lo sea, en el momento en que se ejecute la opción.</a:t>
            </a:r>
          </a:p>
          <a:p>
            <a:r>
              <a:rPr lang="es-CR" sz="1600" dirty="0">
                <a:latin typeface="Muli" panose="020B0604020202020204" charset="0"/>
              </a:rPr>
              <a:t>e) Retiro de bienes para uso o consumo personal del contribuyente o su transferencia sin contraprestación a terceros.</a:t>
            </a:r>
          </a:p>
          <a:p>
            <a:r>
              <a:rPr lang="es-CR" sz="1600" dirty="0">
                <a:latin typeface="Muli" panose="020B0604020202020204" charset="0"/>
              </a:rPr>
              <a:t>f) Suministro de productos informáticos estandarizados:</a:t>
            </a:r>
          </a:p>
          <a:p>
            <a:pPr marL="38100" indent="0">
              <a:buNone/>
            </a:pPr>
            <a:r>
              <a:rPr lang="es-CR" sz="1600" dirty="0">
                <a:latin typeface="Muli" panose="020B0604020202020204" charset="0"/>
              </a:rPr>
              <a:t>	Se componen del soporte físico o soporte en cualquier tipo de 	plataforma digital y los programas o las informaciones incorporadas 	a dicho suministro.</a:t>
            </a:r>
          </a:p>
          <a:p>
            <a:pPr marL="38100" indent="0">
              <a:buNone/>
            </a:pPr>
            <a:r>
              <a:rPr lang="es-CR" sz="1600" dirty="0">
                <a:latin typeface="Muli" panose="020B0604020202020204" charset="0"/>
              </a:rPr>
              <a:t>         g)Cualquier acto que involucre la transferencia de bienes</a:t>
            </a:r>
          </a:p>
          <a:p>
            <a:pPr marL="38100" indent="0">
              <a:buNone/>
            </a:pPr>
            <a:endParaRPr lang="es-CR" sz="2400" dirty="0">
              <a:latin typeface="Muli" panose="020B060402020202020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DECLARACION, PAGO Y LIQUIDACIÓN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endParaRPr lang="es-CR" dirty="0"/>
          </a:p>
          <a:p>
            <a:pPr marL="38100" indent="0">
              <a:buNone/>
            </a:pPr>
            <a:r>
              <a:rPr lang="es-CR" dirty="0"/>
              <a:t>La declaración, la liquidación y el pago del impuesto correspondiente a estas rentas será regulada </a:t>
            </a:r>
            <a:r>
              <a:rPr lang="es-CR" u="sng" dirty="0"/>
              <a:t>Reglamento</a:t>
            </a:r>
          </a:p>
        </p:txBody>
      </p:sp>
    </p:spTree>
    <p:extLst>
      <p:ext uri="{BB962C8B-B14F-4D97-AF65-F5344CB8AC3E}">
        <p14:creationId xmlns:p14="http://schemas.microsoft.com/office/powerpoint/2010/main" val="11760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="" xmlns:a16="http://schemas.microsoft.com/office/drawing/2014/main" id="{B9DD06BF-C98F-452B-9729-F8707728F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079" y="1643062"/>
            <a:ext cx="3919347" cy="4114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A9EA2E7-935E-412A-9F9B-2226D1627A25}"/>
              </a:ext>
            </a:extLst>
          </p:cNvPr>
          <p:cNvSpPr/>
          <p:nvPr/>
        </p:nvSpPr>
        <p:spPr>
          <a:xfrm>
            <a:off x="1597468" y="889100"/>
            <a:ext cx="5949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400" b="1" dirty="0">
                <a:solidFill>
                  <a:srgbClr val="229E9E"/>
                </a:solidFill>
                <a:latin typeface="Muli" panose="020B0604020202020204" charset="0"/>
              </a:rPr>
              <a:t>GANANCIAS Y PÉRDIDAS DE CAPITAL</a:t>
            </a:r>
            <a:endParaRPr lang="en-US" sz="2400" b="1" dirty="0">
              <a:solidFill>
                <a:srgbClr val="229E9E"/>
              </a:solidFill>
              <a:latin typeface="Mul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GANANCIAS Y PÉRDIDAS DE CAPITAL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endParaRPr lang="es-CR" dirty="0"/>
          </a:p>
          <a:p>
            <a:pPr marL="38100" indent="0">
              <a:buNone/>
            </a:pPr>
            <a:r>
              <a:rPr lang="es-CR" dirty="0"/>
              <a:t>Grava </a:t>
            </a:r>
            <a:r>
              <a:rPr lang="es-CR" dirty="0">
                <a:solidFill>
                  <a:srgbClr val="3AB4C4"/>
                </a:solidFill>
              </a:rPr>
              <a:t>variaciones del patrimonio </a:t>
            </a:r>
            <a:r>
              <a:rPr lang="es-CR" dirty="0"/>
              <a:t>que se realicen con motivo de cualquier alteración en su composición, incluidas las derivadas de la venta de participaciones en fondos de inversión.</a:t>
            </a:r>
          </a:p>
        </p:txBody>
      </p:sp>
    </p:spTree>
    <p:extLst>
      <p:ext uri="{BB962C8B-B14F-4D97-AF65-F5344CB8AC3E}">
        <p14:creationId xmlns:p14="http://schemas.microsoft.com/office/powerpoint/2010/main" val="39309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GANANCIAS Y PÉRDIDAS DE CAPITAL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CR" dirty="0"/>
              <a:t>Se estimará que no existe alteración: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R" dirty="0"/>
              <a:t>En supuestos de localización de derechos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R" dirty="0"/>
              <a:t>Distribución de bienes gananciales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R" dirty="0"/>
              <a:t>Aportes a un fideicomiso de garantía y testamentario</a:t>
            </a:r>
          </a:p>
        </p:txBody>
      </p:sp>
    </p:spTree>
    <p:extLst>
      <p:ext uri="{BB962C8B-B14F-4D97-AF65-F5344CB8AC3E}">
        <p14:creationId xmlns:p14="http://schemas.microsoft.com/office/powerpoint/2010/main" val="31503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Ganancias y Pérdidas de capital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CR" dirty="0"/>
              <a:t>No constituye pérdidas de capital:</a:t>
            </a:r>
          </a:p>
          <a:p>
            <a:pPr lvl="1"/>
            <a:r>
              <a:rPr lang="es-CR" sz="3600" dirty="0"/>
              <a:t>Las no justificadas</a:t>
            </a:r>
          </a:p>
          <a:p>
            <a:pPr lvl="1"/>
            <a:r>
              <a:rPr lang="es-CR" sz="3600" dirty="0"/>
              <a:t>Las debidas al consumo</a:t>
            </a:r>
          </a:p>
          <a:p>
            <a:pPr lvl="1"/>
            <a:r>
              <a:rPr lang="es-CR" sz="3600" dirty="0"/>
              <a:t>Donaciones u obsequios</a:t>
            </a:r>
          </a:p>
          <a:p>
            <a:pPr lvl="1"/>
            <a:r>
              <a:rPr lang="es-CR" sz="3600" dirty="0"/>
              <a:t>Pérdidas en juegos de azar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267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GANANCIAS Y PÉRDIDAS DE CAPITAL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CR" dirty="0"/>
              <a:t>Se estimará que no existe alteración: </a:t>
            </a:r>
          </a:p>
          <a:p>
            <a:pPr marL="38100" indent="0">
              <a:buNone/>
            </a:pPr>
            <a:endParaRPr lang="es-CR" dirty="0"/>
          </a:p>
          <a:p>
            <a:pPr marL="38100" indent="0" algn="just">
              <a:buNone/>
            </a:pPr>
            <a:r>
              <a:rPr lang="es-CR" sz="2800" b="1" dirty="0"/>
              <a:t>Reducciones de Capital Social</a:t>
            </a:r>
          </a:p>
          <a:p>
            <a:pPr marL="495300" lvl="1" indent="0" algn="just">
              <a:buNone/>
            </a:pPr>
            <a:r>
              <a:rPr lang="es-CR" dirty="0"/>
              <a:t> </a:t>
            </a:r>
            <a:r>
              <a:rPr lang="es-CR" sz="2800" dirty="0"/>
              <a:t>Con excepción cuando se devuelva aportaciones se consideran renta de capital mobiliario la parte correspondiente a utilidades acumuladas, no distribuidas previamente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4324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Ganancias y pérdidas de capital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CR" dirty="0"/>
              <a:t>Exenciones más importantes</a:t>
            </a:r>
          </a:p>
          <a:p>
            <a:r>
              <a:rPr lang="es-CR" dirty="0"/>
              <a:t>Ganancias de capital transmisión de vivienda habitual del contribuyente, se aplica también cuando está a nombre de una persona jurídica.</a:t>
            </a:r>
          </a:p>
          <a:p>
            <a:r>
              <a:rPr lang="es-CR" dirty="0"/>
              <a:t>Herencias, legados y donaciones.</a:t>
            </a:r>
          </a:p>
          <a:p>
            <a:pPr marL="38100" indent="0">
              <a:buNone/>
            </a:pPr>
            <a:r>
              <a:rPr lang="es-C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61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Ganancias y pérdidas de capital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37325" y="1339875"/>
            <a:ext cx="7806600" cy="4852200"/>
          </a:xfrm>
        </p:spPr>
        <p:txBody>
          <a:bodyPr/>
          <a:lstStyle/>
          <a:p>
            <a:r>
              <a:rPr lang="es-CR" b="1" dirty="0"/>
              <a:t>Se regula 4 casos:</a:t>
            </a:r>
          </a:p>
          <a:p>
            <a:pPr lvl="1"/>
            <a:r>
              <a:rPr lang="es-CR" sz="2800" dirty="0"/>
              <a:t>Bienes inmuebles (art.30 bis)</a:t>
            </a:r>
          </a:p>
          <a:p>
            <a:pPr lvl="1"/>
            <a:r>
              <a:rPr lang="es-CR" sz="2800" dirty="0"/>
              <a:t>Acciones, Valores y Participaciones</a:t>
            </a:r>
          </a:p>
          <a:p>
            <a:pPr lvl="1"/>
            <a:r>
              <a:rPr lang="es-CR" sz="2800" dirty="0"/>
              <a:t>Aportes no dinerarios en las sociedades</a:t>
            </a:r>
          </a:p>
          <a:p>
            <a:pPr lvl="1"/>
            <a:r>
              <a:rPr lang="es-CR" sz="2800" dirty="0"/>
              <a:t>Permutas de bienes y derechos</a:t>
            </a:r>
          </a:p>
        </p:txBody>
      </p:sp>
    </p:spTree>
    <p:extLst>
      <p:ext uri="{BB962C8B-B14F-4D97-AF65-F5344CB8AC3E}">
        <p14:creationId xmlns:p14="http://schemas.microsoft.com/office/powerpoint/2010/main" val="30714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Renta Imponible Ganancias y pérdidas de capital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CR" b="1" dirty="0">
                <a:solidFill>
                  <a:srgbClr val="229E9E"/>
                </a:solidFill>
              </a:rPr>
              <a:t>Bienes inmuebles: </a:t>
            </a:r>
          </a:p>
          <a:p>
            <a:pPr marL="495300" lvl="1" indent="0">
              <a:buNone/>
            </a:pPr>
            <a:r>
              <a:rPr lang="es-CR" dirty="0"/>
              <a:t>Se determina la diferencia entre el valor de adquisición y el valor de transmisión.</a:t>
            </a:r>
          </a:p>
          <a:p>
            <a:pPr marL="38100" indent="0">
              <a:buNone/>
            </a:pPr>
            <a:r>
              <a:rPr lang="es-CR" b="1" dirty="0">
                <a:solidFill>
                  <a:srgbClr val="3AB4C4"/>
                </a:solidFill>
              </a:rPr>
              <a:t>Valor de adquisición:</a:t>
            </a:r>
            <a:endParaRPr lang="es-CR" b="1" dirty="0">
              <a:solidFill>
                <a:srgbClr val="229E9E"/>
              </a:solidFill>
            </a:endParaRPr>
          </a:p>
          <a:p>
            <a:pPr marL="495300" lvl="1" indent="0">
              <a:buNone/>
            </a:pPr>
            <a:r>
              <a:rPr lang="es-CR" dirty="0"/>
              <a:t> Importe real + costos de mejoras e inversiones + gastos y tributos –intereses pagados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43000" y="4345985"/>
            <a:ext cx="7237125" cy="80989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dirty="0">
                <a:solidFill>
                  <a:schemeClr val="bg1"/>
                </a:solidFill>
              </a:rPr>
              <a:t>Presunción: el valor de transmisión real no puede ser inferior al valor del IBI, de acuerdo a las reglas de la ONT</a:t>
            </a:r>
          </a:p>
        </p:txBody>
      </p:sp>
    </p:spTree>
    <p:extLst>
      <p:ext uri="{BB962C8B-B14F-4D97-AF65-F5344CB8AC3E}">
        <p14:creationId xmlns:p14="http://schemas.microsoft.com/office/powerpoint/2010/main" val="21655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Renta imponible Ganancias y Pérdidas de capital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CR" b="1" dirty="0"/>
              <a:t>Acciones, Valores y Participaciones:</a:t>
            </a:r>
          </a:p>
          <a:p>
            <a:pPr lvl="1"/>
            <a:r>
              <a:rPr lang="es-CR" dirty="0"/>
              <a:t>Aportes no dinerarios en las sociedades</a:t>
            </a:r>
          </a:p>
          <a:p>
            <a:pPr lvl="1"/>
            <a:r>
              <a:rPr lang="es-CR" dirty="0"/>
              <a:t>Permutas de bienes y derechos</a:t>
            </a:r>
          </a:p>
          <a:p>
            <a:pPr marL="38100" indent="0">
              <a:buNone/>
            </a:pPr>
            <a:r>
              <a:rPr lang="es-CR" b="1" dirty="0"/>
              <a:t>Base imponible:</a:t>
            </a:r>
          </a:p>
          <a:p>
            <a:pPr lvl="1"/>
            <a:r>
              <a:rPr lang="es-CR" dirty="0"/>
              <a:t>Diferencia entre el valor de transmisión y el valor de adquisición de los bienes y derechos aportados</a:t>
            </a:r>
          </a:p>
          <a:p>
            <a:pPr lvl="1"/>
            <a:r>
              <a:rPr lang="es-CR" dirty="0"/>
              <a:t>Diferencia entre el valor de adquisición del bien y el mayor valor del bien entregado o el recibido a cambio</a:t>
            </a:r>
          </a:p>
          <a:p>
            <a:endParaRPr lang="es-CR" dirty="0"/>
          </a:p>
          <a:p>
            <a:endParaRPr lang="es-CR" dirty="0"/>
          </a:p>
          <a:p>
            <a:pPr marL="3810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888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87A458-4BB3-5F4F-A098-2A29BBD4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Hecho</a:t>
            </a:r>
            <a:r>
              <a:rPr lang="en-US" sz="2800" dirty="0"/>
              <a:t> </a:t>
            </a:r>
            <a:r>
              <a:rPr lang="en-US" sz="2800" dirty="0" err="1"/>
              <a:t>Generador</a:t>
            </a:r>
            <a:r>
              <a:rPr lang="en-US" sz="2800" dirty="0"/>
              <a:t> :  2. </a:t>
            </a:r>
            <a:r>
              <a:rPr lang="en-US" sz="2800" dirty="0" err="1"/>
              <a:t>Servicios</a:t>
            </a:r>
            <a:r>
              <a:rPr lang="es-ES" sz="2800" dirty="0"/>
              <a:t> 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3FBEFC-72C7-BB45-92B4-EA999B273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350" y="1308150"/>
            <a:ext cx="7949300" cy="48522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38100" indent="0">
              <a:buNone/>
            </a:pPr>
            <a:endParaRPr lang="es-CR" sz="2400" dirty="0">
              <a:latin typeface="Montserrat" panose="020B0604020202020204" charset="0"/>
            </a:endParaRPr>
          </a:p>
          <a:p>
            <a:pPr marL="38100" indent="0">
              <a:buNone/>
            </a:pPr>
            <a:endParaRPr lang="es-CR" sz="2400" dirty="0">
              <a:latin typeface="Montserrat" panose="020B0604020202020204" charset="0"/>
            </a:endParaRPr>
          </a:p>
          <a:p>
            <a:r>
              <a:rPr lang="en-US" b="1" dirty="0"/>
              <a:t>PRESTACIÓN DE SERVICIOS</a:t>
            </a:r>
            <a:r>
              <a:rPr lang="en-US" dirty="0"/>
              <a:t>:</a:t>
            </a:r>
          </a:p>
          <a:p>
            <a:r>
              <a:rPr lang="en-US" dirty="0"/>
              <a:t>Toda </a:t>
            </a:r>
            <a:r>
              <a:rPr lang="en-US" dirty="0" err="1"/>
              <a:t>operación</a:t>
            </a:r>
            <a:r>
              <a:rPr lang="en-US" dirty="0"/>
              <a:t> que no </a:t>
            </a:r>
            <a:r>
              <a:rPr lang="en-US" dirty="0" err="1"/>
              <a:t>tenga</a:t>
            </a:r>
            <a:r>
              <a:rPr lang="en-US" dirty="0"/>
              <a:t> </a:t>
            </a:r>
            <a:r>
              <a:rPr lang="en-US" dirty="0" err="1"/>
              <a:t>consideración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o </a:t>
            </a:r>
            <a:r>
              <a:rPr lang="en-US" dirty="0" err="1"/>
              <a:t>importación</a:t>
            </a:r>
            <a:r>
              <a:rPr lang="en-US" dirty="0"/>
              <a:t> de </a:t>
            </a:r>
            <a:r>
              <a:rPr lang="en-US" dirty="0" err="1"/>
              <a:t>bienes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53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sz="2800" dirty="0"/>
              <a:t>Ganancia y Pérdidas de Capital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CR" dirty="0"/>
              <a:t>En caso de activos tangibles de su propiedad que había depreciado y afecto a la actividad lucrativa, ligado a la generación de renta gravable, la ganancia no tributa el 15% sino al 30%, pero si se podría compensar  con las pérdidas operativas en este caso específico.</a:t>
            </a:r>
          </a:p>
        </p:txBody>
      </p:sp>
    </p:spTree>
    <p:extLst>
      <p:ext uri="{BB962C8B-B14F-4D97-AF65-F5344CB8AC3E}">
        <p14:creationId xmlns:p14="http://schemas.microsoft.com/office/powerpoint/2010/main" val="150413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Tarifa de impuesto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endParaRPr lang="es-CR" u="sng" dirty="0"/>
          </a:p>
          <a:p>
            <a:pPr marL="38100" indent="0">
              <a:buNone/>
            </a:pPr>
            <a:endParaRPr lang="es-CR" u="sng" dirty="0"/>
          </a:p>
          <a:p>
            <a:pPr marL="38100" indent="0" algn="ctr">
              <a:buNone/>
            </a:pPr>
            <a:r>
              <a:rPr lang="es-CR" sz="3600" dirty="0"/>
              <a:t>15% sobre la ganancia de capital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669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DECLARACION, PAGO Y LIQUIDACIÓN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endParaRPr lang="es-CR" dirty="0"/>
          </a:p>
          <a:p>
            <a:pPr marL="38100" indent="0">
              <a:buNone/>
            </a:pPr>
            <a:r>
              <a:rPr lang="es-CR" dirty="0"/>
              <a:t>La declaración, la liquidación y el pago del impuesto correspondiente a estas rentas será regulada </a:t>
            </a:r>
            <a:r>
              <a:rPr lang="es-CR" u="sng" dirty="0"/>
              <a:t>Reglamento</a:t>
            </a:r>
          </a:p>
        </p:txBody>
      </p:sp>
    </p:spTree>
    <p:extLst>
      <p:ext uri="{BB962C8B-B14F-4D97-AF65-F5344CB8AC3E}">
        <p14:creationId xmlns:p14="http://schemas.microsoft.com/office/powerpoint/2010/main" val="7101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Transitorios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sz="2400" b="1" dirty="0"/>
              <a:t>Transitorio I</a:t>
            </a:r>
          </a:p>
          <a:p>
            <a:pPr marL="495300" lvl="1" indent="0" algn="just">
              <a:buNone/>
            </a:pPr>
            <a:endParaRPr lang="es-CR" dirty="0"/>
          </a:p>
          <a:p>
            <a:pPr marL="495300" lvl="1" indent="0" algn="just">
              <a:buNone/>
            </a:pPr>
            <a:r>
              <a:rPr lang="es-CR" dirty="0"/>
              <a:t>Respecto a los inmuebles adquiridos con anterioridad a la vigencia del capítulo de rentas de capital y ganancias y pérdidas de capital, que no estén contabilizados, el contribuyente podrá optar por determinar la ganancia de capital aplicando una base imponible del 15% del precio de enajenación.</a:t>
            </a:r>
          </a:p>
        </p:txBody>
      </p:sp>
    </p:spTree>
    <p:extLst>
      <p:ext uri="{BB962C8B-B14F-4D97-AF65-F5344CB8AC3E}">
        <p14:creationId xmlns:p14="http://schemas.microsoft.com/office/powerpoint/2010/main" val="32175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66FF93-4E1B-4CCC-8E5B-2E1CA9F17606}"/>
              </a:ext>
            </a:extLst>
          </p:cNvPr>
          <p:cNvSpPr txBox="1"/>
          <p:nvPr/>
        </p:nvSpPr>
        <p:spPr>
          <a:xfrm>
            <a:off x="871538" y="2052935"/>
            <a:ext cx="7558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5400" dirty="0">
                <a:solidFill>
                  <a:schemeClr val="bg1"/>
                </a:solidFill>
                <a:latin typeface="Muli" panose="020B0604020202020204" charset="0"/>
              </a:rPr>
              <a:t>Preguntas</a:t>
            </a:r>
            <a:endParaRPr lang="en-US" sz="5400" dirty="0">
              <a:solidFill>
                <a:schemeClr val="bg1"/>
              </a:solidFill>
              <a:latin typeface="Muli" panose="020B0604020202020204" charset="0"/>
            </a:endParaRPr>
          </a:p>
        </p:txBody>
      </p:sp>
      <p:pic>
        <p:nvPicPr>
          <p:cNvPr id="2050" name="Picture 2" descr="Image result for preguntas y respuestas">
            <a:extLst>
              <a:ext uri="{FF2B5EF4-FFF2-40B4-BE49-F238E27FC236}">
                <a16:creationId xmlns="" xmlns:a16="http://schemas.microsoft.com/office/drawing/2014/main" id="{9D811048-35F7-4D15-A47B-741C3258F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405" y="3214688"/>
            <a:ext cx="4782351" cy="272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9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ctrTitle" idx="4294967295"/>
          </p:nvPr>
        </p:nvSpPr>
        <p:spPr>
          <a:xfrm>
            <a:off x="625365" y="2049188"/>
            <a:ext cx="7451835" cy="15367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111111"/>
                </a:solidFill>
              </a:rPr>
              <a:t/>
            </a:r>
            <a:br>
              <a:rPr lang="en" sz="9600" dirty="0">
                <a:solidFill>
                  <a:srgbClr val="111111"/>
                </a:solidFill>
              </a:rPr>
            </a:br>
            <a:r>
              <a:rPr lang="en" sz="9600" dirty="0">
                <a:solidFill>
                  <a:srgbClr val="111111"/>
                </a:solidFill>
              </a:rPr>
              <a:t>¡</a:t>
            </a:r>
            <a:r>
              <a:rPr lang="en" sz="9600" dirty="0" err="1">
                <a:solidFill>
                  <a:srgbClr val="111111"/>
                </a:solidFill>
              </a:rPr>
              <a:t>Muchas</a:t>
            </a:r>
            <a:r>
              <a:rPr lang="en" sz="9600" dirty="0">
                <a:solidFill>
                  <a:srgbClr val="111111"/>
                </a:solidFill>
              </a:rPr>
              <a:t> gracias!</a:t>
            </a:r>
            <a:endParaRPr sz="9600" dirty="0">
              <a:solidFill>
                <a:srgbClr val="111111"/>
              </a:solidFill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body" idx="4294967295"/>
          </p:nvPr>
        </p:nvSpPr>
        <p:spPr>
          <a:xfrm>
            <a:off x="1066800" y="3743075"/>
            <a:ext cx="7367100" cy="1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dirty="0" err="1">
                <a:solidFill>
                  <a:schemeClr val="tx1"/>
                </a:solidFill>
              </a:rPr>
              <a:t>Consultas</a:t>
            </a:r>
            <a:r>
              <a:rPr lang="en" sz="2800" dirty="0">
                <a:solidFill>
                  <a:schemeClr val="tx1"/>
                </a:solidFill>
              </a:rPr>
              <a:t>: 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i="1" dirty="0">
                <a:solidFill>
                  <a:schemeClr val="tx1"/>
                </a:solidFill>
              </a:rPr>
              <a:t>a</a:t>
            </a:r>
            <a:r>
              <a:rPr lang="en" sz="2000" b="1" i="1" dirty="0">
                <a:solidFill>
                  <a:schemeClr val="tx1"/>
                </a:solidFill>
              </a:rPr>
              <a:t>nalorena.avalos@gmail.com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i="1" dirty="0">
                <a:solidFill>
                  <a:schemeClr val="tx1"/>
                </a:solidFill>
              </a:rPr>
              <a:t>+506 83952834 </a:t>
            </a:r>
            <a:endParaRPr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>Hecho generador: Servicios</a:t>
            </a:r>
            <a:endParaRPr b="0" dirty="0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CR" sz="1800" b="1" dirty="0">
                <a:latin typeface="Montserrat" panose="020B0604020202020204" charset="0"/>
              </a:rPr>
              <a:t>POR REGLA GENERAL:</a:t>
            </a:r>
          </a:p>
          <a:p>
            <a:pPr marL="3810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CR" sz="1800" b="1" dirty="0">
              <a:latin typeface="Montserrat" panose="020B0604020202020204" charset="0"/>
            </a:endParaRPr>
          </a:p>
          <a:p>
            <a:pPr marL="3810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CR" sz="1800" b="1" dirty="0">
                <a:solidFill>
                  <a:srgbClr val="229E9E"/>
                </a:solidFill>
                <a:latin typeface="Montserrat" panose="020B0604020202020204" charset="0"/>
              </a:rPr>
              <a:t>Prestación de servicios realizados en el territorio nacional prestados por contribuyentes del IVA domiciliados en C.R.</a:t>
            </a:r>
          </a:p>
          <a:p>
            <a:pPr marL="3810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CR" sz="1800" b="1" dirty="0">
              <a:solidFill>
                <a:srgbClr val="229E9E"/>
              </a:solidFill>
              <a:latin typeface="Montserrat" panose="020B0604020202020204" charset="0"/>
            </a:endParaRPr>
          </a:p>
          <a:p>
            <a:pPr marL="3810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CR" sz="1600" b="1" dirty="0">
                <a:solidFill>
                  <a:srgbClr val="229E9E"/>
                </a:solidFill>
              </a:rPr>
              <a:t>Además se considerará prestación de servicios:</a:t>
            </a:r>
          </a:p>
          <a:p>
            <a:r>
              <a:rPr lang="es-CR" sz="1600" dirty="0"/>
              <a:t>a)Los que se deriven de contratos de agencia, de venta en exclusiva o de convenios de distribución de bienes en el territorio de aplicación del impuesto, que impliquen obligaciones de hacer o de no hacer.</a:t>
            </a:r>
          </a:p>
          <a:p>
            <a:r>
              <a:rPr lang="es-CR" sz="1600" dirty="0"/>
              <a:t>b)La transmisión de los derechos de llave.</a:t>
            </a:r>
          </a:p>
          <a:p>
            <a:r>
              <a:rPr lang="es-CR" sz="1600" dirty="0"/>
              <a:t>c)El uso personal o para fines ajenos a la actividad de servicios, así como las demás operaciones efectuadas a título gratuito</a:t>
            </a:r>
          </a:p>
          <a:p>
            <a:pPr marL="533400" lvl="1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CR" sz="1200" b="1" dirty="0">
              <a:latin typeface="Montserrat" panose="020B060402020202020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endParaRPr lang="es-CR" sz="1800" b="1" dirty="0">
              <a:latin typeface="Montserrat" panose="020B0604020202020204" charset="0"/>
            </a:endParaRPr>
          </a:p>
          <a:p>
            <a:pPr marL="3810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CR" sz="1800" dirty="0"/>
          </a:p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endParaRPr lang="en-US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4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3737</TotalTime>
  <Words>3944</Words>
  <Application>Microsoft Office PowerPoint</Application>
  <PresentationFormat>Presentación en pantalla (4:3)</PresentationFormat>
  <Paragraphs>559</Paragraphs>
  <Slides>85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85</vt:i4>
      </vt:variant>
    </vt:vector>
  </HeadingPairs>
  <TitlesOfParts>
    <vt:vector size="95" baseType="lpstr">
      <vt:lpstr>Calibri</vt:lpstr>
      <vt:lpstr>Tw Cen MT</vt:lpstr>
      <vt:lpstr>Times New Roman</vt:lpstr>
      <vt:lpstr>Verdana</vt:lpstr>
      <vt:lpstr>Montserrat</vt:lpstr>
      <vt:lpstr>Arial</vt:lpstr>
      <vt:lpstr>Century Gothic</vt:lpstr>
      <vt:lpstr>Wingdings</vt:lpstr>
      <vt:lpstr>Muli</vt:lpstr>
      <vt:lpstr>Base template</vt:lpstr>
      <vt:lpstr>Presentación de PowerPoint</vt:lpstr>
      <vt:lpstr>Presentación de PowerPoint</vt:lpstr>
      <vt:lpstr>        IMPUESTO AL VALOR AGREGADO</vt:lpstr>
      <vt:lpstr>¿Cómo funciona el IVA? </vt:lpstr>
      <vt:lpstr>    Principales características del IVA</vt:lpstr>
      <vt:lpstr>   HECHO GENERADOR DEL IVA </vt:lpstr>
      <vt:lpstr> Hecho generador : 1. Venta de bienes</vt:lpstr>
      <vt:lpstr>Hecho Generador :  2. Servicios </vt:lpstr>
      <vt:lpstr>     Hecho generador: Servicios</vt:lpstr>
      <vt:lpstr>      Ejemplos de servicios</vt:lpstr>
      <vt:lpstr> INSCRIPCIÓN NUEVOS CONTRIBUYENTES</vt:lpstr>
      <vt:lpstr>Presentación de PowerPoint</vt:lpstr>
      <vt:lpstr>EXENCIONES: Art. 8 Ley y Art. 11 RIVA</vt:lpstr>
      <vt:lpstr>EXENCIONES : Art. 8 Ley y Art. 11 RIVA</vt:lpstr>
      <vt:lpstr>Presentación de PowerPoint</vt:lpstr>
      <vt:lpstr>Presentación de PowerPoint</vt:lpstr>
      <vt:lpstr>NO SUJECIONES</vt:lpstr>
      <vt:lpstr> TARIFAS DE IVA</vt:lpstr>
      <vt:lpstr> DETERMINACIÓN DEL IMPUESTO</vt:lpstr>
      <vt:lpstr>DÉBITO FISCAL</vt:lpstr>
      <vt:lpstr>CRÉDITO FISCAL</vt:lpstr>
      <vt:lpstr>CRÉDITO FISCAL </vt:lpstr>
      <vt:lpstr>Determinación crédito según tarifa </vt:lpstr>
      <vt:lpstr>CRÉDITO FISCAL: operaciones que no forman parte de la proporcionalidad </vt:lpstr>
      <vt:lpstr>CRÉDITOS FISCALES: </vt:lpstr>
      <vt:lpstr>Determinación provisional del crédito fiscal</vt:lpstr>
      <vt:lpstr>REQUISITOS FORMALES DE LOS CRÉDITOS FISCALES</vt:lpstr>
      <vt:lpstr> Pagos a cuenta Agentes Retenedores</vt:lpstr>
      <vt:lpstr> Pagos a cuenta Agentes Retenedores</vt:lpstr>
      <vt:lpstr>Liquidación y pago </vt:lpstr>
      <vt:lpstr>Transitorios</vt:lpstr>
      <vt:lpstr>Transitorios</vt:lpstr>
      <vt:lpstr>Transitorios</vt:lpstr>
      <vt:lpstr>Transitorios</vt:lpstr>
      <vt:lpstr>Implicaciones cooperativas</vt:lpstr>
      <vt:lpstr>Presentación de PowerPoint</vt:lpstr>
      <vt:lpstr>Presentación de PowerPoint</vt:lpstr>
      <vt:lpstr>IMPUESTO SOBRE LA RENTA</vt:lpstr>
      <vt:lpstr>DEFINICIÓN DE CONTRIBUYENTE</vt:lpstr>
      <vt:lpstr>Reformas relevantes impuesto a las utilidades</vt:lpstr>
      <vt:lpstr>Reformas relevantes a impuesto utilidades</vt:lpstr>
      <vt:lpstr>Diferencial cambiario: Art.5 Renta Bruta</vt:lpstr>
      <vt:lpstr>No deducibles art. 9</vt:lpstr>
      <vt:lpstr>No deducibles art. 9bis</vt:lpstr>
      <vt:lpstr>No deducibles art.9bis</vt:lpstr>
      <vt:lpstr>OTRAS REFORMAS RELEVANTES</vt:lpstr>
      <vt:lpstr>Tarifas a personas jurídicas y otros entes</vt:lpstr>
      <vt:lpstr>Tarifas de impuesto a las personas en relación dependencia</vt:lpstr>
      <vt:lpstr>TARIFA PERSONAS JURÍDICAS PYMES NUEVAS</vt:lpstr>
      <vt:lpstr> Periodo fiscal de Impuesto las utilidades</vt:lpstr>
      <vt:lpstr>Presentación de PowerPoint</vt:lpstr>
      <vt:lpstr>RENTAS DE CAPITAL Y GANANCIAS Y PÉRDIDAS DE CAPITAL</vt:lpstr>
      <vt:lpstr>Presentación de PowerPoint</vt:lpstr>
      <vt:lpstr>Hecho generador de rentas y ganancias y pérdidas de capital</vt:lpstr>
      <vt:lpstr>RENTAS CAPITAL MOBILIARIO</vt:lpstr>
      <vt:lpstr>¿QUIÉNES SON CONTRIBUYENTES?</vt:lpstr>
      <vt:lpstr>Presentación de PowerPoint</vt:lpstr>
      <vt:lpstr>Presentación de PowerPoint</vt:lpstr>
      <vt:lpstr>RENTA IMPONIBLE CAPITAL MOBILIARIO</vt:lpstr>
      <vt:lpstr>Presentación de PowerPoint</vt:lpstr>
      <vt:lpstr>Transitorio XXIII</vt:lpstr>
      <vt:lpstr>Rendimientos de ahorro asociados cooperativas</vt:lpstr>
      <vt:lpstr>Retención en la fuente</vt:lpstr>
      <vt:lpstr>Retención en la fuente: art. 23</vt:lpstr>
      <vt:lpstr>Liquidación y pago del impuesto </vt:lpstr>
      <vt:lpstr>RENTA DE CAPITAL INMBILIARIO</vt:lpstr>
      <vt:lpstr>Renta de Capital Inmobiliario</vt:lpstr>
      <vt:lpstr>Renta imponible y tarifa de impuesto del capital inmobiliario</vt:lpstr>
      <vt:lpstr>Retención en la fuente </vt:lpstr>
      <vt:lpstr>DECLARACION, PAGO Y LIQUIDACIÓN</vt:lpstr>
      <vt:lpstr>Presentación de PowerPoint</vt:lpstr>
      <vt:lpstr>GANANCIAS Y PÉRDIDAS DE CAPITAL</vt:lpstr>
      <vt:lpstr>GANANCIAS Y PÉRDIDAS DE CAPITAL</vt:lpstr>
      <vt:lpstr>Ganancias y Pérdidas de capital</vt:lpstr>
      <vt:lpstr>GANANCIAS Y PÉRDIDAS DE CAPITAL</vt:lpstr>
      <vt:lpstr>Ganancias y pérdidas de capital</vt:lpstr>
      <vt:lpstr>Ganancias y pérdidas de capital</vt:lpstr>
      <vt:lpstr>Renta Imponible Ganancias y pérdidas de capital</vt:lpstr>
      <vt:lpstr>Renta imponible Ganancias y Pérdidas de capital</vt:lpstr>
      <vt:lpstr>Ganancia y Pérdidas de Capital</vt:lpstr>
      <vt:lpstr>Tarifa de impuesto</vt:lpstr>
      <vt:lpstr>DECLARACION, PAGO Y LIQUIDACIÓN</vt:lpstr>
      <vt:lpstr>Transitorios</vt:lpstr>
      <vt:lpstr>Presentación de PowerPoint</vt:lpstr>
      <vt:lpstr> ¡Muchas 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SDSDDSFD</dc:title>
  <dc:creator>Ana</dc:creator>
  <cp:lastModifiedBy>Ráxel Martínez Arroyo</cp:lastModifiedBy>
  <cp:revision>238</cp:revision>
  <dcterms:modified xsi:type="dcterms:W3CDTF">2019-05-23T18:48:02Z</dcterms:modified>
</cp:coreProperties>
</file>