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8" r:id="rId2"/>
    <p:sldId id="266" r:id="rId3"/>
    <p:sldId id="275" r:id="rId4"/>
    <p:sldId id="274" r:id="rId5"/>
    <p:sldId id="298" r:id="rId6"/>
    <p:sldId id="299" r:id="rId7"/>
    <p:sldId id="300" r:id="rId8"/>
    <p:sldId id="301" r:id="rId9"/>
    <p:sldId id="302" r:id="rId10"/>
    <p:sldId id="303" r:id="rId11"/>
    <p:sldId id="304" r:id="rId12"/>
    <p:sldId id="305" r:id="rId13"/>
    <p:sldId id="306" r:id="rId14"/>
    <p:sldId id="307" r:id="rId15"/>
    <p:sldId id="308" r:id="rId16"/>
    <p:sldId id="309" r:id="rId17"/>
    <p:sldId id="276" r:id="rId18"/>
    <p:sldId id="290" r:id="rId19"/>
    <p:sldId id="310" r:id="rId20"/>
    <p:sldId id="311" r:id="rId21"/>
    <p:sldId id="312" r:id="rId22"/>
  </p:sldIdLst>
  <p:sldSz cx="12192000" cy="6858000"/>
  <p:notesSz cx="6858000" cy="9144000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yan Arce Ramirez" initials="BAR" lastIdx="1" clrIdx="0">
    <p:extLst>
      <p:ext uri="{19B8F6BF-5375-455C-9EA6-DF929625EA0E}">
        <p15:presenceInfo xmlns:p15="http://schemas.microsoft.com/office/powerpoint/2012/main" userId="S-1-5-21-2857182946-2232298656-821306144-841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E400"/>
    <a:srgbClr val="002D91"/>
    <a:srgbClr val="B2CD00"/>
    <a:srgbClr val="00AF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6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slide" Target="../slides/slide3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slide" Target="../slides/slide10.xml"/><Relationship Id="rId3" Type="http://schemas.openxmlformats.org/officeDocument/2006/relationships/slide" Target="../slides/slide11.xml"/><Relationship Id="rId7" Type="http://schemas.openxmlformats.org/officeDocument/2006/relationships/slide" Target="../slides/slide9.xml"/><Relationship Id="rId2" Type="http://schemas.openxmlformats.org/officeDocument/2006/relationships/slide" Target="../slides/slide5.xml"/><Relationship Id="rId1" Type="http://schemas.openxmlformats.org/officeDocument/2006/relationships/slide" Target="../slides/slide4.xml"/><Relationship Id="rId6" Type="http://schemas.openxmlformats.org/officeDocument/2006/relationships/slide" Target="../slides/slide8.xml"/><Relationship Id="rId5" Type="http://schemas.openxmlformats.org/officeDocument/2006/relationships/slide" Target="../slides/slide7.xml"/><Relationship Id="rId4" Type="http://schemas.openxmlformats.org/officeDocument/2006/relationships/slide" Target="../slides/slide6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1.xml"/><Relationship Id="rId2" Type="http://schemas.openxmlformats.org/officeDocument/2006/relationships/slide" Target="../slides/slide17.xml"/><Relationship Id="rId1" Type="http://schemas.openxmlformats.org/officeDocument/2006/relationships/slide" Target="../slides/slide1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4E4B71-630F-4A4F-A178-86E6C2965706}" type="doc">
      <dgm:prSet loTypeId="urn:microsoft.com/office/officeart/2005/8/layout/arrow1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CR"/>
        </a:p>
      </dgm:t>
    </dgm:pt>
    <dgm:pt modelId="{C020250B-8A94-42B6-8C5C-57EF41EB2917}">
      <dgm:prSet phldrT="[Texto]"/>
      <dgm:spPr>
        <a:solidFill>
          <a:srgbClr val="002D91"/>
        </a:solidFill>
        <a:ln>
          <a:noFill/>
        </a:ln>
        <a:effectLst>
          <a:outerShdw blurRad="225425" dist="50800" dir="5220000" algn="ctr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gm:spPr>
      <dgm:t>
        <a:bodyPr/>
        <a:lstStyle/>
        <a:p>
          <a:r>
            <a:rPr lang="es-CR" dirty="0"/>
            <a:t>RANKINGS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2F5DFED4-009F-47F0-BC64-E6B00E92D494}" type="parTrans" cxnId="{A9C1297C-5309-4D86-8701-9EE72C9E0F4E}">
      <dgm:prSet/>
      <dgm:spPr/>
      <dgm:t>
        <a:bodyPr/>
        <a:lstStyle/>
        <a:p>
          <a:endParaRPr lang="es-CR"/>
        </a:p>
      </dgm:t>
    </dgm:pt>
    <dgm:pt modelId="{EC44357E-24E5-41A3-B7EF-546695D02521}" type="sibTrans" cxnId="{A9C1297C-5309-4D86-8701-9EE72C9E0F4E}">
      <dgm:prSet/>
      <dgm:spPr/>
      <dgm:t>
        <a:bodyPr/>
        <a:lstStyle/>
        <a:p>
          <a:endParaRPr lang="es-CR"/>
        </a:p>
      </dgm:t>
    </dgm:pt>
    <dgm:pt modelId="{C34D97DF-A272-46F2-BB40-AB76BA98D606}">
      <dgm:prSet phldrT="[Texto]"/>
      <dgm:spPr>
        <a:solidFill>
          <a:srgbClr val="00AFC8"/>
        </a:solidFill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  <dgm:t>
        <a:bodyPr/>
        <a:lstStyle/>
        <a:p>
          <a:r>
            <a:rPr lang="es-CR" dirty="0"/>
            <a:t>TOP CRECIMIENTO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E5E42368-1234-4D67-A9DF-B0513CCB8F4C}" type="parTrans" cxnId="{71E97EBF-1C80-4AAF-8A81-224B757BA96C}">
      <dgm:prSet/>
      <dgm:spPr/>
      <dgm:t>
        <a:bodyPr/>
        <a:lstStyle/>
        <a:p>
          <a:endParaRPr lang="es-CR"/>
        </a:p>
      </dgm:t>
    </dgm:pt>
    <dgm:pt modelId="{BDDAF3C5-7D72-451E-B26A-09CA0C2E4302}" type="sibTrans" cxnId="{71E97EBF-1C80-4AAF-8A81-224B757BA96C}">
      <dgm:prSet/>
      <dgm:spPr/>
      <dgm:t>
        <a:bodyPr/>
        <a:lstStyle/>
        <a:p>
          <a:endParaRPr lang="es-CR"/>
        </a:p>
      </dgm:t>
    </dgm:pt>
    <dgm:pt modelId="{57EA8850-F7B0-49EC-A839-76B14F08B544}" type="pres">
      <dgm:prSet presAssocID="{F24E4B71-630F-4A4F-A178-86E6C2965706}" presName="cycle" presStyleCnt="0">
        <dgm:presLayoutVars>
          <dgm:dir/>
          <dgm:resizeHandles val="exact"/>
        </dgm:presLayoutVars>
      </dgm:prSet>
      <dgm:spPr/>
    </dgm:pt>
    <dgm:pt modelId="{C4F6A7B7-9C51-4A22-82C2-8F53C6E20CA4}" type="pres">
      <dgm:prSet presAssocID="{C020250B-8A94-42B6-8C5C-57EF41EB2917}" presName="arrow" presStyleLbl="node1" presStyleIdx="0" presStyleCnt="2" custScaleX="64808" custScaleY="86803" custRadScaleRad="189671" custRadScaleInc="12259">
        <dgm:presLayoutVars>
          <dgm:bulletEnabled val="1"/>
        </dgm:presLayoutVars>
      </dgm:prSet>
      <dgm:spPr/>
    </dgm:pt>
    <dgm:pt modelId="{FC7DDC24-8F4B-4C05-92E7-F8092611BC53}" type="pres">
      <dgm:prSet presAssocID="{C34D97DF-A272-46F2-BB40-AB76BA98D606}" presName="arrow" presStyleLbl="node1" presStyleIdx="1" presStyleCnt="2" custScaleX="71300" custScaleY="91391" custRadScaleRad="150701" custRadScaleInc="-12749">
        <dgm:presLayoutVars>
          <dgm:bulletEnabled val="1"/>
        </dgm:presLayoutVars>
      </dgm:prSet>
      <dgm:spPr/>
    </dgm:pt>
  </dgm:ptLst>
  <dgm:cxnLst>
    <dgm:cxn modelId="{379D6B18-5266-4894-B15C-0CDFD4D5529C}" type="presOf" srcId="{C34D97DF-A272-46F2-BB40-AB76BA98D606}" destId="{FC7DDC24-8F4B-4C05-92E7-F8092611BC53}" srcOrd="0" destOrd="0" presId="urn:microsoft.com/office/officeart/2005/8/layout/arrow1"/>
    <dgm:cxn modelId="{FC3B9E2E-0EDE-4088-BFF7-577901A9F27A}" type="presOf" srcId="{F24E4B71-630F-4A4F-A178-86E6C2965706}" destId="{57EA8850-F7B0-49EC-A839-76B14F08B544}" srcOrd="0" destOrd="0" presId="urn:microsoft.com/office/officeart/2005/8/layout/arrow1"/>
    <dgm:cxn modelId="{1C1FD774-0B90-4888-8834-BF14A49532F7}" type="presOf" srcId="{C020250B-8A94-42B6-8C5C-57EF41EB2917}" destId="{C4F6A7B7-9C51-4A22-82C2-8F53C6E20CA4}" srcOrd="0" destOrd="0" presId="urn:microsoft.com/office/officeart/2005/8/layout/arrow1"/>
    <dgm:cxn modelId="{A9C1297C-5309-4D86-8701-9EE72C9E0F4E}" srcId="{F24E4B71-630F-4A4F-A178-86E6C2965706}" destId="{C020250B-8A94-42B6-8C5C-57EF41EB2917}" srcOrd="0" destOrd="0" parTransId="{2F5DFED4-009F-47F0-BC64-E6B00E92D494}" sibTransId="{EC44357E-24E5-41A3-B7EF-546695D02521}"/>
    <dgm:cxn modelId="{71E97EBF-1C80-4AAF-8A81-224B757BA96C}" srcId="{F24E4B71-630F-4A4F-A178-86E6C2965706}" destId="{C34D97DF-A272-46F2-BB40-AB76BA98D606}" srcOrd="1" destOrd="0" parTransId="{E5E42368-1234-4D67-A9DF-B0513CCB8F4C}" sibTransId="{BDDAF3C5-7D72-451E-B26A-09CA0C2E4302}"/>
    <dgm:cxn modelId="{6E0F04CB-D7F9-4076-805F-763A6644C448}" type="presParOf" srcId="{57EA8850-F7B0-49EC-A839-76B14F08B544}" destId="{C4F6A7B7-9C51-4A22-82C2-8F53C6E20CA4}" srcOrd="0" destOrd="0" presId="urn:microsoft.com/office/officeart/2005/8/layout/arrow1"/>
    <dgm:cxn modelId="{42FB7B85-C463-4DA3-ABD0-4D43E912B861}" type="presParOf" srcId="{57EA8850-F7B0-49EC-A839-76B14F08B544}" destId="{FC7DDC24-8F4B-4C05-92E7-F8092611BC53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06732E-1166-420B-AA1E-584CAF39E68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R"/>
        </a:p>
      </dgm:t>
    </dgm:pt>
    <dgm:pt modelId="{F4FB3163-3207-4E0E-ACD2-6F4A27E6B02C}">
      <dgm:prSet phldrT="[Texto]" custT="1"/>
      <dgm:spPr>
        <a:solidFill>
          <a:srgbClr val="00AFC8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s-CR" sz="1800" b="1" dirty="0">
              <a:solidFill>
                <a:schemeClr val="tx1"/>
              </a:solidFill>
            </a:rPr>
            <a:t>ACTIVO TOTAL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C17DABE4-A3AA-4D5B-A523-B1B6A5CE80E7}" type="parTrans" cxnId="{240EB8D5-A4FA-4B69-B293-CA8D7D555155}">
      <dgm:prSet/>
      <dgm:spPr/>
      <dgm:t>
        <a:bodyPr/>
        <a:lstStyle/>
        <a:p>
          <a:endParaRPr lang="es-CR" sz="2400" b="1">
            <a:solidFill>
              <a:schemeClr val="tx1"/>
            </a:solidFill>
          </a:endParaRPr>
        </a:p>
      </dgm:t>
    </dgm:pt>
    <dgm:pt modelId="{F0D897B5-94F6-4579-981C-191E5FF1B48C}" type="sibTrans" cxnId="{240EB8D5-A4FA-4B69-B293-CA8D7D555155}">
      <dgm:prSet/>
      <dgm:spPr/>
      <dgm:t>
        <a:bodyPr/>
        <a:lstStyle/>
        <a:p>
          <a:endParaRPr lang="es-CR" sz="2400" b="1">
            <a:solidFill>
              <a:schemeClr val="tx1"/>
            </a:solidFill>
          </a:endParaRPr>
        </a:p>
      </dgm:t>
    </dgm:pt>
    <dgm:pt modelId="{625D420C-A97F-42EE-A6C4-9B10DA969728}">
      <dgm:prSet phldrT="[Texto]" custT="1"/>
      <dgm:spPr>
        <a:solidFill>
          <a:srgbClr val="002D91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s-CR" sz="1800" b="1" dirty="0">
              <a:solidFill>
                <a:schemeClr val="bg1"/>
              </a:solidFill>
            </a:rPr>
            <a:t>CARTERA DE CRÉDITO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6280EEC2-8D46-47EC-B8A9-1CDE912E5A6B}" type="parTrans" cxnId="{A94FC91D-D6E8-4803-8B8C-91444466FC62}">
      <dgm:prSet/>
      <dgm:spPr/>
      <dgm:t>
        <a:bodyPr/>
        <a:lstStyle/>
        <a:p>
          <a:endParaRPr lang="es-CR" sz="2400" b="1">
            <a:solidFill>
              <a:schemeClr val="tx1"/>
            </a:solidFill>
          </a:endParaRPr>
        </a:p>
      </dgm:t>
    </dgm:pt>
    <dgm:pt modelId="{39FFB9C7-3EA6-4AAE-927A-5C4722FB7B95}" type="sibTrans" cxnId="{A94FC91D-D6E8-4803-8B8C-91444466FC62}">
      <dgm:prSet/>
      <dgm:spPr/>
      <dgm:t>
        <a:bodyPr/>
        <a:lstStyle/>
        <a:p>
          <a:endParaRPr lang="es-CR" sz="2400" b="1">
            <a:solidFill>
              <a:schemeClr val="tx1"/>
            </a:solidFill>
          </a:endParaRPr>
        </a:p>
      </dgm:t>
    </dgm:pt>
    <dgm:pt modelId="{C625AD36-C3C9-401A-925A-3948F64DF034}">
      <dgm:prSet phldrT="[Texto]" custT="1"/>
      <dgm:spPr>
        <a:solidFill>
          <a:srgbClr val="B2CD0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s-CR" sz="1800" b="1" dirty="0">
              <a:solidFill>
                <a:schemeClr val="tx1"/>
              </a:solidFill>
            </a:rPr>
            <a:t>PATRIMONIO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895D9300-4AE5-4C01-8F1E-9081EA61D3E1}" type="parTrans" cxnId="{34430295-22E7-469A-B60F-18B52C8A3621}">
      <dgm:prSet/>
      <dgm:spPr/>
      <dgm:t>
        <a:bodyPr/>
        <a:lstStyle/>
        <a:p>
          <a:endParaRPr lang="es-CR" sz="2400" b="1">
            <a:solidFill>
              <a:schemeClr val="tx1"/>
            </a:solidFill>
          </a:endParaRPr>
        </a:p>
      </dgm:t>
    </dgm:pt>
    <dgm:pt modelId="{BB9BBC5E-4468-4200-A182-F25A86620A7F}" type="sibTrans" cxnId="{34430295-22E7-469A-B60F-18B52C8A3621}">
      <dgm:prSet/>
      <dgm:spPr/>
      <dgm:t>
        <a:bodyPr/>
        <a:lstStyle/>
        <a:p>
          <a:endParaRPr lang="es-CR" sz="2400" b="1">
            <a:solidFill>
              <a:schemeClr val="tx1"/>
            </a:solidFill>
          </a:endParaRPr>
        </a:p>
      </dgm:t>
    </dgm:pt>
    <dgm:pt modelId="{D65EBE02-D8DB-4880-B63B-C33E0DF5211A}">
      <dgm:prSet phldrT="[Texto]" custT="1"/>
      <dgm:spPr>
        <a:solidFill>
          <a:srgbClr val="EDE40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s-CR" sz="1800" b="1" dirty="0">
              <a:solidFill>
                <a:schemeClr val="tx1"/>
              </a:solidFill>
            </a:rPr>
            <a:t>INVERSIONES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33E58628-19B7-45F3-B81C-5E3EE9224620}" type="parTrans" cxnId="{FA595C1A-EAE9-4E6F-AEA5-15DF7B49E9AB}">
      <dgm:prSet/>
      <dgm:spPr/>
      <dgm:t>
        <a:bodyPr/>
        <a:lstStyle/>
        <a:p>
          <a:endParaRPr lang="es-CR" sz="2400" b="1">
            <a:solidFill>
              <a:schemeClr val="tx1"/>
            </a:solidFill>
          </a:endParaRPr>
        </a:p>
      </dgm:t>
    </dgm:pt>
    <dgm:pt modelId="{503882B2-0470-40F5-8AB5-3EBF434DED2F}" type="sibTrans" cxnId="{FA595C1A-EAE9-4E6F-AEA5-15DF7B49E9AB}">
      <dgm:prSet/>
      <dgm:spPr/>
      <dgm:t>
        <a:bodyPr/>
        <a:lstStyle/>
        <a:p>
          <a:endParaRPr lang="es-CR" sz="2400" b="1">
            <a:solidFill>
              <a:schemeClr val="tx1"/>
            </a:solidFill>
          </a:endParaRPr>
        </a:p>
      </dgm:t>
    </dgm:pt>
    <dgm:pt modelId="{F28EB752-A2F1-45A0-BE26-472151556034}">
      <dgm:prSet phldrT="[Texto]" custT="1"/>
      <dgm:spPr>
        <a:solidFill>
          <a:srgbClr val="B2CD0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s-CR" sz="1800" b="1" dirty="0">
              <a:solidFill>
                <a:schemeClr val="tx1"/>
              </a:solidFill>
            </a:rPr>
            <a:t>PASIVO TOTAL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 action="ppaction://hlinksldjump"/>
          </dgm14:cNvPr>
        </a:ext>
      </dgm:extLst>
    </dgm:pt>
    <dgm:pt modelId="{93AAC87D-4F54-489D-8853-B0AA7B7FF700}" type="parTrans" cxnId="{6ED04E0B-9DF1-45D4-AB02-16C3E847F74C}">
      <dgm:prSet/>
      <dgm:spPr/>
      <dgm:t>
        <a:bodyPr/>
        <a:lstStyle/>
        <a:p>
          <a:endParaRPr lang="es-CR" sz="2400" b="1">
            <a:solidFill>
              <a:schemeClr val="tx1"/>
            </a:solidFill>
          </a:endParaRPr>
        </a:p>
      </dgm:t>
    </dgm:pt>
    <dgm:pt modelId="{7CCE92C0-734E-41AD-88D4-F8CC642C57C3}" type="sibTrans" cxnId="{6ED04E0B-9DF1-45D4-AB02-16C3E847F74C}">
      <dgm:prSet/>
      <dgm:spPr/>
      <dgm:t>
        <a:bodyPr/>
        <a:lstStyle/>
        <a:p>
          <a:endParaRPr lang="es-CR" sz="2400" b="1">
            <a:solidFill>
              <a:schemeClr val="tx1"/>
            </a:solidFill>
          </a:endParaRPr>
        </a:p>
      </dgm:t>
    </dgm:pt>
    <dgm:pt modelId="{DE8BFFDB-B68A-4628-BD82-9692B9865C90}">
      <dgm:prSet phldrT="[Texto]" custT="1"/>
      <dgm:spPr>
        <a:solidFill>
          <a:srgbClr val="00AFC8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s-CR" sz="1800" b="1" dirty="0">
              <a:solidFill>
                <a:schemeClr val="tx1"/>
              </a:solidFill>
            </a:rPr>
            <a:t>AHORRO A LA VISTA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6" action="ppaction://hlinksldjump"/>
          </dgm14:cNvPr>
        </a:ext>
      </dgm:extLst>
    </dgm:pt>
    <dgm:pt modelId="{12F5FADB-2B03-4D6E-A0F5-98A279714F7D}" type="parTrans" cxnId="{233B17B1-F1D8-4951-9506-CF81160412B6}">
      <dgm:prSet/>
      <dgm:spPr/>
      <dgm:t>
        <a:bodyPr/>
        <a:lstStyle/>
        <a:p>
          <a:endParaRPr lang="es-CR" sz="2400" b="1">
            <a:solidFill>
              <a:schemeClr val="tx1"/>
            </a:solidFill>
          </a:endParaRPr>
        </a:p>
      </dgm:t>
    </dgm:pt>
    <dgm:pt modelId="{A67E2B10-E22C-4E01-9516-C01FE4A8E2F1}" type="sibTrans" cxnId="{233B17B1-F1D8-4951-9506-CF81160412B6}">
      <dgm:prSet/>
      <dgm:spPr/>
      <dgm:t>
        <a:bodyPr/>
        <a:lstStyle/>
        <a:p>
          <a:endParaRPr lang="es-CR" sz="2400" b="1">
            <a:solidFill>
              <a:schemeClr val="tx1"/>
            </a:solidFill>
          </a:endParaRPr>
        </a:p>
      </dgm:t>
    </dgm:pt>
    <dgm:pt modelId="{CB36B7CA-D875-4DF8-9707-E041BF9916EC}">
      <dgm:prSet phldrT="[Texto]" custT="1"/>
      <dgm:spPr>
        <a:solidFill>
          <a:srgbClr val="002D91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s-CR" sz="1800" b="1" dirty="0">
              <a:solidFill>
                <a:schemeClr val="bg1"/>
              </a:solidFill>
            </a:rPr>
            <a:t>DEPÓSITOS A PLAZO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7" action="ppaction://hlinksldjump"/>
          </dgm14:cNvPr>
        </a:ext>
      </dgm:extLst>
    </dgm:pt>
    <dgm:pt modelId="{8509B5B5-47FC-42EE-AFE0-48471686FAC4}" type="parTrans" cxnId="{DF7972B9-C434-48BB-A901-D4D92F0E4A5F}">
      <dgm:prSet/>
      <dgm:spPr/>
      <dgm:t>
        <a:bodyPr/>
        <a:lstStyle/>
        <a:p>
          <a:endParaRPr lang="es-CR" sz="2400" b="1">
            <a:solidFill>
              <a:schemeClr val="tx1"/>
            </a:solidFill>
          </a:endParaRPr>
        </a:p>
      </dgm:t>
    </dgm:pt>
    <dgm:pt modelId="{BB0DE52C-B3B8-4B58-B5A9-18AD052485FB}" type="sibTrans" cxnId="{DF7972B9-C434-48BB-A901-D4D92F0E4A5F}">
      <dgm:prSet/>
      <dgm:spPr/>
      <dgm:t>
        <a:bodyPr/>
        <a:lstStyle/>
        <a:p>
          <a:endParaRPr lang="es-CR" sz="2400" b="1">
            <a:solidFill>
              <a:schemeClr val="tx1"/>
            </a:solidFill>
          </a:endParaRPr>
        </a:p>
      </dgm:t>
    </dgm:pt>
    <dgm:pt modelId="{33214DC0-1EBA-4A56-89FB-9250896E8DAD}">
      <dgm:prSet phldrT="[Texto]" custT="1"/>
      <dgm:spPr>
        <a:solidFill>
          <a:srgbClr val="EDE40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s-CR" sz="1800" b="1" dirty="0">
              <a:solidFill>
                <a:schemeClr val="tx1"/>
              </a:solidFill>
            </a:rPr>
            <a:t>OBLIGACIONES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8" action="ppaction://hlinksldjump"/>
          </dgm14:cNvPr>
        </a:ext>
      </dgm:extLst>
    </dgm:pt>
    <dgm:pt modelId="{3C83D05A-7F68-4C52-87C3-ED2D02C838EC}" type="parTrans" cxnId="{9CBA6F3B-7334-408E-AFCB-36A86ED3AED5}">
      <dgm:prSet/>
      <dgm:spPr/>
      <dgm:t>
        <a:bodyPr/>
        <a:lstStyle/>
        <a:p>
          <a:endParaRPr lang="es-CR" sz="2400" b="1">
            <a:solidFill>
              <a:schemeClr val="tx1"/>
            </a:solidFill>
          </a:endParaRPr>
        </a:p>
      </dgm:t>
    </dgm:pt>
    <dgm:pt modelId="{3AD6DB24-FBB2-4D0E-893A-94E6E58B621F}" type="sibTrans" cxnId="{9CBA6F3B-7334-408E-AFCB-36A86ED3AED5}">
      <dgm:prSet/>
      <dgm:spPr/>
      <dgm:t>
        <a:bodyPr/>
        <a:lstStyle/>
        <a:p>
          <a:endParaRPr lang="es-CR" sz="2400" b="1">
            <a:solidFill>
              <a:schemeClr val="tx1"/>
            </a:solidFill>
          </a:endParaRPr>
        </a:p>
      </dgm:t>
    </dgm:pt>
    <dgm:pt modelId="{C89D51E9-3D9E-4AFD-93FE-3E0DA06B09BA}" type="pres">
      <dgm:prSet presAssocID="{E606732E-1166-420B-AA1E-584CAF39E68D}" presName="linear" presStyleCnt="0">
        <dgm:presLayoutVars>
          <dgm:dir/>
          <dgm:animLvl val="lvl"/>
          <dgm:resizeHandles val="exact"/>
        </dgm:presLayoutVars>
      </dgm:prSet>
      <dgm:spPr/>
    </dgm:pt>
    <dgm:pt modelId="{D6A70065-16E7-4443-976A-6517C9CF0A7A}" type="pres">
      <dgm:prSet presAssocID="{F4FB3163-3207-4E0E-ACD2-6F4A27E6B02C}" presName="parentLin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69D818C6-47D5-40C0-AAE7-D5488099DB19}" type="pres">
      <dgm:prSet presAssocID="{F4FB3163-3207-4E0E-ACD2-6F4A27E6B02C}" presName="parentLeftMargin" presStyleLbl="node1" presStyleIdx="0" presStyleCnt="8"/>
      <dgm:spPr/>
    </dgm:pt>
    <dgm:pt modelId="{CD8632D6-DE4F-4A74-8C21-6EF638407B28}" type="pres">
      <dgm:prSet presAssocID="{F4FB3163-3207-4E0E-ACD2-6F4A27E6B02C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AD149271-C0DE-4EFF-836A-09A1BCD7E12B}" type="pres">
      <dgm:prSet presAssocID="{F4FB3163-3207-4E0E-ACD2-6F4A27E6B02C}" presName="negativeSpace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C18C56F6-44B2-44AD-A82F-39EE8237550C}" type="pres">
      <dgm:prSet presAssocID="{F4FB3163-3207-4E0E-ACD2-6F4A27E6B02C}" presName="childText" presStyleLbl="conFgAcc1" presStyleIdx="0" presStyleCnt="8">
        <dgm:presLayoutVars>
          <dgm:bulletEnabled val="1"/>
        </dgm:presLayoutVars>
      </dgm:prSet>
      <dgm:spPr>
        <a:scene3d>
          <a:camera prst="orthographicFront"/>
          <a:lightRig rig="threePt" dir="t"/>
        </a:scene3d>
        <a:sp3d>
          <a:bevelT/>
        </a:sp3d>
      </dgm:spPr>
    </dgm:pt>
    <dgm:pt modelId="{8C1F069C-8E6D-4195-B2B0-33085D6655E0}" type="pres">
      <dgm:prSet presAssocID="{F0D897B5-94F6-4579-981C-191E5FF1B48C}" presName="spaceBetweenRectangles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5D54A95E-C245-4CE9-8D33-DB1569F0223B}" type="pres">
      <dgm:prSet presAssocID="{625D420C-A97F-42EE-A6C4-9B10DA969728}" presName="parentLin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9DD6E550-B957-4D97-A593-ECBC7145702C}" type="pres">
      <dgm:prSet presAssocID="{625D420C-A97F-42EE-A6C4-9B10DA969728}" presName="parentLeftMargin" presStyleLbl="node1" presStyleIdx="0" presStyleCnt="8"/>
      <dgm:spPr/>
    </dgm:pt>
    <dgm:pt modelId="{5E236A47-04EB-47C2-80F1-4316D083FC90}" type="pres">
      <dgm:prSet presAssocID="{625D420C-A97F-42EE-A6C4-9B10DA969728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9B670A21-90AA-4C52-BD99-1323CB22D75A}" type="pres">
      <dgm:prSet presAssocID="{625D420C-A97F-42EE-A6C4-9B10DA969728}" presName="negativeSpace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DAF9A2FE-1542-4606-B0CC-FAC14A79F458}" type="pres">
      <dgm:prSet presAssocID="{625D420C-A97F-42EE-A6C4-9B10DA969728}" presName="childText" presStyleLbl="conFgAcc1" presStyleIdx="1" presStyleCnt="8">
        <dgm:presLayoutVars>
          <dgm:bulletEnabled val="1"/>
        </dgm:presLayoutVars>
      </dgm:prSet>
      <dgm:spPr>
        <a:scene3d>
          <a:camera prst="orthographicFront"/>
          <a:lightRig rig="threePt" dir="t"/>
        </a:scene3d>
        <a:sp3d>
          <a:bevelT/>
        </a:sp3d>
      </dgm:spPr>
    </dgm:pt>
    <dgm:pt modelId="{05376FF1-5B75-4A80-9ED8-123A8F22BB2D}" type="pres">
      <dgm:prSet presAssocID="{39FFB9C7-3EA6-4AAE-927A-5C4722FB7B95}" presName="spaceBetweenRectangles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BBB1F246-F2EA-4652-AA90-3FCFD601F54D}" type="pres">
      <dgm:prSet presAssocID="{D65EBE02-D8DB-4880-B63B-C33E0DF5211A}" presName="parentLin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D78EC8E2-8BF9-4E51-995D-A039CA1B4023}" type="pres">
      <dgm:prSet presAssocID="{D65EBE02-D8DB-4880-B63B-C33E0DF5211A}" presName="parentLeftMargin" presStyleLbl="node1" presStyleIdx="1" presStyleCnt="8"/>
      <dgm:spPr/>
    </dgm:pt>
    <dgm:pt modelId="{F8707A55-BF07-4957-971B-6FBA8AB1076B}" type="pres">
      <dgm:prSet presAssocID="{D65EBE02-D8DB-4880-B63B-C33E0DF5211A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7E96BF8C-81D8-4CFE-9CDF-9B0A95141D9A}" type="pres">
      <dgm:prSet presAssocID="{D65EBE02-D8DB-4880-B63B-C33E0DF5211A}" presName="negativeSpace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243C9065-D610-40CE-8763-A843388A5B2C}" type="pres">
      <dgm:prSet presAssocID="{D65EBE02-D8DB-4880-B63B-C33E0DF5211A}" presName="childText" presStyleLbl="conFgAcc1" presStyleIdx="2" presStyleCnt="8">
        <dgm:presLayoutVars>
          <dgm:bulletEnabled val="1"/>
        </dgm:presLayoutVars>
      </dgm:prSet>
      <dgm:spPr>
        <a:scene3d>
          <a:camera prst="orthographicFront"/>
          <a:lightRig rig="threePt" dir="t"/>
        </a:scene3d>
        <a:sp3d>
          <a:bevelT/>
        </a:sp3d>
      </dgm:spPr>
    </dgm:pt>
    <dgm:pt modelId="{06567E10-6BB7-4DF9-AD35-F0983489BA13}" type="pres">
      <dgm:prSet presAssocID="{503882B2-0470-40F5-8AB5-3EBF434DED2F}" presName="spaceBetweenRectangles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DB48FA2D-E63F-447F-9A84-DDC6B46F08EC}" type="pres">
      <dgm:prSet presAssocID="{F28EB752-A2F1-45A0-BE26-472151556034}" presName="parentLin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5B1766FE-8B8B-4FBB-BB7E-F98811E8E279}" type="pres">
      <dgm:prSet presAssocID="{F28EB752-A2F1-45A0-BE26-472151556034}" presName="parentLeftMargin" presStyleLbl="node1" presStyleIdx="2" presStyleCnt="8"/>
      <dgm:spPr/>
    </dgm:pt>
    <dgm:pt modelId="{E6E0C354-08A7-4251-9143-212F6C2B1941}" type="pres">
      <dgm:prSet presAssocID="{F28EB752-A2F1-45A0-BE26-472151556034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45A3E8E2-8B12-4516-8021-D0CC6A375FCE}" type="pres">
      <dgm:prSet presAssocID="{F28EB752-A2F1-45A0-BE26-472151556034}" presName="negativeSpace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3C729BC5-7F9F-4A15-81F1-DF3417D7A14B}" type="pres">
      <dgm:prSet presAssocID="{F28EB752-A2F1-45A0-BE26-472151556034}" presName="childText" presStyleLbl="conFgAcc1" presStyleIdx="3" presStyleCnt="8">
        <dgm:presLayoutVars>
          <dgm:bulletEnabled val="1"/>
        </dgm:presLayoutVars>
      </dgm:prSet>
      <dgm:spPr>
        <a:scene3d>
          <a:camera prst="orthographicFront"/>
          <a:lightRig rig="threePt" dir="t"/>
        </a:scene3d>
        <a:sp3d>
          <a:bevelT/>
        </a:sp3d>
      </dgm:spPr>
    </dgm:pt>
    <dgm:pt modelId="{4B6DF9B0-0A18-402A-BE14-CD3C14E59190}" type="pres">
      <dgm:prSet presAssocID="{7CCE92C0-734E-41AD-88D4-F8CC642C57C3}" presName="spaceBetweenRectangles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A2215F92-5152-496B-A74C-EC2D48D2CC5B}" type="pres">
      <dgm:prSet presAssocID="{DE8BFFDB-B68A-4628-BD82-9692B9865C90}" presName="parentLin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23697AD2-294F-4E1D-9B91-06A6B2208FCE}" type="pres">
      <dgm:prSet presAssocID="{DE8BFFDB-B68A-4628-BD82-9692B9865C90}" presName="parentLeftMargin" presStyleLbl="node1" presStyleIdx="3" presStyleCnt="8"/>
      <dgm:spPr/>
    </dgm:pt>
    <dgm:pt modelId="{4625F415-A30C-4D8C-BD59-B96673C94F53}" type="pres">
      <dgm:prSet presAssocID="{DE8BFFDB-B68A-4628-BD82-9692B9865C90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B21D95F5-08A4-4BB8-99F6-B8C3D64BF421}" type="pres">
      <dgm:prSet presAssocID="{DE8BFFDB-B68A-4628-BD82-9692B9865C90}" presName="negativeSpace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FAEBAECD-327B-45D2-975A-223BAB6DCB1D}" type="pres">
      <dgm:prSet presAssocID="{DE8BFFDB-B68A-4628-BD82-9692B9865C90}" presName="childText" presStyleLbl="conFgAcc1" presStyleIdx="4" presStyleCnt="8">
        <dgm:presLayoutVars>
          <dgm:bulletEnabled val="1"/>
        </dgm:presLayoutVars>
      </dgm:prSet>
      <dgm:spPr>
        <a:scene3d>
          <a:camera prst="orthographicFront"/>
          <a:lightRig rig="threePt" dir="t"/>
        </a:scene3d>
        <a:sp3d>
          <a:bevelT/>
        </a:sp3d>
      </dgm:spPr>
    </dgm:pt>
    <dgm:pt modelId="{9EB9E600-D2C4-45E7-8881-B2477EB491EE}" type="pres">
      <dgm:prSet presAssocID="{A67E2B10-E22C-4E01-9516-C01FE4A8E2F1}" presName="spaceBetweenRectangles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F2FD6FD5-FFD4-4907-B754-59B93FA27760}" type="pres">
      <dgm:prSet presAssocID="{CB36B7CA-D875-4DF8-9707-E041BF9916EC}" presName="parentLin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93847635-5B1E-4016-A64C-14D805E2C22C}" type="pres">
      <dgm:prSet presAssocID="{CB36B7CA-D875-4DF8-9707-E041BF9916EC}" presName="parentLeftMargin" presStyleLbl="node1" presStyleIdx="4" presStyleCnt="8"/>
      <dgm:spPr/>
    </dgm:pt>
    <dgm:pt modelId="{33A4931C-E774-4D0B-9F56-DE61E78CE868}" type="pres">
      <dgm:prSet presAssocID="{CB36B7CA-D875-4DF8-9707-E041BF9916EC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3EFE674F-9B29-479A-A144-B56FF926D259}" type="pres">
      <dgm:prSet presAssocID="{CB36B7CA-D875-4DF8-9707-E041BF9916EC}" presName="negativeSpace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B7F1558F-6D6B-4A03-85B8-7652F321FC6F}" type="pres">
      <dgm:prSet presAssocID="{CB36B7CA-D875-4DF8-9707-E041BF9916EC}" presName="childText" presStyleLbl="conFgAcc1" presStyleIdx="5" presStyleCnt="8">
        <dgm:presLayoutVars>
          <dgm:bulletEnabled val="1"/>
        </dgm:presLayoutVars>
      </dgm:prSet>
      <dgm:spPr>
        <a:scene3d>
          <a:camera prst="orthographicFront"/>
          <a:lightRig rig="threePt" dir="t"/>
        </a:scene3d>
        <a:sp3d>
          <a:bevelT/>
        </a:sp3d>
      </dgm:spPr>
    </dgm:pt>
    <dgm:pt modelId="{94B03A58-4301-400A-9D2D-3E8570436F22}" type="pres">
      <dgm:prSet presAssocID="{BB0DE52C-B3B8-4B58-B5A9-18AD052485FB}" presName="spaceBetweenRectangles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E585FBFD-D5C8-496E-B7C2-1559D0C20D44}" type="pres">
      <dgm:prSet presAssocID="{33214DC0-1EBA-4A56-89FB-9250896E8DAD}" presName="parentLin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13EA1F35-A3C1-4AC8-9709-CAFEF76C34F6}" type="pres">
      <dgm:prSet presAssocID="{33214DC0-1EBA-4A56-89FB-9250896E8DAD}" presName="parentLeftMargin" presStyleLbl="node1" presStyleIdx="5" presStyleCnt="8"/>
      <dgm:spPr/>
    </dgm:pt>
    <dgm:pt modelId="{FC0A50EA-B533-4CEA-99AD-1466BCDC1279}" type="pres">
      <dgm:prSet presAssocID="{33214DC0-1EBA-4A56-89FB-9250896E8DAD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2065B822-2313-49C8-8288-166C8BD754FB}" type="pres">
      <dgm:prSet presAssocID="{33214DC0-1EBA-4A56-89FB-9250896E8DAD}" presName="negativeSpace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E94825F0-ED63-4734-B966-CFED5A291191}" type="pres">
      <dgm:prSet presAssocID="{33214DC0-1EBA-4A56-89FB-9250896E8DAD}" presName="childText" presStyleLbl="conFgAcc1" presStyleIdx="6" presStyleCnt="8">
        <dgm:presLayoutVars>
          <dgm:bulletEnabled val="1"/>
        </dgm:presLayoutVars>
      </dgm:prSet>
      <dgm:spPr>
        <a:scene3d>
          <a:camera prst="orthographicFront"/>
          <a:lightRig rig="threePt" dir="t"/>
        </a:scene3d>
        <a:sp3d>
          <a:bevelT/>
        </a:sp3d>
      </dgm:spPr>
    </dgm:pt>
    <dgm:pt modelId="{7BE26FF1-F54E-4CDE-A2B6-30E63BE64874}" type="pres">
      <dgm:prSet presAssocID="{3AD6DB24-FBB2-4D0E-893A-94E6E58B621F}" presName="spaceBetweenRectangles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FB9FC1D9-8D9D-4403-BDC1-392FFB9E5264}" type="pres">
      <dgm:prSet presAssocID="{C625AD36-C3C9-401A-925A-3948F64DF034}" presName="parentLin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98E6A1FC-7658-46EE-99B8-08DCDC2E92D4}" type="pres">
      <dgm:prSet presAssocID="{C625AD36-C3C9-401A-925A-3948F64DF034}" presName="parentLeftMargin" presStyleLbl="node1" presStyleIdx="6" presStyleCnt="8"/>
      <dgm:spPr/>
    </dgm:pt>
    <dgm:pt modelId="{899BDCF8-7D8C-467D-B4CE-B2B467F337DB}" type="pres">
      <dgm:prSet presAssocID="{C625AD36-C3C9-401A-925A-3948F64DF034}" presName="parentText" presStyleLbl="node1" presStyleIdx="7" presStyleCnt="8">
        <dgm:presLayoutVars>
          <dgm:chMax val="0"/>
          <dgm:bulletEnabled val="1"/>
        </dgm:presLayoutVars>
      </dgm:prSet>
      <dgm:spPr/>
    </dgm:pt>
    <dgm:pt modelId="{E2E7D929-95F8-43F9-B922-52573C5ED6D0}" type="pres">
      <dgm:prSet presAssocID="{C625AD36-C3C9-401A-925A-3948F64DF034}" presName="negativeSpace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E3F12E92-E9C9-4DC9-A39F-95D535E39ADE}" type="pres">
      <dgm:prSet presAssocID="{C625AD36-C3C9-401A-925A-3948F64DF034}" presName="childText" presStyleLbl="conFgAcc1" presStyleIdx="7" presStyleCnt="8">
        <dgm:presLayoutVars>
          <dgm:bulletEnabled val="1"/>
        </dgm:presLayoutVars>
      </dgm:prSet>
      <dgm:spPr>
        <a:scene3d>
          <a:camera prst="orthographicFront"/>
          <a:lightRig rig="threePt" dir="t"/>
        </a:scene3d>
        <a:sp3d>
          <a:bevelT/>
        </a:sp3d>
      </dgm:spPr>
    </dgm:pt>
  </dgm:ptLst>
  <dgm:cxnLst>
    <dgm:cxn modelId="{5F317E0A-694C-440F-82DC-971C69E78B93}" type="presOf" srcId="{D65EBE02-D8DB-4880-B63B-C33E0DF5211A}" destId="{D78EC8E2-8BF9-4E51-995D-A039CA1B4023}" srcOrd="0" destOrd="0" presId="urn:microsoft.com/office/officeart/2005/8/layout/list1"/>
    <dgm:cxn modelId="{6ED04E0B-9DF1-45D4-AB02-16C3E847F74C}" srcId="{E606732E-1166-420B-AA1E-584CAF39E68D}" destId="{F28EB752-A2F1-45A0-BE26-472151556034}" srcOrd="3" destOrd="0" parTransId="{93AAC87D-4F54-489D-8853-B0AA7B7FF700}" sibTransId="{7CCE92C0-734E-41AD-88D4-F8CC642C57C3}"/>
    <dgm:cxn modelId="{FA595C1A-EAE9-4E6F-AEA5-15DF7B49E9AB}" srcId="{E606732E-1166-420B-AA1E-584CAF39E68D}" destId="{D65EBE02-D8DB-4880-B63B-C33E0DF5211A}" srcOrd="2" destOrd="0" parTransId="{33E58628-19B7-45F3-B81C-5E3EE9224620}" sibTransId="{503882B2-0470-40F5-8AB5-3EBF434DED2F}"/>
    <dgm:cxn modelId="{A94FC91D-D6E8-4803-8B8C-91444466FC62}" srcId="{E606732E-1166-420B-AA1E-584CAF39E68D}" destId="{625D420C-A97F-42EE-A6C4-9B10DA969728}" srcOrd="1" destOrd="0" parTransId="{6280EEC2-8D46-47EC-B8A9-1CDE912E5A6B}" sibTransId="{39FFB9C7-3EA6-4AAE-927A-5C4722FB7B95}"/>
    <dgm:cxn modelId="{DE10D233-1E50-4B52-9AD7-3F1EFEB5AC94}" type="presOf" srcId="{F4FB3163-3207-4E0E-ACD2-6F4A27E6B02C}" destId="{69D818C6-47D5-40C0-AAE7-D5488099DB19}" srcOrd="0" destOrd="0" presId="urn:microsoft.com/office/officeart/2005/8/layout/list1"/>
    <dgm:cxn modelId="{86896238-D921-486A-BCC6-B13EC27C8092}" type="presOf" srcId="{625D420C-A97F-42EE-A6C4-9B10DA969728}" destId="{5E236A47-04EB-47C2-80F1-4316D083FC90}" srcOrd="1" destOrd="0" presId="urn:microsoft.com/office/officeart/2005/8/layout/list1"/>
    <dgm:cxn modelId="{9CBA6F3B-7334-408E-AFCB-36A86ED3AED5}" srcId="{E606732E-1166-420B-AA1E-584CAF39E68D}" destId="{33214DC0-1EBA-4A56-89FB-9250896E8DAD}" srcOrd="6" destOrd="0" parTransId="{3C83D05A-7F68-4C52-87C3-ED2D02C838EC}" sibTransId="{3AD6DB24-FBB2-4D0E-893A-94E6E58B621F}"/>
    <dgm:cxn modelId="{1321865B-BA70-4FEA-8617-C6409B941CD8}" type="presOf" srcId="{33214DC0-1EBA-4A56-89FB-9250896E8DAD}" destId="{13EA1F35-A3C1-4AC8-9709-CAFEF76C34F6}" srcOrd="0" destOrd="0" presId="urn:microsoft.com/office/officeart/2005/8/layout/list1"/>
    <dgm:cxn modelId="{BB59575D-F24D-487A-AD4C-DC9B603B8D7F}" type="presOf" srcId="{C625AD36-C3C9-401A-925A-3948F64DF034}" destId="{98E6A1FC-7658-46EE-99B8-08DCDC2E92D4}" srcOrd="0" destOrd="0" presId="urn:microsoft.com/office/officeart/2005/8/layout/list1"/>
    <dgm:cxn modelId="{B91BE35E-8B5C-40EB-9385-25A885FCB9F8}" type="presOf" srcId="{CB36B7CA-D875-4DF8-9707-E041BF9916EC}" destId="{93847635-5B1E-4016-A64C-14D805E2C22C}" srcOrd="0" destOrd="0" presId="urn:microsoft.com/office/officeart/2005/8/layout/list1"/>
    <dgm:cxn modelId="{5F602861-84C5-4DCC-92EC-5753709AAAF8}" type="presOf" srcId="{CB36B7CA-D875-4DF8-9707-E041BF9916EC}" destId="{33A4931C-E774-4D0B-9F56-DE61E78CE868}" srcOrd="1" destOrd="0" presId="urn:microsoft.com/office/officeart/2005/8/layout/list1"/>
    <dgm:cxn modelId="{05BE5F45-4AB7-49BD-B2E2-22ED3BD2CE9A}" type="presOf" srcId="{625D420C-A97F-42EE-A6C4-9B10DA969728}" destId="{9DD6E550-B957-4D97-A593-ECBC7145702C}" srcOrd="0" destOrd="0" presId="urn:microsoft.com/office/officeart/2005/8/layout/list1"/>
    <dgm:cxn modelId="{7845436B-9D5E-4D16-8B6F-7B0CACD6A128}" type="presOf" srcId="{D65EBE02-D8DB-4880-B63B-C33E0DF5211A}" destId="{F8707A55-BF07-4957-971B-6FBA8AB1076B}" srcOrd="1" destOrd="0" presId="urn:microsoft.com/office/officeart/2005/8/layout/list1"/>
    <dgm:cxn modelId="{B48F8B4F-FCDD-4485-BEB7-57F8F36716BE}" type="presOf" srcId="{F4FB3163-3207-4E0E-ACD2-6F4A27E6B02C}" destId="{CD8632D6-DE4F-4A74-8C21-6EF638407B28}" srcOrd="1" destOrd="0" presId="urn:microsoft.com/office/officeart/2005/8/layout/list1"/>
    <dgm:cxn modelId="{EFCB9A74-CFEC-434C-9FC1-5E490BC3FBCD}" type="presOf" srcId="{C625AD36-C3C9-401A-925A-3948F64DF034}" destId="{899BDCF8-7D8C-467D-B4CE-B2B467F337DB}" srcOrd="1" destOrd="0" presId="urn:microsoft.com/office/officeart/2005/8/layout/list1"/>
    <dgm:cxn modelId="{34430295-22E7-469A-B60F-18B52C8A3621}" srcId="{E606732E-1166-420B-AA1E-584CAF39E68D}" destId="{C625AD36-C3C9-401A-925A-3948F64DF034}" srcOrd="7" destOrd="0" parTransId="{895D9300-4AE5-4C01-8F1E-9081EA61D3E1}" sibTransId="{BB9BBC5E-4468-4200-A182-F25A86620A7F}"/>
    <dgm:cxn modelId="{8DFA4FA2-7D52-4B89-87B9-C8ADC139E913}" type="presOf" srcId="{F28EB752-A2F1-45A0-BE26-472151556034}" destId="{5B1766FE-8B8B-4FBB-BB7E-F98811E8E279}" srcOrd="0" destOrd="0" presId="urn:microsoft.com/office/officeart/2005/8/layout/list1"/>
    <dgm:cxn modelId="{233B17B1-F1D8-4951-9506-CF81160412B6}" srcId="{E606732E-1166-420B-AA1E-584CAF39E68D}" destId="{DE8BFFDB-B68A-4628-BD82-9692B9865C90}" srcOrd="4" destOrd="0" parTransId="{12F5FADB-2B03-4D6E-A0F5-98A279714F7D}" sibTransId="{A67E2B10-E22C-4E01-9516-C01FE4A8E2F1}"/>
    <dgm:cxn modelId="{DF7972B9-C434-48BB-A901-D4D92F0E4A5F}" srcId="{E606732E-1166-420B-AA1E-584CAF39E68D}" destId="{CB36B7CA-D875-4DF8-9707-E041BF9916EC}" srcOrd="5" destOrd="0" parTransId="{8509B5B5-47FC-42EE-AFE0-48471686FAC4}" sibTransId="{BB0DE52C-B3B8-4B58-B5A9-18AD052485FB}"/>
    <dgm:cxn modelId="{615F4FC7-C6DD-4436-94D0-3723691FA2AA}" type="presOf" srcId="{F28EB752-A2F1-45A0-BE26-472151556034}" destId="{E6E0C354-08A7-4251-9143-212F6C2B1941}" srcOrd="1" destOrd="0" presId="urn:microsoft.com/office/officeart/2005/8/layout/list1"/>
    <dgm:cxn modelId="{240EB8D5-A4FA-4B69-B293-CA8D7D555155}" srcId="{E606732E-1166-420B-AA1E-584CAF39E68D}" destId="{F4FB3163-3207-4E0E-ACD2-6F4A27E6B02C}" srcOrd="0" destOrd="0" parTransId="{C17DABE4-A3AA-4D5B-A523-B1B6A5CE80E7}" sibTransId="{F0D897B5-94F6-4579-981C-191E5FF1B48C}"/>
    <dgm:cxn modelId="{53243EE3-AE0A-447E-8B79-00C286205085}" type="presOf" srcId="{DE8BFFDB-B68A-4628-BD82-9692B9865C90}" destId="{4625F415-A30C-4D8C-BD59-B96673C94F53}" srcOrd="1" destOrd="0" presId="urn:microsoft.com/office/officeart/2005/8/layout/list1"/>
    <dgm:cxn modelId="{62D70CE4-168F-4095-84D1-654D90D2E756}" type="presOf" srcId="{E606732E-1166-420B-AA1E-584CAF39E68D}" destId="{C89D51E9-3D9E-4AFD-93FE-3E0DA06B09BA}" srcOrd="0" destOrd="0" presId="urn:microsoft.com/office/officeart/2005/8/layout/list1"/>
    <dgm:cxn modelId="{30207BF5-5D5E-4F10-BC75-A9C574971E1A}" type="presOf" srcId="{DE8BFFDB-B68A-4628-BD82-9692B9865C90}" destId="{23697AD2-294F-4E1D-9B91-06A6B2208FCE}" srcOrd="0" destOrd="0" presId="urn:microsoft.com/office/officeart/2005/8/layout/list1"/>
    <dgm:cxn modelId="{377754F7-E32C-48F5-8E2E-FDA1C3E2F438}" type="presOf" srcId="{33214DC0-1EBA-4A56-89FB-9250896E8DAD}" destId="{FC0A50EA-B533-4CEA-99AD-1466BCDC1279}" srcOrd="1" destOrd="0" presId="urn:microsoft.com/office/officeart/2005/8/layout/list1"/>
    <dgm:cxn modelId="{6CE3A7A0-A1A9-4058-9119-0A90F45D1A2F}" type="presParOf" srcId="{C89D51E9-3D9E-4AFD-93FE-3E0DA06B09BA}" destId="{D6A70065-16E7-4443-976A-6517C9CF0A7A}" srcOrd="0" destOrd="0" presId="urn:microsoft.com/office/officeart/2005/8/layout/list1"/>
    <dgm:cxn modelId="{DAB9FB5A-115B-4987-8215-1298515E2546}" type="presParOf" srcId="{D6A70065-16E7-4443-976A-6517C9CF0A7A}" destId="{69D818C6-47D5-40C0-AAE7-D5488099DB19}" srcOrd="0" destOrd="0" presId="urn:microsoft.com/office/officeart/2005/8/layout/list1"/>
    <dgm:cxn modelId="{503E3C9C-BE06-4BBD-B480-2A19B1B1643B}" type="presParOf" srcId="{D6A70065-16E7-4443-976A-6517C9CF0A7A}" destId="{CD8632D6-DE4F-4A74-8C21-6EF638407B28}" srcOrd="1" destOrd="0" presId="urn:microsoft.com/office/officeart/2005/8/layout/list1"/>
    <dgm:cxn modelId="{BC9E48D4-C1E7-4FB0-99DA-AECD65F392B6}" type="presParOf" srcId="{C89D51E9-3D9E-4AFD-93FE-3E0DA06B09BA}" destId="{AD149271-C0DE-4EFF-836A-09A1BCD7E12B}" srcOrd="1" destOrd="0" presId="urn:microsoft.com/office/officeart/2005/8/layout/list1"/>
    <dgm:cxn modelId="{EB9F92C1-75A5-4AF1-A95E-66C2BD4C0DF0}" type="presParOf" srcId="{C89D51E9-3D9E-4AFD-93FE-3E0DA06B09BA}" destId="{C18C56F6-44B2-44AD-A82F-39EE8237550C}" srcOrd="2" destOrd="0" presId="urn:microsoft.com/office/officeart/2005/8/layout/list1"/>
    <dgm:cxn modelId="{97FF5E54-74D2-4E54-B8BA-5F2E1B6DD382}" type="presParOf" srcId="{C89D51E9-3D9E-4AFD-93FE-3E0DA06B09BA}" destId="{8C1F069C-8E6D-4195-B2B0-33085D6655E0}" srcOrd="3" destOrd="0" presId="urn:microsoft.com/office/officeart/2005/8/layout/list1"/>
    <dgm:cxn modelId="{3F945DFF-FDFE-42B3-A3F7-79F42ABF2643}" type="presParOf" srcId="{C89D51E9-3D9E-4AFD-93FE-3E0DA06B09BA}" destId="{5D54A95E-C245-4CE9-8D33-DB1569F0223B}" srcOrd="4" destOrd="0" presId="urn:microsoft.com/office/officeart/2005/8/layout/list1"/>
    <dgm:cxn modelId="{B663C648-AF21-4709-B395-1B5DAA4486FA}" type="presParOf" srcId="{5D54A95E-C245-4CE9-8D33-DB1569F0223B}" destId="{9DD6E550-B957-4D97-A593-ECBC7145702C}" srcOrd="0" destOrd="0" presId="urn:microsoft.com/office/officeart/2005/8/layout/list1"/>
    <dgm:cxn modelId="{F10DC04C-AEC7-4C7A-BB62-EBF559D09C5D}" type="presParOf" srcId="{5D54A95E-C245-4CE9-8D33-DB1569F0223B}" destId="{5E236A47-04EB-47C2-80F1-4316D083FC90}" srcOrd="1" destOrd="0" presId="urn:microsoft.com/office/officeart/2005/8/layout/list1"/>
    <dgm:cxn modelId="{E88173D1-9C4C-4212-AE0F-65513C171E03}" type="presParOf" srcId="{C89D51E9-3D9E-4AFD-93FE-3E0DA06B09BA}" destId="{9B670A21-90AA-4C52-BD99-1323CB22D75A}" srcOrd="5" destOrd="0" presId="urn:microsoft.com/office/officeart/2005/8/layout/list1"/>
    <dgm:cxn modelId="{E6C96849-EE5B-41AB-A163-50FF3AECEF71}" type="presParOf" srcId="{C89D51E9-3D9E-4AFD-93FE-3E0DA06B09BA}" destId="{DAF9A2FE-1542-4606-B0CC-FAC14A79F458}" srcOrd="6" destOrd="0" presId="urn:microsoft.com/office/officeart/2005/8/layout/list1"/>
    <dgm:cxn modelId="{67141EE3-8E0F-44B3-B7DA-4283F5189367}" type="presParOf" srcId="{C89D51E9-3D9E-4AFD-93FE-3E0DA06B09BA}" destId="{05376FF1-5B75-4A80-9ED8-123A8F22BB2D}" srcOrd="7" destOrd="0" presId="urn:microsoft.com/office/officeart/2005/8/layout/list1"/>
    <dgm:cxn modelId="{B4F7208A-1FF9-44E4-A508-80212B4334D1}" type="presParOf" srcId="{C89D51E9-3D9E-4AFD-93FE-3E0DA06B09BA}" destId="{BBB1F246-F2EA-4652-AA90-3FCFD601F54D}" srcOrd="8" destOrd="0" presId="urn:microsoft.com/office/officeart/2005/8/layout/list1"/>
    <dgm:cxn modelId="{7F5CFDB5-ABA5-4B67-B5E2-47E5BCF91ED6}" type="presParOf" srcId="{BBB1F246-F2EA-4652-AA90-3FCFD601F54D}" destId="{D78EC8E2-8BF9-4E51-995D-A039CA1B4023}" srcOrd="0" destOrd="0" presId="urn:microsoft.com/office/officeart/2005/8/layout/list1"/>
    <dgm:cxn modelId="{E34693B4-060E-447D-ACA2-C9DFF2F46906}" type="presParOf" srcId="{BBB1F246-F2EA-4652-AA90-3FCFD601F54D}" destId="{F8707A55-BF07-4957-971B-6FBA8AB1076B}" srcOrd="1" destOrd="0" presId="urn:microsoft.com/office/officeart/2005/8/layout/list1"/>
    <dgm:cxn modelId="{E9444795-5C90-4852-9D14-A9A438F70370}" type="presParOf" srcId="{C89D51E9-3D9E-4AFD-93FE-3E0DA06B09BA}" destId="{7E96BF8C-81D8-4CFE-9CDF-9B0A95141D9A}" srcOrd="9" destOrd="0" presId="urn:microsoft.com/office/officeart/2005/8/layout/list1"/>
    <dgm:cxn modelId="{739A130A-506F-491E-AD83-0D1010BCDDAB}" type="presParOf" srcId="{C89D51E9-3D9E-4AFD-93FE-3E0DA06B09BA}" destId="{243C9065-D610-40CE-8763-A843388A5B2C}" srcOrd="10" destOrd="0" presId="urn:microsoft.com/office/officeart/2005/8/layout/list1"/>
    <dgm:cxn modelId="{25707BA4-CA81-4ED2-8599-2AB256292C92}" type="presParOf" srcId="{C89D51E9-3D9E-4AFD-93FE-3E0DA06B09BA}" destId="{06567E10-6BB7-4DF9-AD35-F0983489BA13}" srcOrd="11" destOrd="0" presId="urn:microsoft.com/office/officeart/2005/8/layout/list1"/>
    <dgm:cxn modelId="{07825F40-FEAE-4101-AE0B-74188373BC61}" type="presParOf" srcId="{C89D51E9-3D9E-4AFD-93FE-3E0DA06B09BA}" destId="{DB48FA2D-E63F-447F-9A84-DDC6B46F08EC}" srcOrd="12" destOrd="0" presId="urn:microsoft.com/office/officeart/2005/8/layout/list1"/>
    <dgm:cxn modelId="{76A8345E-8DA9-4C66-9900-00A5FA23A943}" type="presParOf" srcId="{DB48FA2D-E63F-447F-9A84-DDC6B46F08EC}" destId="{5B1766FE-8B8B-4FBB-BB7E-F98811E8E279}" srcOrd="0" destOrd="0" presId="urn:microsoft.com/office/officeart/2005/8/layout/list1"/>
    <dgm:cxn modelId="{696E7D3D-EAE9-4B48-AA23-617C404F4AC8}" type="presParOf" srcId="{DB48FA2D-E63F-447F-9A84-DDC6B46F08EC}" destId="{E6E0C354-08A7-4251-9143-212F6C2B1941}" srcOrd="1" destOrd="0" presId="urn:microsoft.com/office/officeart/2005/8/layout/list1"/>
    <dgm:cxn modelId="{2E00684D-90BD-45BA-AFED-938FFF06DE87}" type="presParOf" srcId="{C89D51E9-3D9E-4AFD-93FE-3E0DA06B09BA}" destId="{45A3E8E2-8B12-4516-8021-D0CC6A375FCE}" srcOrd="13" destOrd="0" presId="urn:microsoft.com/office/officeart/2005/8/layout/list1"/>
    <dgm:cxn modelId="{5092880C-6986-4626-B5EE-98FB2918C086}" type="presParOf" srcId="{C89D51E9-3D9E-4AFD-93FE-3E0DA06B09BA}" destId="{3C729BC5-7F9F-4A15-81F1-DF3417D7A14B}" srcOrd="14" destOrd="0" presId="urn:microsoft.com/office/officeart/2005/8/layout/list1"/>
    <dgm:cxn modelId="{1BCA91DA-C64F-4DFE-9964-C38B08BD68F9}" type="presParOf" srcId="{C89D51E9-3D9E-4AFD-93FE-3E0DA06B09BA}" destId="{4B6DF9B0-0A18-402A-BE14-CD3C14E59190}" srcOrd="15" destOrd="0" presId="urn:microsoft.com/office/officeart/2005/8/layout/list1"/>
    <dgm:cxn modelId="{FEC7EFA1-F214-4B71-9CE0-6D5D6A21A0ED}" type="presParOf" srcId="{C89D51E9-3D9E-4AFD-93FE-3E0DA06B09BA}" destId="{A2215F92-5152-496B-A74C-EC2D48D2CC5B}" srcOrd="16" destOrd="0" presId="urn:microsoft.com/office/officeart/2005/8/layout/list1"/>
    <dgm:cxn modelId="{4BCBF0D0-DF2A-4743-AD5E-5CE7381148C5}" type="presParOf" srcId="{A2215F92-5152-496B-A74C-EC2D48D2CC5B}" destId="{23697AD2-294F-4E1D-9B91-06A6B2208FCE}" srcOrd="0" destOrd="0" presId="urn:microsoft.com/office/officeart/2005/8/layout/list1"/>
    <dgm:cxn modelId="{F143BF17-4EB9-41E5-B4D3-293D055ED668}" type="presParOf" srcId="{A2215F92-5152-496B-A74C-EC2D48D2CC5B}" destId="{4625F415-A30C-4D8C-BD59-B96673C94F53}" srcOrd="1" destOrd="0" presId="urn:microsoft.com/office/officeart/2005/8/layout/list1"/>
    <dgm:cxn modelId="{4190F541-7572-4872-A6A3-BB3FD17572D6}" type="presParOf" srcId="{C89D51E9-3D9E-4AFD-93FE-3E0DA06B09BA}" destId="{B21D95F5-08A4-4BB8-99F6-B8C3D64BF421}" srcOrd="17" destOrd="0" presId="urn:microsoft.com/office/officeart/2005/8/layout/list1"/>
    <dgm:cxn modelId="{B6C06C60-B93E-47F9-A7CF-A0255888DC06}" type="presParOf" srcId="{C89D51E9-3D9E-4AFD-93FE-3E0DA06B09BA}" destId="{FAEBAECD-327B-45D2-975A-223BAB6DCB1D}" srcOrd="18" destOrd="0" presId="urn:microsoft.com/office/officeart/2005/8/layout/list1"/>
    <dgm:cxn modelId="{116A5A0A-9985-4DDE-9737-8461A56DF764}" type="presParOf" srcId="{C89D51E9-3D9E-4AFD-93FE-3E0DA06B09BA}" destId="{9EB9E600-D2C4-45E7-8881-B2477EB491EE}" srcOrd="19" destOrd="0" presId="urn:microsoft.com/office/officeart/2005/8/layout/list1"/>
    <dgm:cxn modelId="{12F58D05-33A2-473A-AFA1-8D41369ECA27}" type="presParOf" srcId="{C89D51E9-3D9E-4AFD-93FE-3E0DA06B09BA}" destId="{F2FD6FD5-FFD4-4907-B754-59B93FA27760}" srcOrd="20" destOrd="0" presId="urn:microsoft.com/office/officeart/2005/8/layout/list1"/>
    <dgm:cxn modelId="{F6A55EAE-8AF6-4E29-9171-9E86146CB1E7}" type="presParOf" srcId="{F2FD6FD5-FFD4-4907-B754-59B93FA27760}" destId="{93847635-5B1E-4016-A64C-14D805E2C22C}" srcOrd="0" destOrd="0" presId="urn:microsoft.com/office/officeart/2005/8/layout/list1"/>
    <dgm:cxn modelId="{317DE89A-BF8B-4B0F-B921-745053173F7F}" type="presParOf" srcId="{F2FD6FD5-FFD4-4907-B754-59B93FA27760}" destId="{33A4931C-E774-4D0B-9F56-DE61E78CE868}" srcOrd="1" destOrd="0" presId="urn:microsoft.com/office/officeart/2005/8/layout/list1"/>
    <dgm:cxn modelId="{658BA0AB-6DF5-4315-B660-EEED324A59E0}" type="presParOf" srcId="{C89D51E9-3D9E-4AFD-93FE-3E0DA06B09BA}" destId="{3EFE674F-9B29-479A-A144-B56FF926D259}" srcOrd="21" destOrd="0" presId="urn:microsoft.com/office/officeart/2005/8/layout/list1"/>
    <dgm:cxn modelId="{9A53613C-B69C-462B-89D1-83193EB9ABF8}" type="presParOf" srcId="{C89D51E9-3D9E-4AFD-93FE-3E0DA06B09BA}" destId="{B7F1558F-6D6B-4A03-85B8-7652F321FC6F}" srcOrd="22" destOrd="0" presId="urn:microsoft.com/office/officeart/2005/8/layout/list1"/>
    <dgm:cxn modelId="{CA9C61B5-B9EB-44F9-B0A7-8972B2EC48F1}" type="presParOf" srcId="{C89D51E9-3D9E-4AFD-93FE-3E0DA06B09BA}" destId="{94B03A58-4301-400A-9D2D-3E8570436F22}" srcOrd="23" destOrd="0" presId="urn:microsoft.com/office/officeart/2005/8/layout/list1"/>
    <dgm:cxn modelId="{43FAB465-1713-4E79-91B8-87D40F29B9DF}" type="presParOf" srcId="{C89D51E9-3D9E-4AFD-93FE-3E0DA06B09BA}" destId="{E585FBFD-D5C8-496E-B7C2-1559D0C20D44}" srcOrd="24" destOrd="0" presId="urn:microsoft.com/office/officeart/2005/8/layout/list1"/>
    <dgm:cxn modelId="{3536C7C2-D4D9-4C82-97B9-B5AA55A72BCB}" type="presParOf" srcId="{E585FBFD-D5C8-496E-B7C2-1559D0C20D44}" destId="{13EA1F35-A3C1-4AC8-9709-CAFEF76C34F6}" srcOrd="0" destOrd="0" presId="urn:microsoft.com/office/officeart/2005/8/layout/list1"/>
    <dgm:cxn modelId="{590D545A-9E2E-4EB6-A117-FEE90056BEBF}" type="presParOf" srcId="{E585FBFD-D5C8-496E-B7C2-1559D0C20D44}" destId="{FC0A50EA-B533-4CEA-99AD-1466BCDC1279}" srcOrd="1" destOrd="0" presId="urn:microsoft.com/office/officeart/2005/8/layout/list1"/>
    <dgm:cxn modelId="{AB22C96F-419C-4F2F-B97A-6F6B9E0AB413}" type="presParOf" srcId="{C89D51E9-3D9E-4AFD-93FE-3E0DA06B09BA}" destId="{2065B822-2313-49C8-8288-166C8BD754FB}" srcOrd="25" destOrd="0" presId="urn:microsoft.com/office/officeart/2005/8/layout/list1"/>
    <dgm:cxn modelId="{A8903781-BDB2-4462-8634-CD4B8BFF7C4B}" type="presParOf" srcId="{C89D51E9-3D9E-4AFD-93FE-3E0DA06B09BA}" destId="{E94825F0-ED63-4734-B966-CFED5A291191}" srcOrd="26" destOrd="0" presId="urn:microsoft.com/office/officeart/2005/8/layout/list1"/>
    <dgm:cxn modelId="{DC6D5FF5-B1E9-43D6-9D34-BF114C861118}" type="presParOf" srcId="{C89D51E9-3D9E-4AFD-93FE-3E0DA06B09BA}" destId="{7BE26FF1-F54E-4CDE-A2B6-30E63BE64874}" srcOrd="27" destOrd="0" presId="urn:microsoft.com/office/officeart/2005/8/layout/list1"/>
    <dgm:cxn modelId="{A7D80173-4CBD-4D2B-A283-ADC384F9EA00}" type="presParOf" srcId="{C89D51E9-3D9E-4AFD-93FE-3E0DA06B09BA}" destId="{FB9FC1D9-8D9D-4403-BDC1-392FFB9E5264}" srcOrd="28" destOrd="0" presId="urn:microsoft.com/office/officeart/2005/8/layout/list1"/>
    <dgm:cxn modelId="{C9C801B0-6BAC-4E80-A16E-FBABC64D6D56}" type="presParOf" srcId="{FB9FC1D9-8D9D-4403-BDC1-392FFB9E5264}" destId="{98E6A1FC-7658-46EE-99B8-08DCDC2E92D4}" srcOrd="0" destOrd="0" presId="urn:microsoft.com/office/officeart/2005/8/layout/list1"/>
    <dgm:cxn modelId="{2C02D3AF-CA87-4AE5-B92D-452BF1C957F8}" type="presParOf" srcId="{FB9FC1D9-8D9D-4403-BDC1-392FFB9E5264}" destId="{899BDCF8-7D8C-467D-B4CE-B2B467F337DB}" srcOrd="1" destOrd="0" presId="urn:microsoft.com/office/officeart/2005/8/layout/list1"/>
    <dgm:cxn modelId="{D4CC4C5C-DEEE-45D0-843C-49237783705F}" type="presParOf" srcId="{C89D51E9-3D9E-4AFD-93FE-3E0DA06B09BA}" destId="{E2E7D929-95F8-43F9-B922-52573C5ED6D0}" srcOrd="29" destOrd="0" presId="urn:microsoft.com/office/officeart/2005/8/layout/list1"/>
    <dgm:cxn modelId="{6D8D071F-A6A8-4C80-A6AD-3A013BF84D33}" type="presParOf" srcId="{C89D51E9-3D9E-4AFD-93FE-3E0DA06B09BA}" destId="{E3F12E92-E9C9-4DC9-A39F-95D535E39ADE}" srcOrd="3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606732E-1166-420B-AA1E-584CAF39E68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R"/>
        </a:p>
      </dgm:t>
    </dgm:pt>
    <dgm:pt modelId="{F4FB3163-3207-4E0E-ACD2-6F4A27E6B02C}">
      <dgm:prSet phldrT="[Texto]" custT="1"/>
      <dgm:spPr>
        <a:solidFill>
          <a:srgbClr val="B2CD0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s-CR" sz="1800" b="1" dirty="0">
              <a:solidFill>
                <a:schemeClr val="tx1"/>
              </a:solidFill>
            </a:rPr>
            <a:t>ACTIVO TOTAL Y CARTERA DE CRÉDITO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C17DABE4-A3AA-4D5B-A523-B1B6A5CE80E7}" type="parTrans" cxnId="{240EB8D5-A4FA-4B69-B293-CA8D7D555155}">
      <dgm:prSet/>
      <dgm:spPr/>
      <dgm:t>
        <a:bodyPr/>
        <a:lstStyle/>
        <a:p>
          <a:endParaRPr lang="es-CR" sz="2400" b="1">
            <a:solidFill>
              <a:schemeClr val="tx1"/>
            </a:solidFill>
          </a:endParaRPr>
        </a:p>
      </dgm:t>
    </dgm:pt>
    <dgm:pt modelId="{F0D897B5-94F6-4579-981C-191E5FF1B48C}" type="sibTrans" cxnId="{240EB8D5-A4FA-4B69-B293-CA8D7D555155}">
      <dgm:prSet/>
      <dgm:spPr/>
      <dgm:t>
        <a:bodyPr/>
        <a:lstStyle/>
        <a:p>
          <a:endParaRPr lang="es-CR" sz="2400" b="1">
            <a:solidFill>
              <a:schemeClr val="tx1"/>
            </a:solidFill>
          </a:endParaRPr>
        </a:p>
      </dgm:t>
    </dgm:pt>
    <dgm:pt modelId="{D65EBE02-D8DB-4880-B63B-C33E0DF5211A}">
      <dgm:prSet phldrT="[Texto]" custT="1"/>
      <dgm:spPr>
        <a:solidFill>
          <a:srgbClr val="EDE400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s-CR" sz="1800" b="1" dirty="0">
              <a:solidFill>
                <a:schemeClr val="tx1"/>
              </a:solidFill>
            </a:rPr>
            <a:t>INVERSIONES Y PASIVO TOTAL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33E58628-19B7-45F3-B81C-5E3EE9224620}" type="parTrans" cxnId="{FA595C1A-EAE9-4E6F-AEA5-15DF7B49E9AB}">
      <dgm:prSet/>
      <dgm:spPr/>
      <dgm:t>
        <a:bodyPr/>
        <a:lstStyle/>
        <a:p>
          <a:endParaRPr lang="es-CR" sz="2400" b="1">
            <a:solidFill>
              <a:schemeClr val="tx1"/>
            </a:solidFill>
          </a:endParaRPr>
        </a:p>
      </dgm:t>
    </dgm:pt>
    <dgm:pt modelId="{503882B2-0470-40F5-8AB5-3EBF434DED2F}" type="sibTrans" cxnId="{FA595C1A-EAE9-4E6F-AEA5-15DF7B49E9AB}">
      <dgm:prSet/>
      <dgm:spPr/>
      <dgm:t>
        <a:bodyPr/>
        <a:lstStyle/>
        <a:p>
          <a:endParaRPr lang="es-CR" sz="2400" b="1">
            <a:solidFill>
              <a:schemeClr val="tx1"/>
            </a:solidFill>
          </a:endParaRPr>
        </a:p>
      </dgm:t>
    </dgm:pt>
    <dgm:pt modelId="{DE8BFFDB-B68A-4628-BD82-9692B9865C90}">
      <dgm:prSet phldrT="[Texto]" custT="1"/>
      <dgm:spPr>
        <a:solidFill>
          <a:srgbClr val="00AFC8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s-CR" sz="1800" b="1" dirty="0">
              <a:solidFill>
                <a:schemeClr val="tx1"/>
              </a:solidFill>
            </a:rPr>
            <a:t>AHORRO A LA VISTA Y DEPÓSITOS A PLAZO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12F5FADB-2B03-4D6E-A0F5-98A279714F7D}" type="parTrans" cxnId="{233B17B1-F1D8-4951-9506-CF81160412B6}">
      <dgm:prSet/>
      <dgm:spPr/>
      <dgm:t>
        <a:bodyPr/>
        <a:lstStyle/>
        <a:p>
          <a:endParaRPr lang="es-CR" sz="2400" b="1">
            <a:solidFill>
              <a:schemeClr val="tx1"/>
            </a:solidFill>
          </a:endParaRPr>
        </a:p>
      </dgm:t>
    </dgm:pt>
    <dgm:pt modelId="{A67E2B10-E22C-4E01-9516-C01FE4A8E2F1}" type="sibTrans" cxnId="{233B17B1-F1D8-4951-9506-CF81160412B6}">
      <dgm:prSet/>
      <dgm:spPr/>
      <dgm:t>
        <a:bodyPr/>
        <a:lstStyle/>
        <a:p>
          <a:endParaRPr lang="es-CR" sz="2400" b="1">
            <a:solidFill>
              <a:schemeClr val="tx1"/>
            </a:solidFill>
          </a:endParaRPr>
        </a:p>
      </dgm:t>
    </dgm:pt>
    <dgm:pt modelId="{33214DC0-1EBA-4A56-89FB-9250896E8DAD}">
      <dgm:prSet phldrT="[Texto]" custT="1"/>
      <dgm:spPr>
        <a:solidFill>
          <a:srgbClr val="002D91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s-CR" sz="1800" b="1" dirty="0">
              <a:solidFill>
                <a:schemeClr val="bg1"/>
              </a:solidFill>
            </a:rPr>
            <a:t>OBLIGACIONES Y PATRIMONIO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3C83D05A-7F68-4C52-87C3-ED2D02C838EC}" type="parTrans" cxnId="{9CBA6F3B-7334-408E-AFCB-36A86ED3AED5}">
      <dgm:prSet/>
      <dgm:spPr/>
      <dgm:t>
        <a:bodyPr/>
        <a:lstStyle/>
        <a:p>
          <a:endParaRPr lang="es-CR" sz="2400" b="1">
            <a:solidFill>
              <a:schemeClr val="tx1"/>
            </a:solidFill>
          </a:endParaRPr>
        </a:p>
      </dgm:t>
    </dgm:pt>
    <dgm:pt modelId="{3AD6DB24-FBB2-4D0E-893A-94E6E58B621F}" type="sibTrans" cxnId="{9CBA6F3B-7334-408E-AFCB-36A86ED3AED5}">
      <dgm:prSet/>
      <dgm:spPr/>
      <dgm:t>
        <a:bodyPr/>
        <a:lstStyle/>
        <a:p>
          <a:endParaRPr lang="es-CR" sz="2400" b="1">
            <a:solidFill>
              <a:schemeClr val="tx1"/>
            </a:solidFill>
          </a:endParaRPr>
        </a:p>
      </dgm:t>
    </dgm:pt>
    <dgm:pt modelId="{C89D51E9-3D9E-4AFD-93FE-3E0DA06B09BA}" type="pres">
      <dgm:prSet presAssocID="{E606732E-1166-420B-AA1E-584CAF39E68D}" presName="linear" presStyleCnt="0">
        <dgm:presLayoutVars>
          <dgm:dir/>
          <dgm:animLvl val="lvl"/>
          <dgm:resizeHandles val="exact"/>
        </dgm:presLayoutVars>
      </dgm:prSet>
      <dgm:spPr/>
    </dgm:pt>
    <dgm:pt modelId="{D6A70065-16E7-4443-976A-6517C9CF0A7A}" type="pres">
      <dgm:prSet presAssocID="{F4FB3163-3207-4E0E-ACD2-6F4A27E6B02C}" presName="parentLin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69D818C6-47D5-40C0-AAE7-D5488099DB19}" type="pres">
      <dgm:prSet presAssocID="{F4FB3163-3207-4E0E-ACD2-6F4A27E6B02C}" presName="parentLeftMargin" presStyleLbl="node1" presStyleIdx="0" presStyleCnt="4"/>
      <dgm:spPr/>
    </dgm:pt>
    <dgm:pt modelId="{CD8632D6-DE4F-4A74-8C21-6EF638407B28}" type="pres">
      <dgm:prSet presAssocID="{F4FB3163-3207-4E0E-ACD2-6F4A27E6B02C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AD149271-C0DE-4EFF-836A-09A1BCD7E12B}" type="pres">
      <dgm:prSet presAssocID="{F4FB3163-3207-4E0E-ACD2-6F4A27E6B02C}" presName="negativeSpace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C18C56F6-44B2-44AD-A82F-39EE8237550C}" type="pres">
      <dgm:prSet presAssocID="{F4FB3163-3207-4E0E-ACD2-6F4A27E6B02C}" presName="childText" presStyleLbl="conFgAcc1" presStyleIdx="0" presStyleCnt="4">
        <dgm:presLayoutVars>
          <dgm:bulletEnabled val="1"/>
        </dgm:presLayoutVars>
      </dgm:prSet>
      <dgm:spPr>
        <a:scene3d>
          <a:camera prst="orthographicFront"/>
          <a:lightRig rig="threePt" dir="t"/>
        </a:scene3d>
        <a:sp3d>
          <a:bevelT/>
        </a:sp3d>
      </dgm:spPr>
    </dgm:pt>
    <dgm:pt modelId="{8C1F069C-8E6D-4195-B2B0-33085D6655E0}" type="pres">
      <dgm:prSet presAssocID="{F0D897B5-94F6-4579-981C-191E5FF1B48C}" presName="spaceBetweenRectangles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BBB1F246-F2EA-4652-AA90-3FCFD601F54D}" type="pres">
      <dgm:prSet presAssocID="{D65EBE02-D8DB-4880-B63B-C33E0DF5211A}" presName="parentLin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D78EC8E2-8BF9-4E51-995D-A039CA1B4023}" type="pres">
      <dgm:prSet presAssocID="{D65EBE02-D8DB-4880-B63B-C33E0DF5211A}" presName="parentLeftMargin" presStyleLbl="node1" presStyleIdx="0" presStyleCnt="4"/>
      <dgm:spPr/>
    </dgm:pt>
    <dgm:pt modelId="{F8707A55-BF07-4957-971B-6FBA8AB1076B}" type="pres">
      <dgm:prSet presAssocID="{D65EBE02-D8DB-4880-B63B-C33E0DF5211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7E96BF8C-81D8-4CFE-9CDF-9B0A95141D9A}" type="pres">
      <dgm:prSet presAssocID="{D65EBE02-D8DB-4880-B63B-C33E0DF5211A}" presName="negativeSpace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243C9065-D610-40CE-8763-A843388A5B2C}" type="pres">
      <dgm:prSet presAssocID="{D65EBE02-D8DB-4880-B63B-C33E0DF5211A}" presName="childText" presStyleLbl="conFgAcc1" presStyleIdx="1" presStyleCnt="4">
        <dgm:presLayoutVars>
          <dgm:bulletEnabled val="1"/>
        </dgm:presLayoutVars>
      </dgm:prSet>
      <dgm:spPr>
        <a:scene3d>
          <a:camera prst="orthographicFront"/>
          <a:lightRig rig="threePt" dir="t"/>
        </a:scene3d>
        <a:sp3d>
          <a:bevelT/>
        </a:sp3d>
      </dgm:spPr>
    </dgm:pt>
    <dgm:pt modelId="{06567E10-6BB7-4DF9-AD35-F0983489BA13}" type="pres">
      <dgm:prSet presAssocID="{503882B2-0470-40F5-8AB5-3EBF434DED2F}" presName="spaceBetweenRectangles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A2215F92-5152-496B-A74C-EC2D48D2CC5B}" type="pres">
      <dgm:prSet presAssocID="{DE8BFFDB-B68A-4628-BD82-9692B9865C90}" presName="parentLin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23697AD2-294F-4E1D-9B91-06A6B2208FCE}" type="pres">
      <dgm:prSet presAssocID="{DE8BFFDB-B68A-4628-BD82-9692B9865C90}" presName="parentLeftMargin" presStyleLbl="node1" presStyleIdx="1" presStyleCnt="4"/>
      <dgm:spPr/>
    </dgm:pt>
    <dgm:pt modelId="{4625F415-A30C-4D8C-BD59-B96673C94F53}" type="pres">
      <dgm:prSet presAssocID="{DE8BFFDB-B68A-4628-BD82-9692B9865C9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21D95F5-08A4-4BB8-99F6-B8C3D64BF421}" type="pres">
      <dgm:prSet presAssocID="{DE8BFFDB-B68A-4628-BD82-9692B9865C90}" presName="negativeSpace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FAEBAECD-327B-45D2-975A-223BAB6DCB1D}" type="pres">
      <dgm:prSet presAssocID="{DE8BFFDB-B68A-4628-BD82-9692B9865C90}" presName="childText" presStyleLbl="conFgAcc1" presStyleIdx="2" presStyleCnt="4">
        <dgm:presLayoutVars>
          <dgm:bulletEnabled val="1"/>
        </dgm:presLayoutVars>
      </dgm:prSet>
      <dgm:spPr>
        <a:scene3d>
          <a:camera prst="orthographicFront"/>
          <a:lightRig rig="threePt" dir="t"/>
        </a:scene3d>
        <a:sp3d>
          <a:bevelT/>
        </a:sp3d>
      </dgm:spPr>
    </dgm:pt>
    <dgm:pt modelId="{9EB9E600-D2C4-45E7-8881-B2477EB491EE}" type="pres">
      <dgm:prSet presAssocID="{A67E2B10-E22C-4E01-9516-C01FE4A8E2F1}" presName="spaceBetweenRectangles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E585FBFD-D5C8-496E-B7C2-1559D0C20D44}" type="pres">
      <dgm:prSet presAssocID="{33214DC0-1EBA-4A56-89FB-9250896E8DAD}" presName="parentLin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13EA1F35-A3C1-4AC8-9709-CAFEF76C34F6}" type="pres">
      <dgm:prSet presAssocID="{33214DC0-1EBA-4A56-89FB-9250896E8DAD}" presName="parentLeftMargin" presStyleLbl="node1" presStyleIdx="2" presStyleCnt="4"/>
      <dgm:spPr/>
    </dgm:pt>
    <dgm:pt modelId="{FC0A50EA-B533-4CEA-99AD-1466BCDC1279}" type="pres">
      <dgm:prSet presAssocID="{33214DC0-1EBA-4A56-89FB-9250896E8DAD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2065B822-2313-49C8-8288-166C8BD754FB}" type="pres">
      <dgm:prSet presAssocID="{33214DC0-1EBA-4A56-89FB-9250896E8DAD}" presName="negativeSpace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E94825F0-ED63-4734-B966-CFED5A291191}" type="pres">
      <dgm:prSet presAssocID="{33214DC0-1EBA-4A56-89FB-9250896E8DAD}" presName="childText" presStyleLbl="conFgAcc1" presStyleIdx="3" presStyleCnt="4">
        <dgm:presLayoutVars>
          <dgm:bulletEnabled val="1"/>
        </dgm:presLayoutVars>
      </dgm:prSet>
      <dgm:spPr>
        <a:scene3d>
          <a:camera prst="orthographicFront"/>
          <a:lightRig rig="threePt" dir="t"/>
        </a:scene3d>
        <a:sp3d>
          <a:bevelT/>
        </a:sp3d>
      </dgm:spPr>
    </dgm:pt>
  </dgm:ptLst>
  <dgm:cxnLst>
    <dgm:cxn modelId="{5F317E0A-694C-440F-82DC-971C69E78B93}" type="presOf" srcId="{D65EBE02-D8DB-4880-B63B-C33E0DF5211A}" destId="{D78EC8E2-8BF9-4E51-995D-A039CA1B4023}" srcOrd="0" destOrd="0" presId="urn:microsoft.com/office/officeart/2005/8/layout/list1"/>
    <dgm:cxn modelId="{FA595C1A-EAE9-4E6F-AEA5-15DF7B49E9AB}" srcId="{E606732E-1166-420B-AA1E-584CAF39E68D}" destId="{D65EBE02-D8DB-4880-B63B-C33E0DF5211A}" srcOrd="1" destOrd="0" parTransId="{33E58628-19B7-45F3-B81C-5E3EE9224620}" sibTransId="{503882B2-0470-40F5-8AB5-3EBF434DED2F}"/>
    <dgm:cxn modelId="{DE10D233-1E50-4B52-9AD7-3F1EFEB5AC94}" type="presOf" srcId="{F4FB3163-3207-4E0E-ACD2-6F4A27E6B02C}" destId="{69D818C6-47D5-40C0-AAE7-D5488099DB19}" srcOrd="0" destOrd="0" presId="urn:microsoft.com/office/officeart/2005/8/layout/list1"/>
    <dgm:cxn modelId="{9CBA6F3B-7334-408E-AFCB-36A86ED3AED5}" srcId="{E606732E-1166-420B-AA1E-584CAF39E68D}" destId="{33214DC0-1EBA-4A56-89FB-9250896E8DAD}" srcOrd="3" destOrd="0" parTransId="{3C83D05A-7F68-4C52-87C3-ED2D02C838EC}" sibTransId="{3AD6DB24-FBB2-4D0E-893A-94E6E58B621F}"/>
    <dgm:cxn modelId="{1321865B-BA70-4FEA-8617-C6409B941CD8}" type="presOf" srcId="{33214DC0-1EBA-4A56-89FB-9250896E8DAD}" destId="{13EA1F35-A3C1-4AC8-9709-CAFEF76C34F6}" srcOrd="0" destOrd="0" presId="urn:microsoft.com/office/officeart/2005/8/layout/list1"/>
    <dgm:cxn modelId="{7845436B-9D5E-4D16-8B6F-7B0CACD6A128}" type="presOf" srcId="{D65EBE02-D8DB-4880-B63B-C33E0DF5211A}" destId="{F8707A55-BF07-4957-971B-6FBA8AB1076B}" srcOrd="1" destOrd="0" presId="urn:microsoft.com/office/officeart/2005/8/layout/list1"/>
    <dgm:cxn modelId="{B48F8B4F-FCDD-4485-BEB7-57F8F36716BE}" type="presOf" srcId="{F4FB3163-3207-4E0E-ACD2-6F4A27E6B02C}" destId="{CD8632D6-DE4F-4A74-8C21-6EF638407B28}" srcOrd="1" destOrd="0" presId="urn:microsoft.com/office/officeart/2005/8/layout/list1"/>
    <dgm:cxn modelId="{233B17B1-F1D8-4951-9506-CF81160412B6}" srcId="{E606732E-1166-420B-AA1E-584CAF39E68D}" destId="{DE8BFFDB-B68A-4628-BD82-9692B9865C90}" srcOrd="2" destOrd="0" parTransId="{12F5FADB-2B03-4D6E-A0F5-98A279714F7D}" sibTransId="{A67E2B10-E22C-4E01-9516-C01FE4A8E2F1}"/>
    <dgm:cxn modelId="{240EB8D5-A4FA-4B69-B293-CA8D7D555155}" srcId="{E606732E-1166-420B-AA1E-584CAF39E68D}" destId="{F4FB3163-3207-4E0E-ACD2-6F4A27E6B02C}" srcOrd="0" destOrd="0" parTransId="{C17DABE4-A3AA-4D5B-A523-B1B6A5CE80E7}" sibTransId="{F0D897B5-94F6-4579-981C-191E5FF1B48C}"/>
    <dgm:cxn modelId="{53243EE3-AE0A-447E-8B79-00C286205085}" type="presOf" srcId="{DE8BFFDB-B68A-4628-BD82-9692B9865C90}" destId="{4625F415-A30C-4D8C-BD59-B96673C94F53}" srcOrd="1" destOrd="0" presId="urn:microsoft.com/office/officeart/2005/8/layout/list1"/>
    <dgm:cxn modelId="{62D70CE4-168F-4095-84D1-654D90D2E756}" type="presOf" srcId="{E606732E-1166-420B-AA1E-584CAF39E68D}" destId="{C89D51E9-3D9E-4AFD-93FE-3E0DA06B09BA}" srcOrd="0" destOrd="0" presId="urn:microsoft.com/office/officeart/2005/8/layout/list1"/>
    <dgm:cxn modelId="{30207BF5-5D5E-4F10-BC75-A9C574971E1A}" type="presOf" srcId="{DE8BFFDB-B68A-4628-BD82-9692B9865C90}" destId="{23697AD2-294F-4E1D-9B91-06A6B2208FCE}" srcOrd="0" destOrd="0" presId="urn:microsoft.com/office/officeart/2005/8/layout/list1"/>
    <dgm:cxn modelId="{377754F7-E32C-48F5-8E2E-FDA1C3E2F438}" type="presOf" srcId="{33214DC0-1EBA-4A56-89FB-9250896E8DAD}" destId="{FC0A50EA-B533-4CEA-99AD-1466BCDC1279}" srcOrd="1" destOrd="0" presId="urn:microsoft.com/office/officeart/2005/8/layout/list1"/>
    <dgm:cxn modelId="{6CE3A7A0-A1A9-4058-9119-0A90F45D1A2F}" type="presParOf" srcId="{C89D51E9-3D9E-4AFD-93FE-3E0DA06B09BA}" destId="{D6A70065-16E7-4443-976A-6517C9CF0A7A}" srcOrd="0" destOrd="0" presId="urn:microsoft.com/office/officeart/2005/8/layout/list1"/>
    <dgm:cxn modelId="{DAB9FB5A-115B-4987-8215-1298515E2546}" type="presParOf" srcId="{D6A70065-16E7-4443-976A-6517C9CF0A7A}" destId="{69D818C6-47D5-40C0-AAE7-D5488099DB19}" srcOrd="0" destOrd="0" presId="urn:microsoft.com/office/officeart/2005/8/layout/list1"/>
    <dgm:cxn modelId="{503E3C9C-BE06-4BBD-B480-2A19B1B1643B}" type="presParOf" srcId="{D6A70065-16E7-4443-976A-6517C9CF0A7A}" destId="{CD8632D6-DE4F-4A74-8C21-6EF638407B28}" srcOrd="1" destOrd="0" presId="urn:microsoft.com/office/officeart/2005/8/layout/list1"/>
    <dgm:cxn modelId="{BC9E48D4-C1E7-4FB0-99DA-AECD65F392B6}" type="presParOf" srcId="{C89D51E9-3D9E-4AFD-93FE-3E0DA06B09BA}" destId="{AD149271-C0DE-4EFF-836A-09A1BCD7E12B}" srcOrd="1" destOrd="0" presId="urn:microsoft.com/office/officeart/2005/8/layout/list1"/>
    <dgm:cxn modelId="{EB9F92C1-75A5-4AF1-A95E-66C2BD4C0DF0}" type="presParOf" srcId="{C89D51E9-3D9E-4AFD-93FE-3E0DA06B09BA}" destId="{C18C56F6-44B2-44AD-A82F-39EE8237550C}" srcOrd="2" destOrd="0" presId="urn:microsoft.com/office/officeart/2005/8/layout/list1"/>
    <dgm:cxn modelId="{97FF5E54-74D2-4E54-B8BA-5F2E1B6DD382}" type="presParOf" srcId="{C89D51E9-3D9E-4AFD-93FE-3E0DA06B09BA}" destId="{8C1F069C-8E6D-4195-B2B0-33085D6655E0}" srcOrd="3" destOrd="0" presId="urn:microsoft.com/office/officeart/2005/8/layout/list1"/>
    <dgm:cxn modelId="{B4F7208A-1FF9-44E4-A508-80212B4334D1}" type="presParOf" srcId="{C89D51E9-3D9E-4AFD-93FE-3E0DA06B09BA}" destId="{BBB1F246-F2EA-4652-AA90-3FCFD601F54D}" srcOrd="4" destOrd="0" presId="urn:microsoft.com/office/officeart/2005/8/layout/list1"/>
    <dgm:cxn modelId="{7F5CFDB5-ABA5-4B67-B5E2-47E5BCF91ED6}" type="presParOf" srcId="{BBB1F246-F2EA-4652-AA90-3FCFD601F54D}" destId="{D78EC8E2-8BF9-4E51-995D-A039CA1B4023}" srcOrd="0" destOrd="0" presId="urn:microsoft.com/office/officeart/2005/8/layout/list1"/>
    <dgm:cxn modelId="{E34693B4-060E-447D-ACA2-C9DFF2F46906}" type="presParOf" srcId="{BBB1F246-F2EA-4652-AA90-3FCFD601F54D}" destId="{F8707A55-BF07-4957-971B-6FBA8AB1076B}" srcOrd="1" destOrd="0" presId="urn:microsoft.com/office/officeart/2005/8/layout/list1"/>
    <dgm:cxn modelId="{E9444795-5C90-4852-9D14-A9A438F70370}" type="presParOf" srcId="{C89D51E9-3D9E-4AFD-93FE-3E0DA06B09BA}" destId="{7E96BF8C-81D8-4CFE-9CDF-9B0A95141D9A}" srcOrd="5" destOrd="0" presId="urn:microsoft.com/office/officeart/2005/8/layout/list1"/>
    <dgm:cxn modelId="{739A130A-506F-491E-AD83-0D1010BCDDAB}" type="presParOf" srcId="{C89D51E9-3D9E-4AFD-93FE-3E0DA06B09BA}" destId="{243C9065-D610-40CE-8763-A843388A5B2C}" srcOrd="6" destOrd="0" presId="urn:microsoft.com/office/officeart/2005/8/layout/list1"/>
    <dgm:cxn modelId="{25707BA4-CA81-4ED2-8599-2AB256292C92}" type="presParOf" srcId="{C89D51E9-3D9E-4AFD-93FE-3E0DA06B09BA}" destId="{06567E10-6BB7-4DF9-AD35-F0983489BA13}" srcOrd="7" destOrd="0" presId="urn:microsoft.com/office/officeart/2005/8/layout/list1"/>
    <dgm:cxn modelId="{FEC7EFA1-F214-4B71-9CE0-6D5D6A21A0ED}" type="presParOf" srcId="{C89D51E9-3D9E-4AFD-93FE-3E0DA06B09BA}" destId="{A2215F92-5152-496B-A74C-EC2D48D2CC5B}" srcOrd="8" destOrd="0" presId="urn:microsoft.com/office/officeart/2005/8/layout/list1"/>
    <dgm:cxn modelId="{4BCBF0D0-DF2A-4743-AD5E-5CE7381148C5}" type="presParOf" srcId="{A2215F92-5152-496B-A74C-EC2D48D2CC5B}" destId="{23697AD2-294F-4E1D-9B91-06A6B2208FCE}" srcOrd="0" destOrd="0" presId="urn:microsoft.com/office/officeart/2005/8/layout/list1"/>
    <dgm:cxn modelId="{F143BF17-4EB9-41E5-B4D3-293D055ED668}" type="presParOf" srcId="{A2215F92-5152-496B-A74C-EC2D48D2CC5B}" destId="{4625F415-A30C-4D8C-BD59-B96673C94F53}" srcOrd="1" destOrd="0" presId="urn:microsoft.com/office/officeart/2005/8/layout/list1"/>
    <dgm:cxn modelId="{4190F541-7572-4872-A6A3-BB3FD17572D6}" type="presParOf" srcId="{C89D51E9-3D9E-4AFD-93FE-3E0DA06B09BA}" destId="{B21D95F5-08A4-4BB8-99F6-B8C3D64BF421}" srcOrd="9" destOrd="0" presId="urn:microsoft.com/office/officeart/2005/8/layout/list1"/>
    <dgm:cxn modelId="{B6C06C60-B93E-47F9-A7CF-A0255888DC06}" type="presParOf" srcId="{C89D51E9-3D9E-4AFD-93FE-3E0DA06B09BA}" destId="{FAEBAECD-327B-45D2-975A-223BAB6DCB1D}" srcOrd="10" destOrd="0" presId="urn:microsoft.com/office/officeart/2005/8/layout/list1"/>
    <dgm:cxn modelId="{116A5A0A-9985-4DDE-9737-8461A56DF764}" type="presParOf" srcId="{C89D51E9-3D9E-4AFD-93FE-3E0DA06B09BA}" destId="{9EB9E600-D2C4-45E7-8881-B2477EB491EE}" srcOrd="11" destOrd="0" presId="urn:microsoft.com/office/officeart/2005/8/layout/list1"/>
    <dgm:cxn modelId="{43FAB465-1713-4E79-91B8-87D40F29B9DF}" type="presParOf" srcId="{C89D51E9-3D9E-4AFD-93FE-3E0DA06B09BA}" destId="{E585FBFD-D5C8-496E-B7C2-1559D0C20D44}" srcOrd="12" destOrd="0" presId="urn:microsoft.com/office/officeart/2005/8/layout/list1"/>
    <dgm:cxn modelId="{3536C7C2-D4D9-4C82-97B9-B5AA55A72BCB}" type="presParOf" srcId="{E585FBFD-D5C8-496E-B7C2-1559D0C20D44}" destId="{13EA1F35-A3C1-4AC8-9709-CAFEF76C34F6}" srcOrd="0" destOrd="0" presId="urn:microsoft.com/office/officeart/2005/8/layout/list1"/>
    <dgm:cxn modelId="{590D545A-9E2E-4EB6-A117-FEE90056BEBF}" type="presParOf" srcId="{E585FBFD-D5C8-496E-B7C2-1559D0C20D44}" destId="{FC0A50EA-B533-4CEA-99AD-1466BCDC1279}" srcOrd="1" destOrd="0" presId="urn:microsoft.com/office/officeart/2005/8/layout/list1"/>
    <dgm:cxn modelId="{AB22C96F-419C-4F2F-B97A-6F6B9E0AB413}" type="presParOf" srcId="{C89D51E9-3D9E-4AFD-93FE-3E0DA06B09BA}" destId="{2065B822-2313-49C8-8288-166C8BD754FB}" srcOrd="13" destOrd="0" presId="urn:microsoft.com/office/officeart/2005/8/layout/list1"/>
    <dgm:cxn modelId="{A8903781-BDB2-4462-8634-CD4B8BFF7C4B}" type="presParOf" srcId="{C89D51E9-3D9E-4AFD-93FE-3E0DA06B09BA}" destId="{E94825F0-ED63-4734-B966-CFED5A291191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F6A7B7-9C51-4A22-82C2-8F53C6E20CA4}">
      <dsp:nvSpPr>
        <dsp:cNvPr id="0" name=""/>
        <dsp:cNvSpPr/>
      </dsp:nvSpPr>
      <dsp:spPr>
        <a:xfrm rot="16200000">
          <a:off x="389297" y="-389297"/>
          <a:ext cx="2294123" cy="3072719"/>
        </a:xfrm>
        <a:prstGeom prst="upArrow">
          <a:avLst>
            <a:gd name="adj1" fmla="val 50000"/>
            <a:gd name="adj2" fmla="val 35000"/>
          </a:avLst>
        </a:prstGeom>
        <a:solidFill>
          <a:srgbClr val="002D91"/>
        </a:solidFill>
        <a:ln>
          <a:noFill/>
        </a:ln>
        <a:effectLst>
          <a:outerShdw blurRad="225425" dist="50800" dir="5220000" algn="ctr" rotWithShape="0">
            <a:srgbClr val="000000">
              <a:alpha val="33000"/>
            </a:srgbClr>
          </a:outerShdw>
        </a:effectLst>
        <a:scene3d>
          <a:camera prst="perspectiveFront" fov="3300000">
            <a:rot lat="486000" lon="19530000" rev="174000"/>
          </a:camera>
          <a:lightRig rig="harsh" dir="t">
            <a:rot lat="0" lon="0" rev="3000000"/>
          </a:lightRig>
        </a:scene3d>
        <a:sp3d extrusionH="254000" contourW="19050">
          <a:bevelT w="82550" h="44450" prst="angle"/>
          <a:bevelB w="82550" h="44450" prst="angle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2900" kern="1200" dirty="0"/>
            <a:t>RANKINGS</a:t>
          </a:r>
        </a:p>
      </dsp:txBody>
      <dsp:txXfrm rot="5400000">
        <a:off x="401471" y="573532"/>
        <a:ext cx="2671247" cy="1147061"/>
      </dsp:txXfrm>
    </dsp:sp>
    <dsp:sp modelId="{FC7DDC24-8F4B-4C05-92E7-F8092611BC53}">
      <dsp:nvSpPr>
        <dsp:cNvPr id="0" name=""/>
        <dsp:cNvSpPr/>
      </dsp:nvSpPr>
      <dsp:spPr>
        <a:xfrm rot="5400000">
          <a:off x="7331269" y="-355598"/>
          <a:ext cx="2523932" cy="3235128"/>
        </a:xfrm>
        <a:prstGeom prst="upArrow">
          <a:avLst>
            <a:gd name="adj1" fmla="val 50000"/>
            <a:gd name="adj2" fmla="val 35000"/>
          </a:avLst>
        </a:prstGeom>
        <a:solidFill>
          <a:srgbClr val="00AFC8"/>
        </a:soli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2900" kern="1200" dirty="0"/>
            <a:t>TOP CRECIMIENTO</a:t>
          </a:r>
        </a:p>
      </dsp:txBody>
      <dsp:txXfrm rot="-5400000">
        <a:off x="6975671" y="630983"/>
        <a:ext cx="2793440" cy="12619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8C56F6-44B2-44AD-A82F-39EE8237550C}">
      <dsp:nvSpPr>
        <dsp:cNvPr id="0" name=""/>
        <dsp:cNvSpPr/>
      </dsp:nvSpPr>
      <dsp:spPr>
        <a:xfrm>
          <a:off x="0" y="321599"/>
          <a:ext cx="90551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8632D6-DE4F-4A74-8C21-6EF638407B28}">
      <dsp:nvSpPr>
        <dsp:cNvPr id="0" name=""/>
        <dsp:cNvSpPr/>
      </dsp:nvSpPr>
      <dsp:spPr>
        <a:xfrm>
          <a:off x="452755" y="100199"/>
          <a:ext cx="6338570" cy="442800"/>
        </a:xfrm>
        <a:prstGeom prst="roundRect">
          <a:avLst/>
        </a:prstGeom>
        <a:solidFill>
          <a:srgbClr val="00AFC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9583" tIns="0" rIns="239583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800" b="1" kern="1200" dirty="0">
              <a:solidFill>
                <a:schemeClr val="tx1"/>
              </a:solidFill>
            </a:rPr>
            <a:t>ACTIVO TOTAL</a:t>
          </a:r>
        </a:p>
      </dsp:txBody>
      <dsp:txXfrm>
        <a:off x="474371" y="121815"/>
        <a:ext cx="6295338" cy="399568"/>
      </dsp:txXfrm>
    </dsp:sp>
    <dsp:sp modelId="{DAF9A2FE-1542-4606-B0CC-FAC14A79F458}">
      <dsp:nvSpPr>
        <dsp:cNvPr id="0" name=""/>
        <dsp:cNvSpPr/>
      </dsp:nvSpPr>
      <dsp:spPr>
        <a:xfrm>
          <a:off x="0" y="1002000"/>
          <a:ext cx="90551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236A47-04EB-47C2-80F1-4316D083FC90}">
      <dsp:nvSpPr>
        <dsp:cNvPr id="0" name=""/>
        <dsp:cNvSpPr/>
      </dsp:nvSpPr>
      <dsp:spPr>
        <a:xfrm>
          <a:off x="452755" y="780600"/>
          <a:ext cx="6338570" cy="442800"/>
        </a:xfrm>
        <a:prstGeom prst="roundRect">
          <a:avLst/>
        </a:prstGeom>
        <a:solidFill>
          <a:srgbClr val="002D9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9583" tIns="0" rIns="239583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800" b="1" kern="1200" dirty="0">
              <a:solidFill>
                <a:schemeClr val="bg1"/>
              </a:solidFill>
            </a:rPr>
            <a:t>CARTERA DE CRÉDITO</a:t>
          </a:r>
        </a:p>
      </dsp:txBody>
      <dsp:txXfrm>
        <a:off x="474371" y="802216"/>
        <a:ext cx="6295338" cy="399568"/>
      </dsp:txXfrm>
    </dsp:sp>
    <dsp:sp modelId="{243C9065-D610-40CE-8763-A843388A5B2C}">
      <dsp:nvSpPr>
        <dsp:cNvPr id="0" name=""/>
        <dsp:cNvSpPr/>
      </dsp:nvSpPr>
      <dsp:spPr>
        <a:xfrm>
          <a:off x="0" y="1682400"/>
          <a:ext cx="90551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707A55-BF07-4957-971B-6FBA8AB1076B}">
      <dsp:nvSpPr>
        <dsp:cNvPr id="0" name=""/>
        <dsp:cNvSpPr/>
      </dsp:nvSpPr>
      <dsp:spPr>
        <a:xfrm>
          <a:off x="452755" y="1461000"/>
          <a:ext cx="6338570" cy="442800"/>
        </a:xfrm>
        <a:prstGeom prst="roundRect">
          <a:avLst/>
        </a:prstGeom>
        <a:solidFill>
          <a:srgbClr val="EDE4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9583" tIns="0" rIns="239583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800" b="1" kern="1200" dirty="0">
              <a:solidFill>
                <a:schemeClr val="tx1"/>
              </a:solidFill>
            </a:rPr>
            <a:t>INVERSIONES</a:t>
          </a:r>
        </a:p>
      </dsp:txBody>
      <dsp:txXfrm>
        <a:off x="474371" y="1482616"/>
        <a:ext cx="6295338" cy="399568"/>
      </dsp:txXfrm>
    </dsp:sp>
    <dsp:sp modelId="{3C729BC5-7F9F-4A15-81F1-DF3417D7A14B}">
      <dsp:nvSpPr>
        <dsp:cNvPr id="0" name=""/>
        <dsp:cNvSpPr/>
      </dsp:nvSpPr>
      <dsp:spPr>
        <a:xfrm>
          <a:off x="0" y="2362800"/>
          <a:ext cx="90551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E0C354-08A7-4251-9143-212F6C2B1941}">
      <dsp:nvSpPr>
        <dsp:cNvPr id="0" name=""/>
        <dsp:cNvSpPr/>
      </dsp:nvSpPr>
      <dsp:spPr>
        <a:xfrm>
          <a:off x="452755" y="2141400"/>
          <a:ext cx="6338570" cy="442800"/>
        </a:xfrm>
        <a:prstGeom prst="roundRect">
          <a:avLst/>
        </a:prstGeom>
        <a:solidFill>
          <a:srgbClr val="B2CD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9583" tIns="0" rIns="239583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800" b="1" kern="1200" dirty="0">
              <a:solidFill>
                <a:schemeClr val="tx1"/>
              </a:solidFill>
            </a:rPr>
            <a:t>PASIVO TOTAL</a:t>
          </a:r>
        </a:p>
      </dsp:txBody>
      <dsp:txXfrm>
        <a:off x="474371" y="2163016"/>
        <a:ext cx="6295338" cy="399568"/>
      </dsp:txXfrm>
    </dsp:sp>
    <dsp:sp modelId="{FAEBAECD-327B-45D2-975A-223BAB6DCB1D}">
      <dsp:nvSpPr>
        <dsp:cNvPr id="0" name=""/>
        <dsp:cNvSpPr/>
      </dsp:nvSpPr>
      <dsp:spPr>
        <a:xfrm>
          <a:off x="0" y="3043200"/>
          <a:ext cx="90551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25F415-A30C-4D8C-BD59-B96673C94F53}">
      <dsp:nvSpPr>
        <dsp:cNvPr id="0" name=""/>
        <dsp:cNvSpPr/>
      </dsp:nvSpPr>
      <dsp:spPr>
        <a:xfrm>
          <a:off x="452755" y="2821800"/>
          <a:ext cx="6338570" cy="442800"/>
        </a:xfrm>
        <a:prstGeom prst="roundRect">
          <a:avLst/>
        </a:prstGeom>
        <a:solidFill>
          <a:srgbClr val="00AFC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9583" tIns="0" rIns="239583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800" b="1" kern="1200" dirty="0">
              <a:solidFill>
                <a:schemeClr val="tx1"/>
              </a:solidFill>
            </a:rPr>
            <a:t>AHORRO A LA VISTA</a:t>
          </a:r>
        </a:p>
      </dsp:txBody>
      <dsp:txXfrm>
        <a:off x="474371" y="2843416"/>
        <a:ext cx="6295338" cy="399568"/>
      </dsp:txXfrm>
    </dsp:sp>
    <dsp:sp modelId="{B7F1558F-6D6B-4A03-85B8-7652F321FC6F}">
      <dsp:nvSpPr>
        <dsp:cNvPr id="0" name=""/>
        <dsp:cNvSpPr/>
      </dsp:nvSpPr>
      <dsp:spPr>
        <a:xfrm>
          <a:off x="0" y="3723600"/>
          <a:ext cx="90551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A4931C-E774-4D0B-9F56-DE61E78CE868}">
      <dsp:nvSpPr>
        <dsp:cNvPr id="0" name=""/>
        <dsp:cNvSpPr/>
      </dsp:nvSpPr>
      <dsp:spPr>
        <a:xfrm>
          <a:off x="452755" y="3502200"/>
          <a:ext cx="6338570" cy="442800"/>
        </a:xfrm>
        <a:prstGeom prst="roundRect">
          <a:avLst/>
        </a:prstGeom>
        <a:solidFill>
          <a:srgbClr val="002D9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9583" tIns="0" rIns="239583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800" b="1" kern="1200" dirty="0">
              <a:solidFill>
                <a:schemeClr val="bg1"/>
              </a:solidFill>
            </a:rPr>
            <a:t>DEPÓSITOS A PLAZO</a:t>
          </a:r>
        </a:p>
      </dsp:txBody>
      <dsp:txXfrm>
        <a:off x="474371" y="3523816"/>
        <a:ext cx="6295338" cy="399568"/>
      </dsp:txXfrm>
    </dsp:sp>
    <dsp:sp modelId="{E94825F0-ED63-4734-B966-CFED5A291191}">
      <dsp:nvSpPr>
        <dsp:cNvPr id="0" name=""/>
        <dsp:cNvSpPr/>
      </dsp:nvSpPr>
      <dsp:spPr>
        <a:xfrm>
          <a:off x="0" y="4404000"/>
          <a:ext cx="90551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0A50EA-B533-4CEA-99AD-1466BCDC1279}">
      <dsp:nvSpPr>
        <dsp:cNvPr id="0" name=""/>
        <dsp:cNvSpPr/>
      </dsp:nvSpPr>
      <dsp:spPr>
        <a:xfrm>
          <a:off x="452755" y="4182600"/>
          <a:ext cx="6338570" cy="442800"/>
        </a:xfrm>
        <a:prstGeom prst="roundRect">
          <a:avLst/>
        </a:prstGeom>
        <a:solidFill>
          <a:srgbClr val="EDE4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9583" tIns="0" rIns="239583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800" b="1" kern="1200" dirty="0">
              <a:solidFill>
                <a:schemeClr val="tx1"/>
              </a:solidFill>
            </a:rPr>
            <a:t>OBLIGACIONES</a:t>
          </a:r>
        </a:p>
      </dsp:txBody>
      <dsp:txXfrm>
        <a:off x="474371" y="4204216"/>
        <a:ext cx="6295338" cy="399568"/>
      </dsp:txXfrm>
    </dsp:sp>
    <dsp:sp modelId="{E3F12E92-E9C9-4DC9-A39F-95D535E39ADE}">
      <dsp:nvSpPr>
        <dsp:cNvPr id="0" name=""/>
        <dsp:cNvSpPr/>
      </dsp:nvSpPr>
      <dsp:spPr>
        <a:xfrm>
          <a:off x="0" y="5084400"/>
          <a:ext cx="90551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9BDCF8-7D8C-467D-B4CE-B2B467F337DB}">
      <dsp:nvSpPr>
        <dsp:cNvPr id="0" name=""/>
        <dsp:cNvSpPr/>
      </dsp:nvSpPr>
      <dsp:spPr>
        <a:xfrm>
          <a:off x="452755" y="4863000"/>
          <a:ext cx="6338570" cy="442800"/>
        </a:xfrm>
        <a:prstGeom prst="roundRect">
          <a:avLst/>
        </a:prstGeom>
        <a:solidFill>
          <a:srgbClr val="B2CD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9583" tIns="0" rIns="239583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800" b="1" kern="1200" dirty="0">
              <a:solidFill>
                <a:schemeClr val="tx1"/>
              </a:solidFill>
            </a:rPr>
            <a:t>PATRIMONIO</a:t>
          </a:r>
        </a:p>
      </dsp:txBody>
      <dsp:txXfrm>
        <a:off x="474371" y="4884616"/>
        <a:ext cx="6295338" cy="3995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8C56F6-44B2-44AD-A82F-39EE8237550C}">
      <dsp:nvSpPr>
        <dsp:cNvPr id="0" name=""/>
        <dsp:cNvSpPr/>
      </dsp:nvSpPr>
      <dsp:spPr>
        <a:xfrm>
          <a:off x="0" y="510239"/>
          <a:ext cx="90551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8632D6-DE4F-4A74-8C21-6EF638407B28}">
      <dsp:nvSpPr>
        <dsp:cNvPr id="0" name=""/>
        <dsp:cNvSpPr/>
      </dsp:nvSpPr>
      <dsp:spPr>
        <a:xfrm>
          <a:off x="452755" y="52679"/>
          <a:ext cx="6338570" cy="915120"/>
        </a:xfrm>
        <a:prstGeom prst="roundRect">
          <a:avLst/>
        </a:prstGeom>
        <a:solidFill>
          <a:srgbClr val="B2CD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9583" tIns="0" rIns="239583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800" b="1" kern="1200" dirty="0">
              <a:solidFill>
                <a:schemeClr val="tx1"/>
              </a:solidFill>
            </a:rPr>
            <a:t>ACTIVO TOTAL Y CARTERA DE CRÉDITO</a:t>
          </a:r>
        </a:p>
      </dsp:txBody>
      <dsp:txXfrm>
        <a:off x="497427" y="97351"/>
        <a:ext cx="6249226" cy="825776"/>
      </dsp:txXfrm>
    </dsp:sp>
    <dsp:sp modelId="{243C9065-D610-40CE-8763-A843388A5B2C}">
      <dsp:nvSpPr>
        <dsp:cNvPr id="0" name=""/>
        <dsp:cNvSpPr/>
      </dsp:nvSpPr>
      <dsp:spPr>
        <a:xfrm>
          <a:off x="0" y="1916399"/>
          <a:ext cx="90551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707A55-BF07-4957-971B-6FBA8AB1076B}">
      <dsp:nvSpPr>
        <dsp:cNvPr id="0" name=""/>
        <dsp:cNvSpPr/>
      </dsp:nvSpPr>
      <dsp:spPr>
        <a:xfrm>
          <a:off x="452755" y="1458839"/>
          <a:ext cx="6338570" cy="915120"/>
        </a:xfrm>
        <a:prstGeom prst="roundRect">
          <a:avLst/>
        </a:prstGeom>
        <a:solidFill>
          <a:srgbClr val="EDE4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9583" tIns="0" rIns="239583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800" b="1" kern="1200" dirty="0">
              <a:solidFill>
                <a:schemeClr val="tx1"/>
              </a:solidFill>
            </a:rPr>
            <a:t>INVERSIONES Y PASIVO TOTAL</a:t>
          </a:r>
        </a:p>
      </dsp:txBody>
      <dsp:txXfrm>
        <a:off x="497427" y="1503511"/>
        <a:ext cx="6249226" cy="825776"/>
      </dsp:txXfrm>
    </dsp:sp>
    <dsp:sp modelId="{FAEBAECD-327B-45D2-975A-223BAB6DCB1D}">
      <dsp:nvSpPr>
        <dsp:cNvPr id="0" name=""/>
        <dsp:cNvSpPr/>
      </dsp:nvSpPr>
      <dsp:spPr>
        <a:xfrm>
          <a:off x="0" y="3322560"/>
          <a:ext cx="90551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25F415-A30C-4D8C-BD59-B96673C94F53}">
      <dsp:nvSpPr>
        <dsp:cNvPr id="0" name=""/>
        <dsp:cNvSpPr/>
      </dsp:nvSpPr>
      <dsp:spPr>
        <a:xfrm>
          <a:off x="452755" y="2865000"/>
          <a:ext cx="6338570" cy="915120"/>
        </a:xfrm>
        <a:prstGeom prst="roundRect">
          <a:avLst/>
        </a:prstGeom>
        <a:solidFill>
          <a:srgbClr val="00AFC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9583" tIns="0" rIns="239583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800" b="1" kern="1200" dirty="0">
              <a:solidFill>
                <a:schemeClr val="tx1"/>
              </a:solidFill>
            </a:rPr>
            <a:t>AHORRO A LA VISTA Y DEPÓSITOS A PLAZO</a:t>
          </a:r>
        </a:p>
      </dsp:txBody>
      <dsp:txXfrm>
        <a:off x="497427" y="2909672"/>
        <a:ext cx="6249226" cy="825776"/>
      </dsp:txXfrm>
    </dsp:sp>
    <dsp:sp modelId="{E94825F0-ED63-4734-B966-CFED5A291191}">
      <dsp:nvSpPr>
        <dsp:cNvPr id="0" name=""/>
        <dsp:cNvSpPr/>
      </dsp:nvSpPr>
      <dsp:spPr>
        <a:xfrm>
          <a:off x="0" y="4728720"/>
          <a:ext cx="9055100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0A50EA-B533-4CEA-99AD-1466BCDC1279}">
      <dsp:nvSpPr>
        <dsp:cNvPr id="0" name=""/>
        <dsp:cNvSpPr/>
      </dsp:nvSpPr>
      <dsp:spPr>
        <a:xfrm>
          <a:off x="452755" y="4271160"/>
          <a:ext cx="6338570" cy="915120"/>
        </a:xfrm>
        <a:prstGeom prst="roundRect">
          <a:avLst/>
        </a:prstGeom>
        <a:solidFill>
          <a:srgbClr val="002D9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9583" tIns="0" rIns="239583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800" b="1" kern="1200" dirty="0">
              <a:solidFill>
                <a:schemeClr val="bg1"/>
              </a:solidFill>
            </a:rPr>
            <a:t>OBLIGACIONES Y PATRIMONIO</a:t>
          </a:r>
        </a:p>
      </dsp:txBody>
      <dsp:txXfrm>
        <a:off x="497427" y="4315832"/>
        <a:ext cx="6249226" cy="8257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B4FB26-0D94-4044-B04A-F20F2226B53F}" type="datetimeFigureOut">
              <a:rPr lang="es-CR" smtClean="0"/>
              <a:t>22/05/2019</a:t>
            </a:fld>
            <a:endParaRPr lang="es-C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204178-4E03-435D-9C5D-6F8483D3A58C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15327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R" dirty="0" err="1"/>
              <a:t>Coopemep</a:t>
            </a:r>
            <a:r>
              <a:rPr lang="es-CR" dirty="0"/>
              <a:t> anterior: 7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204178-4E03-435D-9C5D-6F8483D3A58C}" type="slidenum">
              <a:rPr lang="es-CR" smtClean="0"/>
              <a:t>4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9551319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R" dirty="0" err="1"/>
              <a:t>Coopemep</a:t>
            </a:r>
            <a:r>
              <a:rPr lang="es-CR" dirty="0"/>
              <a:t> anterior: 7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204178-4E03-435D-9C5D-6F8483D3A58C}" type="slidenum">
              <a:rPr lang="es-CR" smtClean="0"/>
              <a:t>13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6624455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R" dirty="0" err="1"/>
              <a:t>Coopemep</a:t>
            </a:r>
            <a:r>
              <a:rPr lang="es-CR" dirty="0"/>
              <a:t> anterior: 7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204178-4E03-435D-9C5D-6F8483D3A58C}" type="slidenum">
              <a:rPr lang="es-CR" smtClean="0"/>
              <a:t>14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8810458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R" dirty="0" err="1"/>
              <a:t>Coopemep</a:t>
            </a:r>
            <a:r>
              <a:rPr lang="es-CR" dirty="0"/>
              <a:t> anterior: 7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204178-4E03-435D-9C5D-6F8483D3A58C}" type="slidenum">
              <a:rPr lang="es-CR" smtClean="0"/>
              <a:t>15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2142241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R" dirty="0" err="1"/>
              <a:t>Coopemep</a:t>
            </a:r>
            <a:r>
              <a:rPr lang="es-CR" dirty="0"/>
              <a:t> anterior: 7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204178-4E03-435D-9C5D-6F8483D3A58C}" type="slidenum">
              <a:rPr lang="es-CR" smtClean="0"/>
              <a:t>16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2660871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R" dirty="0"/>
              <a:t>Activo: 1 Alianza, 2 </a:t>
            </a:r>
            <a:r>
              <a:rPr lang="es-CR" dirty="0" err="1"/>
              <a:t>Coocique</a:t>
            </a:r>
            <a:r>
              <a:rPr lang="es-CR" dirty="0"/>
              <a:t>, 3 </a:t>
            </a:r>
            <a:r>
              <a:rPr lang="es-CR" dirty="0" err="1"/>
              <a:t>Coopefyl</a:t>
            </a:r>
            <a:r>
              <a:rPr lang="es-CR" dirty="0"/>
              <a:t>………………………………………………………………. Cartera: 1 </a:t>
            </a:r>
            <a:r>
              <a:rPr lang="es-CR" dirty="0" err="1"/>
              <a:t>Coopefyl</a:t>
            </a:r>
            <a:r>
              <a:rPr lang="es-CR" dirty="0"/>
              <a:t>, 2 </a:t>
            </a:r>
            <a:r>
              <a:rPr lang="es-CR" dirty="0" err="1"/>
              <a:t>Coopeuna</a:t>
            </a:r>
            <a:r>
              <a:rPr lang="es-CR" dirty="0"/>
              <a:t>, 3 </a:t>
            </a:r>
            <a:r>
              <a:rPr lang="es-CR" dirty="0" err="1"/>
              <a:t>Coopesanmarcos</a:t>
            </a:r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204178-4E03-435D-9C5D-6F8483D3A58C}" type="slidenum">
              <a:rPr lang="es-CR" smtClean="0"/>
              <a:t>18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6390512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R" dirty="0"/>
              <a:t>Inversiones: 1 </a:t>
            </a:r>
            <a:r>
              <a:rPr lang="es-CR" dirty="0" err="1"/>
              <a:t>Coopealianza</a:t>
            </a:r>
            <a:r>
              <a:rPr lang="es-CR" dirty="0"/>
              <a:t>, 2 </a:t>
            </a:r>
            <a:r>
              <a:rPr lang="es-CR" dirty="0" err="1"/>
              <a:t>Coocique</a:t>
            </a:r>
            <a:r>
              <a:rPr lang="es-CR" dirty="0"/>
              <a:t>, 3 </a:t>
            </a:r>
            <a:r>
              <a:rPr lang="es-CR" dirty="0" err="1"/>
              <a:t>Servicoop</a:t>
            </a:r>
            <a:r>
              <a:rPr lang="es-CR" dirty="0"/>
              <a:t>…………………………………………… Pasivo: 1 </a:t>
            </a:r>
            <a:r>
              <a:rPr lang="es-CR" dirty="0" err="1"/>
              <a:t>Coopealianza</a:t>
            </a:r>
            <a:r>
              <a:rPr lang="es-CR" dirty="0"/>
              <a:t>, 2 </a:t>
            </a:r>
            <a:r>
              <a:rPr lang="es-CR" dirty="0" err="1"/>
              <a:t>Coopeuna</a:t>
            </a:r>
            <a:r>
              <a:rPr lang="es-CR" dirty="0"/>
              <a:t>, 3 </a:t>
            </a:r>
            <a:r>
              <a:rPr lang="es-CR" dirty="0" err="1"/>
              <a:t>Coocique</a:t>
            </a:r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204178-4E03-435D-9C5D-6F8483D3A58C}" type="slidenum">
              <a:rPr lang="es-CR" smtClean="0"/>
              <a:t>19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6059310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R" dirty="0"/>
              <a:t>Vista: 1 </a:t>
            </a:r>
            <a:r>
              <a:rPr lang="es-CR" dirty="0" err="1"/>
              <a:t>Coopecaja</a:t>
            </a:r>
            <a:r>
              <a:rPr lang="es-CR" dirty="0"/>
              <a:t>, 2 </a:t>
            </a:r>
            <a:r>
              <a:rPr lang="es-CR" dirty="0" err="1"/>
              <a:t>Coopebanpo</a:t>
            </a:r>
            <a:r>
              <a:rPr lang="es-CR" dirty="0"/>
              <a:t>, 3 </a:t>
            </a:r>
            <a:r>
              <a:rPr lang="es-CR" dirty="0" err="1"/>
              <a:t>Coopemep</a:t>
            </a:r>
            <a:r>
              <a:rPr lang="es-CR" dirty="0"/>
              <a:t>…………………………………………….. Plazo: 1 </a:t>
            </a:r>
            <a:r>
              <a:rPr lang="es-CR" dirty="0" err="1"/>
              <a:t>Coopecaja</a:t>
            </a:r>
            <a:r>
              <a:rPr lang="es-CR" dirty="0"/>
              <a:t>, 2 </a:t>
            </a:r>
            <a:r>
              <a:rPr lang="es-CR" dirty="0" err="1"/>
              <a:t>Coopealianza</a:t>
            </a:r>
            <a:r>
              <a:rPr lang="es-CR" dirty="0"/>
              <a:t>, 3 </a:t>
            </a:r>
            <a:r>
              <a:rPr lang="es-CR" dirty="0" err="1"/>
              <a:t>Coopefyl</a:t>
            </a:r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204178-4E03-435D-9C5D-6F8483D3A58C}" type="slidenum">
              <a:rPr lang="es-CR" smtClean="0"/>
              <a:t>20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4502675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R" dirty="0"/>
              <a:t>Obligaciones 1 </a:t>
            </a:r>
            <a:r>
              <a:rPr lang="es-CR" dirty="0" err="1"/>
              <a:t>Coopemep</a:t>
            </a:r>
            <a:r>
              <a:rPr lang="es-CR" dirty="0"/>
              <a:t>, 2 </a:t>
            </a:r>
            <a:r>
              <a:rPr lang="es-CR" dirty="0" err="1"/>
              <a:t>Coopealianza</a:t>
            </a:r>
            <a:r>
              <a:rPr lang="es-CR" dirty="0"/>
              <a:t>, 3 </a:t>
            </a:r>
            <a:r>
              <a:rPr lang="es-CR" dirty="0" err="1"/>
              <a:t>Coocique</a:t>
            </a:r>
            <a:r>
              <a:rPr lang="es-CR" dirty="0"/>
              <a:t>……………………………. Patrimonio 1 </a:t>
            </a:r>
            <a:r>
              <a:rPr lang="es-CR" dirty="0" err="1"/>
              <a:t>Coopemedicos</a:t>
            </a:r>
            <a:r>
              <a:rPr lang="es-CR" dirty="0"/>
              <a:t>, 2 </a:t>
            </a:r>
            <a:r>
              <a:rPr lang="es-CR" dirty="0" err="1"/>
              <a:t>Coopealianza</a:t>
            </a:r>
            <a:r>
              <a:rPr lang="es-CR" dirty="0"/>
              <a:t>, 3 </a:t>
            </a:r>
            <a:r>
              <a:rPr lang="es-CR" dirty="0" err="1"/>
              <a:t>Coopesanramon</a:t>
            </a:r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204178-4E03-435D-9C5D-6F8483D3A58C}" type="slidenum">
              <a:rPr lang="es-CR" smtClean="0"/>
              <a:t>21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068384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R" dirty="0" err="1"/>
              <a:t>Coopemep</a:t>
            </a:r>
            <a:r>
              <a:rPr lang="es-CR" dirty="0"/>
              <a:t> anterior: 7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204178-4E03-435D-9C5D-6F8483D3A58C}" type="slidenum">
              <a:rPr lang="es-CR" smtClean="0"/>
              <a:t>5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7656057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R" dirty="0" err="1"/>
              <a:t>Coopemep</a:t>
            </a:r>
            <a:r>
              <a:rPr lang="es-CR" dirty="0"/>
              <a:t> anterior: 7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204178-4E03-435D-9C5D-6F8483D3A58C}" type="slidenum">
              <a:rPr lang="es-CR" smtClean="0"/>
              <a:t>6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7797995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R" dirty="0" err="1"/>
              <a:t>Coopemep</a:t>
            </a:r>
            <a:r>
              <a:rPr lang="es-CR" dirty="0"/>
              <a:t> anterior: 7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204178-4E03-435D-9C5D-6F8483D3A58C}" type="slidenum">
              <a:rPr lang="es-CR" smtClean="0"/>
              <a:t>7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425604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R" dirty="0" err="1"/>
              <a:t>Coopemep</a:t>
            </a:r>
            <a:r>
              <a:rPr lang="es-CR" dirty="0"/>
              <a:t> anterior: 7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204178-4E03-435D-9C5D-6F8483D3A58C}" type="slidenum">
              <a:rPr lang="es-CR" smtClean="0"/>
              <a:t>8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3401701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R" dirty="0" err="1"/>
              <a:t>Coopemep</a:t>
            </a:r>
            <a:r>
              <a:rPr lang="es-CR" dirty="0"/>
              <a:t> anterior: 7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204178-4E03-435D-9C5D-6F8483D3A58C}" type="slidenum">
              <a:rPr lang="es-CR" smtClean="0"/>
              <a:t>9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5953890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R" dirty="0" err="1"/>
              <a:t>Coopemep</a:t>
            </a:r>
            <a:r>
              <a:rPr lang="es-CR" dirty="0"/>
              <a:t> anterior: 7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204178-4E03-435D-9C5D-6F8483D3A58C}" type="slidenum">
              <a:rPr lang="es-CR" smtClean="0"/>
              <a:t>10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0684302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R" dirty="0" err="1"/>
              <a:t>Coopemep</a:t>
            </a:r>
            <a:r>
              <a:rPr lang="es-CR" dirty="0"/>
              <a:t> anterior: 7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204178-4E03-435D-9C5D-6F8483D3A58C}" type="slidenum">
              <a:rPr lang="es-CR" smtClean="0"/>
              <a:t>11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151859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R" dirty="0" err="1"/>
              <a:t>Coopemep</a:t>
            </a:r>
            <a:r>
              <a:rPr lang="es-CR" dirty="0"/>
              <a:t> anterior: 7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204178-4E03-435D-9C5D-6F8483D3A58C}" type="slidenum">
              <a:rPr lang="es-CR" smtClean="0"/>
              <a:t>12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773215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E7EBAF-AD51-4B7D-9146-0312066925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11D3E54-E40E-40F9-9773-8D43A904E0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1C098D-E512-4609-AD9D-6641E0823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62D9A-F923-46B7-9BD0-3E47BD053B68}" type="datetimeFigureOut">
              <a:rPr lang="es-CR" smtClean="0"/>
              <a:t>22/05/2019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0BF587C-DF72-49D0-BA96-071B46967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0D0DD15-5F66-43D3-A28A-F0F9B1A6E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EB920-5906-4893-867E-F28D61137480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533249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C9EC79-DD51-48DF-8F80-F63EACA4F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5449F4D-3961-439C-8C53-122FC828CC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5318B1-4CA8-4611-AB5E-44316AB26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62D9A-F923-46B7-9BD0-3E47BD053B68}" type="datetimeFigureOut">
              <a:rPr lang="es-CR" smtClean="0"/>
              <a:t>22/05/2019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16FA593-C5E5-43A3-9EFE-D8392D971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3EE3880-DD82-40BA-B189-F77ACFC0A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EB920-5906-4893-867E-F28D61137480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883261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D67DB88-565A-41F2-B16C-CD72B6B72B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C5A923D-FCA1-4A86-B2B5-A15C44495E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6F928A9-8DFD-4799-8E55-C39591CE4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62D9A-F923-46B7-9BD0-3E47BD053B68}" type="datetimeFigureOut">
              <a:rPr lang="es-CR" smtClean="0"/>
              <a:t>22/05/2019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31CA63C-DB99-423A-B757-9F1F13F17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94B429D-DA84-4C77-A20B-84310A692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EB920-5906-4893-867E-F28D61137480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8505916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intern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 userDrawn="1"/>
        </p:nvSpPr>
        <p:spPr>
          <a:xfrm>
            <a:off x="-29005" y="0"/>
            <a:ext cx="12221006" cy="6855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sz="1587"/>
          </a:p>
        </p:txBody>
      </p:sp>
      <p:pic>
        <p:nvPicPr>
          <p:cNvPr id="4098" name="Picture 2" descr="C:\Users\AIC\Documents\ANGELICA AIC 2015\Coopemep\Plantillas de comunicación interna\15 08 18 Plantilla de PPT\Plantillas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005" y="1400"/>
            <a:ext cx="12251945" cy="685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570956" y="1079591"/>
            <a:ext cx="10972800" cy="137018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2060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R" dirty="0"/>
          </a:p>
        </p:txBody>
      </p:sp>
      <p:sp>
        <p:nvSpPr>
          <p:cNvPr id="11" name="2 Marcador de contenido"/>
          <p:cNvSpPr>
            <a:spLocks noGrp="1"/>
          </p:cNvSpPr>
          <p:nvPr>
            <p:ph idx="1"/>
          </p:nvPr>
        </p:nvSpPr>
        <p:spPr>
          <a:xfrm>
            <a:off x="619237" y="2730526"/>
            <a:ext cx="10924519" cy="380985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3146342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IC\Documents\ANGELICA AIC 2015\Coopemep\Plantillas de comunicación interna\15 08 18 Plantilla de PPT\Plantillas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005" y="1400"/>
            <a:ext cx="12251945" cy="685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609602" y="381118"/>
            <a:ext cx="10972800" cy="1370183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R" dirty="0"/>
          </a:p>
        </p:txBody>
      </p:sp>
      <p:sp>
        <p:nvSpPr>
          <p:cNvPr id="10" name="2 Marcador de contenido"/>
          <p:cNvSpPr>
            <a:spLocks noGrp="1"/>
          </p:cNvSpPr>
          <p:nvPr>
            <p:ph idx="1"/>
          </p:nvPr>
        </p:nvSpPr>
        <p:spPr>
          <a:xfrm>
            <a:off x="4254057" y="2032053"/>
            <a:ext cx="7328345" cy="1714434"/>
          </a:xfrm>
          <a:prstGeom prst="rect">
            <a:avLst/>
          </a:prstGeom>
        </p:spPr>
        <p:txBody>
          <a:bodyPr/>
          <a:lstStyle>
            <a:lvl1pPr algn="just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4136422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96D795-C648-47E0-B52B-07889C2B7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6041AC-A946-4191-B001-C90281454E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2E1F089-3EDC-49CB-99AE-74047A20A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62D9A-F923-46B7-9BD0-3E47BD053B68}" type="datetimeFigureOut">
              <a:rPr lang="es-CR" smtClean="0"/>
              <a:t>22/05/2019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AB08F81-8A8F-4FF6-A625-9F785B97C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565802A-9F2F-41BE-A9D0-362D81B1A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EB920-5906-4893-867E-F28D61137480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674997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6BF4E5-0956-405C-8853-D1A73DC3F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FBD3EEC-A759-4601-BAA3-AB85C93D85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2DC6CFC-D041-4D46-9C1F-F6ED24350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62D9A-F923-46B7-9BD0-3E47BD053B68}" type="datetimeFigureOut">
              <a:rPr lang="es-CR" smtClean="0"/>
              <a:t>22/05/2019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C4998AE-2C21-4D43-B111-EA7393674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A03E5C5-1778-40E9-970A-C1E1A8F33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EB920-5906-4893-867E-F28D61137480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551992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ED5FF4-910C-4A1F-AD53-E8F34ECDB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D5C431A-07E6-4B93-B720-1189D87C3F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68B7121-641A-4FBC-AB67-63251048DB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9EAB35F-2412-4745-B8B4-E426AF447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62D9A-F923-46B7-9BD0-3E47BD053B68}" type="datetimeFigureOut">
              <a:rPr lang="es-CR" smtClean="0"/>
              <a:t>22/05/2019</a:t>
            </a:fld>
            <a:endParaRPr lang="es-C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AADAE69-44B3-4E88-AC2D-1CC5E3090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1132AF5-077A-41CF-8C72-6180C094D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EB920-5906-4893-867E-F28D61137480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520963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9C57B3-8D16-4E90-A7B3-EC268A176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E73DF9C-41D6-4E31-88FA-DE14169113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B316EBB-4E81-46A5-BB83-59133604CC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6B71436-E34B-4324-802C-F10FB053DF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3957A78-4E50-4103-BDD2-C21A903A36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06854A4-E1E8-437D-80B0-6F18EC04E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62D9A-F923-46B7-9BD0-3E47BD053B68}" type="datetimeFigureOut">
              <a:rPr lang="es-CR" smtClean="0"/>
              <a:t>22/05/2019</a:t>
            </a:fld>
            <a:endParaRPr lang="es-C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472FFFF-63AD-40E3-94AB-2685CFD74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6B1E299-15E6-47C2-8F76-C885E16C5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EB920-5906-4893-867E-F28D61137480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961620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8C9C22-CB96-44AB-8AE1-EB6CE8502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4937062-5D45-4A2A-BC00-F4DF17060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62D9A-F923-46B7-9BD0-3E47BD053B68}" type="datetimeFigureOut">
              <a:rPr lang="es-CR" smtClean="0"/>
              <a:t>22/05/2019</a:t>
            </a:fld>
            <a:endParaRPr lang="es-C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13C5D28-911B-49EA-BBB5-C85A200C2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95D8115-5A77-4D09-A5C7-0664A494D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EB920-5906-4893-867E-F28D61137480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537970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A0EB43C-90F7-40E4-9CDC-E409C7020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62D9A-F923-46B7-9BD0-3E47BD053B68}" type="datetimeFigureOut">
              <a:rPr lang="es-CR" smtClean="0"/>
              <a:t>22/05/2019</a:t>
            </a:fld>
            <a:endParaRPr lang="es-C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D6DC7B-5F78-4B64-8672-29255B3C5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82665A8-B964-4E7A-A7D7-97AAAD099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EB920-5906-4893-867E-F28D61137480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923537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1A4A76-D281-40F1-968A-4A69861F6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3658F9B-5CA3-4681-99AD-79A99EF63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5BB0B2F-B7A0-4843-B09A-7863B42209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3CACA69-280B-4A5A-9484-2F1F428D5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62D9A-F923-46B7-9BD0-3E47BD053B68}" type="datetimeFigureOut">
              <a:rPr lang="es-CR" smtClean="0"/>
              <a:t>22/05/2019</a:t>
            </a:fld>
            <a:endParaRPr lang="es-C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2E2EBA5-3E0F-4754-AE88-93E753265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3366C81-CC0D-45FA-8E3B-1F9AC5286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EB920-5906-4893-867E-F28D61137480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11309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DDD06A-070B-4145-BB44-2C7B6A21C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1A97097-D843-435F-BF9E-2194FC7BA1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724B8CE-8081-41D8-A93D-61151D8691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2EF1160-4EE6-462A-93B1-92F3EDE02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62D9A-F923-46B7-9BD0-3E47BD053B68}" type="datetimeFigureOut">
              <a:rPr lang="es-CR" smtClean="0"/>
              <a:t>22/05/2019</a:t>
            </a:fld>
            <a:endParaRPr lang="es-C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0DF02A3-53F9-41A8-A577-65D75F499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3B9DC1E-7DBA-42DB-8632-4574B0A92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EB920-5906-4893-867E-F28D61137480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75824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D9FC6CD-18EF-49FD-9C65-E32F93E2F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77BE9FB-ACE5-4F26-B8B1-88809BF57B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7A3EF6A-9EB8-4054-ADCF-36A524E477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62D9A-F923-46B7-9BD0-3E47BD053B68}" type="datetimeFigureOut">
              <a:rPr lang="es-CR" smtClean="0"/>
              <a:t>22/05/2019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B9A2475-D03E-4749-8924-1077804270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1132808-5EA6-40D0-BEF3-ED01B99426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EB920-5906-4893-867E-F28D61137480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313410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.emf"/><Relationship Id="rId7" Type="http://schemas.openxmlformats.org/officeDocument/2006/relationships/image" Target="../media/image1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emf"/><Relationship Id="rId7" Type="http://schemas.openxmlformats.org/officeDocument/2006/relationships/image" Target="../media/image1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slide" Target="slide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4.emf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emf"/><Relationship Id="rId4" Type="http://schemas.openxmlformats.org/officeDocument/2006/relationships/slide" Target="slide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4.emf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emf"/><Relationship Id="rId5" Type="http://schemas.openxmlformats.org/officeDocument/2006/relationships/image" Target="../media/image20.png"/><Relationship Id="rId4" Type="http://schemas.openxmlformats.org/officeDocument/2006/relationships/slide" Target="slide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4.emf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6.emf"/><Relationship Id="rId4" Type="http://schemas.openxmlformats.org/officeDocument/2006/relationships/slide" Target="slide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4.emf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emf"/><Relationship Id="rId5" Type="http://schemas.openxmlformats.org/officeDocument/2006/relationships/image" Target="../media/image27.png"/><Relationship Id="rId4" Type="http://schemas.openxmlformats.org/officeDocument/2006/relationships/slide" Target="slide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4.emf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5" Type="http://schemas.openxmlformats.org/officeDocument/2006/relationships/image" Target="../media/image31.emf"/><Relationship Id="rId4" Type="http://schemas.openxmlformats.org/officeDocument/2006/relationships/slide" Target="slid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slide" Target="slide2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4.emf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21.png"/><Relationship Id="rId9" Type="http://schemas.openxmlformats.org/officeDocument/2006/relationships/slide" Target="slide1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4.emf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4.emf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28.png"/><Relationship Id="rId9" Type="http://schemas.openxmlformats.org/officeDocument/2006/relationships/slide" Target="slide1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4.emf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38.png"/><Relationship Id="rId9" Type="http://schemas.openxmlformats.org/officeDocument/2006/relationships/slide" Target="slide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slide" Target="slide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4.emf"/><Relationship Id="rId7" Type="http://schemas.openxmlformats.org/officeDocument/2006/relationships/slide" Target="slide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4.emf"/><Relationship Id="rId7" Type="http://schemas.openxmlformats.org/officeDocument/2006/relationships/slide" Target="slide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4.emf"/><Relationship Id="rId7" Type="http://schemas.openxmlformats.org/officeDocument/2006/relationships/slide" Target="slide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4.emf"/><Relationship Id="rId7" Type="http://schemas.openxmlformats.org/officeDocument/2006/relationships/slide" Target="slid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emf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emf"/><Relationship Id="rId5" Type="http://schemas.openxmlformats.org/officeDocument/2006/relationships/slide" Target="slide3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4.emf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06887" y="774819"/>
            <a:ext cx="8546866" cy="349236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880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ea typeface="ＭＳ Ｐゴシック" pitchFamily="34" charset="-128"/>
              </a:rPr>
              <a:t>COMPARATIVO DE COOPERATIVAS.</a:t>
            </a:r>
            <a:br>
              <a:rPr lang="en-US" sz="3880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ea typeface="ＭＳ Ｐゴシック" pitchFamily="34" charset="-128"/>
              </a:rPr>
            </a:br>
            <a:br>
              <a:rPr lang="en-US" sz="38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8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880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ea typeface="ＭＳ Ｐゴシック" pitchFamily="34" charset="-128"/>
              </a:rPr>
              <a:t>DEPARTAMENTO GESTIÓN INTEGRAL DE RIESGOS.</a:t>
            </a:r>
            <a:br>
              <a:rPr lang="en-US" sz="3880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ea typeface="ＭＳ Ｐゴシック" pitchFamily="34" charset="-128"/>
              </a:rPr>
            </a:br>
            <a:r>
              <a:rPr lang="es-CR" sz="3880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ea typeface="ＭＳ Ｐゴシック" pitchFamily="34" charset="-128"/>
              </a:rPr>
              <a:t> </a:t>
            </a:r>
            <a:br>
              <a:rPr lang="es-CR" sz="3880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ea typeface="ＭＳ Ｐゴシック" pitchFamily="34" charset="-128"/>
              </a:rPr>
            </a:br>
            <a:r>
              <a:rPr lang="es-CR" sz="3880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ea typeface="ＭＳ Ｐゴシック" pitchFamily="34" charset="-128"/>
              </a:rPr>
              <a:t>ABRIL </a:t>
            </a:r>
            <a:r>
              <a:rPr lang="en-US" sz="3880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ea typeface="ＭＳ Ｐゴシック" pitchFamily="34" charset="-128"/>
              </a:rPr>
              <a:t>2019</a:t>
            </a:r>
            <a:br>
              <a:rPr lang="es-CR" sz="38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2822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22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</a:t>
            </a:r>
            <a:br>
              <a:rPr lang="en-US" sz="211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CR" sz="2116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DF92D55-1E6C-4E9B-9B6C-3B7248A02E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026" y="6259686"/>
            <a:ext cx="1323975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3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D41B569D-06F9-40B3-8BAE-38FFC29CD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8296" y="613347"/>
            <a:ext cx="3337084" cy="982727"/>
          </a:xfrm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s-CR" sz="3200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2D9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+mn-cs"/>
              </a:rPr>
              <a:t>OBLIGACIONES BANCARIAS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78429431-9B3E-4DEE-A504-25D162C3ED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63799"/>
            <a:ext cx="5911363" cy="3934315"/>
          </a:xfrm>
          <a:prstGeom prst="rect">
            <a:avLst/>
          </a:prstGeom>
        </p:spPr>
      </p:pic>
      <p:sp>
        <p:nvSpPr>
          <p:cNvPr id="8" name="Flecha: hacia la izquierda 7">
            <a:hlinkClick r:id="rId4" action="ppaction://hlinksldjump"/>
            <a:extLst>
              <a:ext uri="{FF2B5EF4-FFF2-40B4-BE49-F238E27FC236}">
                <a16:creationId xmlns:a16="http://schemas.microsoft.com/office/drawing/2014/main" id="{E673A9F7-2CEF-47D8-9F44-CC448E6F43B4}"/>
              </a:ext>
            </a:extLst>
          </p:cNvPr>
          <p:cNvSpPr/>
          <p:nvPr/>
        </p:nvSpPr>
        <p:spPr>
          <a:xfrm>
            <a:off x="10744200" y="403632"/>
            <a:ext cx="812800" cy="419430"/>
          </a:xfrm>
          <a:prstGeom prst="leftArrow">
            <a:avLst>
              <a:gd name="adj1" fmla="val 25030"/>
              <a:gd name="adj2" fmla="val 50000"/>
            </a:avLst>
          </a:prstGeom>
          <a:solidFill>
            <a:srgbClr val="EDE4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BBE0056A-25CF-4E79-A103-17005535795A}"/>
              </a:ext>
            </a:extLst>
          </p:cNvPr>
          <p:cNvSpPr/>
          <p:nvPr/>
        </p:nvSpPr>
        <p:spPr>
          <a:xfrm>
            <a:off x="7607300" y="6417764"/>
            <a:ext cx="3949700" cy="342900"/>
          </a:xfrm>
          <a:prstGeom prst="roundRect">
            <a:avLst/>
          </a:prstGeom>
          <a:gradFill flip="none" rotWithShape="1">
            <a:gsLst>
              <a:gs pos="0">
                <a:srgbClr val="002D91">
                  <a:shade val="30000"/>
                  <a:satMod val="115000"/>
                </a:srgbClr>
              </a:gs>
              <a:gs pos="50000">
                <a:srgbClr val="002D91">
                  <a:shade val="67500"/>
                  <a:satMod val="115000"/>
                </a:srgbClr>
              </a:gs>
              <a:gs pos="100000">
                <a:srgbClr val="002D91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dirty="0"/>
              <a:t>Promedio sector: -10,86%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477DC63B-29F7-4028-A2DC-968D7A1F79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7480" y="2026003"/>
            <a:ext cx="1923031" cy="437796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3C36C3D3-CC80-46A1-958A-A0536669CB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6932" y="2397282"/>
            <a:ext cx="982728" cy="98272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4096076-875D-42D7-BF02-4560279054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78599" y="865378"/>
            <a:ext cx="5342425" cy="555238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935C347A-7C36-4C62-A432-C3D30A036B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40511" y="3448228"/>
            <a:ext cx="982728" cy="98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506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D41B569D-06F9-40B3-8BAE-38FFC29CD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8296" y="613347"/>
            <a:ext cx="3337084" cy="982727"/>
          </a:xfrm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s-CR" sz="3200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2D9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+mn-cs"/>
              </a:rPr>
              <a:t>PATRIMONIO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78429431-9B3E-4DEE-A504-25D162C3ED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63799"/>
            <a:ext cx="5911363" cy="3934315"/>
          </a:xfrm>
          <a:prstGeom prst="rect">
            <a:avLst/>
          </a:prstGeom>
        </p:spPr>
      </p:pic>
      <p:sp>
        <p:nvSpPr>
          <p:cNvPr id="8" name="Flecha: hacia la izquierda 7">
            <a:hlinkClick r:id="rId4" action="ppaction://hlinksldjump"/>
            <a:extLst>
              <a:ext uri="{FF2B5EF4-FFF2-40B4-BE49-F238E27FC236}">
                <a16:creationId xmlns:a16="http://schemas.microsoft.com/office/drawing/2014/main" id="{E673A9F7-2CEF-47D8-9F44-CC448E6F43B4}"/>
              </a:ext>
            </a:extLst>
          </p:cNvPr>
          <p:cNvSpPr/>
          <p:nvPr/>
        </p:nvSpPr>
        <p:spPr>
          <a:xfrm>
            <a:off x="10744200" y="403632"/>
            <a:ext cx="812800" cy="419430"/>
          </a:xfrm>
          <a:prstGeom prst="leftArrow">
            <a:avLst>
              <a:gd name="adj1" fmla="val 25030"/>
              <a:gd name="adj2" fmla="val 50000"/>
            </a:avLst>
          </a:prstGeom>
          <a:solidFill>
            <a:srgbClr val="EDE4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BBE0056A-25CF-4E79-A103-17005535795A}"/>
              </a:ext>
            </a:extLst>
          </p:cNvPr>
          <p:cNvSpPr/>
          <p:nvPr/>
        </p:nvSpPr>
        <p:spPr>
          <a:xfrm>
            <a:off x="7607300" y="6417764"/>
            <a:ext cx="3949700" cy="342900"/>
          </a:xfrm>
          <a:prstGeom prst="roundRect">
            <a:avLst/>
          </a:prstGeom>
          <a:gradFill flip="none" rotWithShape="1">
            <a:gsLst>
              <a:gs pos="0">
                <a:srgbClr val="002D91">
                  <a:shade val="30000"/>
                  <a:satMod val="115000"/>
                </a:srgbClr>
              </a:gs>
              <a:gs pos="50000">
                <a:srgbClr val="002D91">
                  <a:shade val="67500"/>
                  <a:satMod val="115000"/>
                </a:srgbClr>
              </a:gs>
              <a:gs pos="100000">
                <a:srgbClr val="002D91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dirty="0"/>
              <a:t>Promedio sector: 5,95%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477DC63B-29F7-4028-A2DC-968D7A1F79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7480" y="2026003"/>
            <a:ext cx="1923031" cy="437796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3C36C3D3-CC80-46A1-958A-A0536669CB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45311" y="3448228"/>
            <a:ext cx="982728" cy="98272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483F3B8-D33E-46DD-AB7A-B344F770AE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85260" y="920338"/>
            <a:ext cx="5013052" cy="5477776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B751348D-9A45-4995-8403-533AFB42266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9516" y="2650669"/>
            <a:ext cx="797559" cy="797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492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D41B569D-06F9-40B3-8BAE-38FFC29CD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8296" y="613347"/>
            <a:ext cx="3337084" cy="982727"/>
          </a:xfrm>
        </p:spPr>
        <p:txBody>
          <a:bodyPr>
            <a:normAutofit fontScale="90000"/>
          </a:bodyPr>
          <a:lstStyle/>
          <a:p>
            <a:pPr algn="ctr">
              <a:spcBef>
                <a:spcPct val="20000"/>
              </a:spcBef>
            </a:pPr>
            <a:r>
              <a:rPr lang="es-CR" sz="3200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2D9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+mn-cs"/>
              </a:rPr>
              <a:t>RENTABILIDAD SOBRE PATRIMONIO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78429431-9B3E-4DEE-A504-25D162C3ED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63799"/>
            <a:ext cx="5911363" cy="3934315"/>
          </a:xfrm>
          <a:prstGeom prst="rect">
            <a:avLst/>
          </a:prstGeom>
        </p:spPr>
      </p:pic>
      <p:sp>
        <p:nvSpPr>
          <p:cNvPr id="8" name="Flecha: hacia la izquierda 7">
            <a:hlinkClick r:id="rId4" action="ppaction://hlinksldjump"/>
            <a:extLst>
              <a:ext uri="{FF2B5EF4-FFF2-40B4-BE49-F238E27FC236}">
                <a16:creationId xmlns:a16="http://schemas.microsoft.com/office/drawing/2014/main" id="{E673A9F7-2CEF-47D8-9F44-CC448E6F43B4}"/>
              </a:ext>
            </a:extLst>
          </p:cNvPr>
          <p:cNvSpPr/>
          <p:nvPr/>
        </p:nvSpPr>
        <p:spPr>
          <a:xfrm>
            <a:off x="10744200" y="403632"/>
            <a:ext cx="812800" cy="419430"/>
          </a:xfrm>
          <a:prstGeom prst="leftArrow">
            <a:avLst>
              <a:gd name="adj1" fmla="val 25030"/>
              <a:gd name="adj2" fmla="val 50000"/>
            </a:avLst>
          </a:prstGeom>
          <a:solidFill>
            <a:srgbClr val="EDE4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BBE0056A-25CF-4E79-A103-17005535795A}"/>
              </a:ext>
            </a:extLst>
          </p:cNvPr>
          <p:cNvSpPr/>
          <p:nvPr/>
        </p:nvSpPr>
        <p:spPr>
          <a:xfrm>
            <a:off x="7607300" y="6417764"/>
            <a:ext cx="3949700" cy="342900"/>
          </a:xfrm>
          <a:prstGeom prst="roundRect">
            <a:avLst/>
          </a:prstGeom>
          <a:gradFill flip="none" rotWithShape="1">
            <a:gsLst>
              <a:gs pos="0">
                <a:srgbClr val="002D91">
                  <a:shade val="30000"/>
                  <a:satMod val="115000"/>
                </a:srgbClr>
              </a:gs>
              <a:gs pos="50000">
                <a:srgbClr val="002D91">
                  <a:shade val="67500"/>
                  <a:satMod val="115000"/>
                </a:srgbClr>
              </a:gs>
              <a:gs pos="100000">
                <a:srgbClr val="002D91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dirty="0"/>
              <a:t>Promedio sector: 5,93% / 6,62%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C91982B-8E86-40E0-843E-439368609F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7863" y="842712"/>
            <a:ext cx="3828574" cy="5575052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64790FD3-F0D9-4C8C-9369-59F92EED19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74458" y="1692141"/>
            <a:ext cx="962445" cy="771658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D26F9742-087E-4759-B965-B7E6D62233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0983" y="2717800"/>
            <a:ext cx="800700" cy="71120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3CA1A16-6075-4BC2-9922-B80A21BE7EF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92443" y="3630238"/>
            <a:ext cx="7493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9451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D41B569D-06F9-40B3-8BAE-38FFC29CD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8296" y="613347"/>
            <a:ext cx="3337084" cy="982727"/>
          </a:xfrm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s-CR" sz="3200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2D9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+mn-cs"/>
              </a:rPr>
              <a:t>COMPROMISO PATRIMONIAL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78429431-9B3E-4DEE-A504-25D162C3ED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96366"/>
            <a:ext cx="5911363" cy="3934315"/>
          </a:xfrm>
          <a:prstGeom prst="rect">
            <a:avLst/>
          </a:prstGeom>
        </p:spPr>
      </p:pic>
      <p:sp>
        <p:nvSpPr>
          <p:cNvPr id="8" name="Flecha: hacia la izquierda 7">
            <a:hlinkClick r:id="rId4" action="ppaction://hlinksldjump"/>
            <a:extLst>
              <a:ext uri="{FF2B5EF4-FFF2-40B4-BE49-F238E27FC236}">
                <a16:creationId xmlns:a16="http://schemas.microsoft.com/office/drawing/2014/main" id="{E673A9F7-2CEF-47D8-9F44-CC448E6F43B4}"/>
              </a:ext>
            </a:extLst>
          </p:cNvPr>
          <p:cNvSpPr/>
          <p:nvPr/>
        </p:nvSpPr>
        <p:spPr>
          <a:xfrm>
            <a:off x="10744200" y="403632"/>
            <a:ext cx="812800" cy="419430"/>
          </a:xfrm>
          <a:prstGeom prst="leftArrow">
            <a:avLst>
              <a:gd name="adj1" fmla="val 25030"/>
              <a:gd name="adj2" fmla="val 50000"/>
            </a:avLst>
          </a:prstGeom>
          <a:solidFill>
            <a:srgbClr val="EDE4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BBE0056A-25CF-4E79-A103-17005535795A}"/>
              </a:ext>
            </a:extLst>
          </p:cNvPr>
          <p:cNvSpPr/>
          <p:nvPr/>
        </p:nvSpPr>
        <p:spPr>
          <a:xfrm>
            <a:off x="7607300" y="6417764"/>
            <a:ext cx="3949700" cy="342900"/>
          </a:xfrm>
          <a:prstGeom prst="roundRect">
            <a:avLst/>
          </a:prstGeom>
          <a:gradFill flip="none" rotWithShape="1">
            <a:gsLst>
              <a:gs pos="0">
                <a:srgbClr val="002D91">
                  <a:shade val="30000"/>
                  <a:satMod val="115000"/>
                </a:srgbClr>
              </a:gs>
              <a:gs pos="50000">
                <a:srgbClr val="002D91">
                  <a:shade val="67500"/>
                  <a:satMod val="115000"/>
                </a:srgbClr>
              </a:gs>
              <a:gs pos="100000">
                <a:srgbClr val="002D91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dirty="0"/>
              <a:t>Promedio sector: -2,33% / -2,69%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64790FD3-F0D9-4C8C-9369-59F92EED19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4458" y="1692141"/>
            <a:ext cx="962445" cy="77165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ED347D9A-9E67-4E64-9973-1509308E3B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89850" y="866458"/>
            <a:ext cx="3784600" cy="553664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78B0CAD-E887-4728-943C-7BABE634ED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0159" y="2730500"/>
            <a:ext cx="815590" cy="6985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A3FAB2F-296C-4037-832B-565E3CCD050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35150" y="3746500"/>
            <a:ext cx="680230" cy="68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417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D41B569D-06F9-40B3-8BAE-38FFC29CD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8296" y="613347"/>
            <a:ext cx="3337084" cy="982727"/>
          </a:xfrm>
        </p:spPr>
        <p:txBody>
          <a:bodyPr>
            <a:noAutofit/>
          </a:bodyPr>
          <a:lstStyle/>
          <a:p>
            <a:pPr algn="ctr">
              <a:spcBef>
                <a:spcPct val="20000"/>
              </a:spcBef>
            </a:pPr>
            <a:r>
              <a:rPr lang="es-CR" sz="2000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2D9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+mn-cs"/>
              </a:rPr>
              <a:t>MORA MAYOR A 90 DÍAS Y COBRO JUDICIAL / CARTERA DIRECTA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78429431-9B3E-4DEE-A504-25D162C3ED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96366"/>
            <a:ext cx="5911363" cy="3934315"/>
          </a:xfrm>
          <a:prstGeom prst="rect">
            <a:avLst/>
          </a:prstGeom>
        </p:spPr>
      </p:pic>
      <p:sp>
        <p:nvSpPr>
          <p:cNvPr id="8" name="Flecha: hacia la izquierda 7">
            <a:hlinkClick r:id="rId4" action="ppaction://hlinksldjump"/>
            <a:extLst>
              <a:ext uri="{FF2B5EF4-FFF2-40B4-BE49-F238E27FC236}">
                <a16:creationId xmlns:a16="http://schemas.microsoft.com/office/drawing/2014/main" id="{E673A9F7-2CEF-47D8-9F44-CC448E6F43B4}"/>
              </a:ext>
            </a:extLst>
          </p:cNvPr>
          <p:cNvSpPr/>
          <p:nvPr/>
        </p:nvSpPr>
        <p:spPr>
          <a:xfrm>
            <a:off x="10744200" y="403632"/>
            <a:ext cx="812800" cy="419430"/>
          </a:xfrm>
          <a:prstGeom prst="leftArrow">
            <a:avLst>
              <a:gd name="adj1" fmla="val 25030"/>
              <a:gd name="adj2" fmla="val 50000"/>
            </a:avLst>
          </a:prstGeom>
          <a:solidFill>
            <a:srgbClr val="EDE4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BBE0056A-25CF-4E79-A103-17005535795A}"/>
              </a:ext>
            </a:extLst>
          </p:cNvPr>
          <p:cNvSpPr/>
          <p:nvPr/>
        </p:nvSpPr>
        <p:spPr>
          <a:xfrm>
            <a:off x="7607300" y="6417764"/>
            <a:ext cx="3949700" cy="342900"/>
          </a:xfrm>
          <a:prstGeom prst="roundRect">
            <a:avLst/>
          </a:prstGeom>
          <a:gradFill flip="none" rotWithShape="1">
            <a:gsLst>
              <a:gs pos="0">
                <a:srgbClr val="002D91">
                  <a:shade val="30000"/>
                  <a:satMod val="115000"/>
                </a:srgbClr>
              </a:gs>
              <a:gs pos="50000">
                <a:srgbClr val="002D91">
                  <a:shade val="67500"/>
                  <a:satMod val="115000"/>
                </a:srgbClr>
              </a:gs>
              <a:gs pos="100000">
                <a:srgbClr val="002D91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dirty="0"/>
              <a:t>Promedio sector: 1,51%/ 1,40%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24770CC-C32D-4B4C-B1BD-99767C96E1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2550" y="884012"/>
            <a:ext cx="3759199" cy="5533752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B565D649-F628-43AC-ABA6-F78315D6D3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85780" y="1900874"/>
            <a:ext cx="739802" cy="739802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D2B104AD-AF36-4864-A58F-C214C8F304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9500" y="2692502"/>
            <a:ext cx="847902" cy="736497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C02D3FFB-4FA0-4015-84FC-5103AEE544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46971" y="3595114"/>
            <a:ext cx="868409" cy="86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0278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D41B569D-06F9-40B3-8BAE-38FFC29CD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8296" y="613347"/>
            <a:ext cx="3337084" cy="982727"/>
          </a:xfrm>
        </p:spPr>
        <p:txBody>
          <a:bodyPr>
            <a:noAutofit/>
          </a:bodyPr>
          <a:lstStyle/>
          <a:p>
            <a:pPr algn="ctr">
              <a:spcBef>
                <a:spcPct val="20000"/>
              </a:spcBef>
            </a:pPr>
            <a:r>
              <a:rPr lang="es-CR" sz="2800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2D9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+mn-cs"/>
              </a:rPr>
              <a:t>CARTERA A+B / CARTERA TOTAL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78429431-9B3E-4DEE-A504-25D162C3ED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96366"/>
            <a:ext cx="5911363" cy="3934315"/>
          </a:xfrm>
          <a:prstGeom prst="rect">
            <a:avLst/>
          </a:prstGeom>
        </p:spPr>
      </p:pic>
      <p:sp>
        <p:nvSpPr>
          <p:cNvPr id="8" name="Flecha: hacia la izquierda 7">
            <a:hlinkClick r:id="rId4" action="ppaction://hlinksldjump"/>
            <a:extLst>
              <a:ext uri="{FF2B5EF4-FFF2-40B4-BE49-F238E27FC236}">
                <a16:creationId xmlns:a16="http://schemas.microsoft.com/office/drawing/2014/main" id="{E673A9F7-2CEF-47D8-9F44-CC448E6F43B4}"/>
              </a:ext>
            </a:extLst>
          </p:cNvPr>
          <p:cNvSpPr/>
          <p:nvPr/>
        </p:nvSpPr>
        <p:spPr>
          <a:xfrm>
            <a:off x="10744200" y="403632"/>
            <a:ext cx="812800" cy="419430"/>
          </a:xfrm>
          <a:prstGeom prst="leftArrow">
            <a:avLst>
              <a:gd name="adj1" fmla="val 25030"/>
              <a:gd name="adj2" fmla="val 50000"/>
            </a:avLst>
          </a:prstGeom>
          <a:solidFill>
            <a:srgbClr val="EDE4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BBE0056A-25CF-4E79-A103-17005535795A}"/>
              </a:ext>
            </a:extLst>
          </p:cNvPr>
          <p:cNvSpPr/>
          <p:nvPr/>
        </p:nvSpPr>
        <p:spPr>
          <a:xfrm>
            <a:off x="7607300" y="6417764"/>
            <a:ext cx="3949700" cy="342900"/>
          </a:xfrm>
          <a:prstGeom prst="roundRect">
            <a:avLst/>
          </a:prstGeom>
          <a:gradFill flip="none" rotWithShape="1">
            <a:gsLst>
              <a:gs pos="0">
                <a:srgbClr val="002D91">
                  <a:shade val="30000"/>
                  <a:satMod val="115000"/>
                </a:srgbClr>
              </a:gs>
              <a:gs pos="50000">
                <a:srgbClr val="002D91">
                  <a:shade val="67500"/>
                  <a:satMod val="115000"/>
                </a:srgbClr>
              </a:gs>
              <a:gs pos="100000">
                <a:srgbClr val="002D91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dirty="0"/>
              <a:t>Promedio sector: 87,80%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D2B104AD-AF36-4864-A58F-C214C8F304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1730" y="1854302"/>
            <a:ext cx="847902" cy="73649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DE120FB-FEE4-4544-90A2-0318C3CB1A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95631" y="874820"/>
            <a:ext cx="3573038" cy="553741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62C56373-8BA9-4A4F-8BEF-F0D54222D2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92443" y="3630238"/>
            <a:ext cx="749300" cy="74930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9583C33-8A00-407B-BF0E-F0245E65110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3813" y="2496366"/>
            <a:ext cx="1048965" cy="1048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1774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D41B569D-06F9-40B3-8BAE-38FFC29CD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7139" y="613347"/>
            <a:ext cx="3337084" cy="982727"/>
          </a:xfrm>
        </p:spPr>
        <p:txBody>
          <a:bodyPr>
            <a:noAutofit/>
          </a:bodyPr>
          <a:lstStyle/>
          <a:p>
            <a:pPr algn="ctr">
              <a:spcBef>
                <a:spcPct val="20000"/>
              </a:spcBef>
            </a:pPr>
            <a:r>
              <a:rPr lang="es-CR" sz="1800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2D9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+mn-cs"/>
              </a:rPr>
              <a:t>ESTIMACIONES SOBRE CARTERA DE CRÉDITO / CARTERA CON ATRASO MAYOR A 90 DÍAS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78429431-9B3E-4DEE-A504-25D162C3ED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96366"/>
            <a:ext cx="5911363" cy="3934315"/>
          </a:xfrm>
          <a:prstGeom prst="rect">
            <a:avLst/>
          </a:prstGeom>
        </p:spPr>
      </p:pic>
      <p:sp>
        <p:nvSpPr>
          <p:cNvPr id="8" name="Flecha: hacia la izquierda 7">
            <a:hlinkClick r:id="rId4" action="ppaction://hlinksldjump"/>
            <a:extLst>
              <a:ext uri="{FF2B5EF4-FFF2-40B4-BE49-F238E27FC236}">
                <a16:creationId xmlns:a16="http://schemas.microsoft.com/office/drawing/2014/main" id="{E673A9F7-2CEF-47D8-9F44-CC448E6F43B4}"/>
              </a:ext>
            </a:extLst>
          </p:cNvPr>
          <p:cNvSpPr/>
          <p:nvPr/>
        </p:nvSpPr>
        <p:spPr>
          <a:xfrm>
            <a:off x="10744200" y="403632"/>
            <a:ext cx="812800" cy="419430"/>
          </a:xfrm>
          <a:prstGeom prst="leftArrow">
            <a:avLst>
              <a:gd name="adj1" fmla="val 25030"/>
              <a:gd name="adj2" fmla="val 50000"/>
            </a:avLst>
          </a:prstGeom>
          <a:solidFill>
            <a:srgbClr val="EDE4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BBE0056A-25CF-4E79-A103-17005535795A}"/>
              </a:ext>
            </a:extLst>
          </p:cNvPr>
          <p:cNvSpPr/>
          <p:nvPr/>
        </p:nvSpPr>
        <p:spPr>
          <a:xfrm>
            <a:off x="7607300" y="6417764"/>
            <a:ext cx="3949700" cy="342900"/>
          </a:xfrm>
          <a:prstGeom prst="roundRect">
            <a:avLst/>
          </a:prstGeom>
          <a:gradFill flip="none" rotWithShape="1">
            <a:gsLst>
              <a:gs pos="0">
                <a:srgbClr val="002D91">
                  <a:shade val="30000"/>
                  <a:satMod val="115000"/>
                </a:srgbClr>
              </a:gs>
              <a:gs pos="50000">
                <a:srgbClr val="002D91">
                  <a:shade val="67500"/>
                  <a:satMod val="115000"/>
                </a:srgbClr>
              </a:gs>
              <a:gs pos="100000">
                <a:srgbClr val="002D91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dirty="0"/>
              <a:t>Promedio sector: 6,58% / 24,33%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3509518-A712-46F9-87C6-846B5B889A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2297" y="870021"/>
            <a:ext cx="3579705" cy="554774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6C344E1-EED6-48E4-B2DB-E6EB6FE0BD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548" y="3112508"/>
            <a:ext cx="1311182" cy="31649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AA12C15-FF9B-42E4-A2E8-E49584ECAB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27499" y="3857098"/>
            <a:ext cx="606425" cy="60642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EDB59F5-4896-4A39-BCD3-0E13BE90CEA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88085" y="1955800"/>
            <a:ext cx="947585" cy="633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8238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D41B569D-06F9-40B3-8BAE-38FFC29CD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5200" y="370985"/>
            <a:ext cx="7899400" cy="952736"/>
          </a:xfrm>
        </p:spPr>
        <p:txBody>
          <a:bodyPr>
            <a:normAutofit/>
          </a:bodyPr>
          <a:lstStyle/>
          <a:p>
            <a:pPr algn="ctr">
              <a:spcBef>
                <a:spcPct val="20000"/>
              </a:spcBef>
            </a:pPr>
            <a:r>
              <a:rPr lang="es-CR" sz="3200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2D9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+mn-cs"/>
              </a:rPr>
              <a:t>TOP CRECIMIENTO</a:t>
            </a:r>
          </a:p>
        </p:txBody>
      </p:sp>
      <p:graphicFrame>
        <p:nvGraphicFramePr>
          <p:cNvPr id="16" name="Diagrama 15">
            <a:extLst>
              <a:ext uri="{FF2B5EF4-FFF2-40B4-BE49-F238E27FC236}">
                <a16:creationId xmlns:a16="http://schemas.microsoft.com/office/drawing/2014/main" id="{2D756D32-C676-4619-B29F-76D985395B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8638151"/>
              </p:ext>
            </p:extLst>
          </p:nvPr>
        </p:nvGraphicFramePr>
        <p:xfrm>
          <a:off x="1568450" y="1130300"/>
          <a:ext cx="90551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lecha: hacia la izquierda 3">
            <a:hlinkClick r:id="rId7" action="ppaction://hlinksldjump"/>
            <a:extLst>
              <a:ext uri="{FF2B5EF4-FFF2-40B4-BE49-F238E27FC236}">
                <a16:creationId xmlns:a16="http://schemas.microsoft.com/office/drawing/2014/main" id="{85F76217-241C-4343-A176-FDD00B925E3D}"/>
              </a:ext>
            </a:extLst>
          </p:cNvPr>
          <p:cNvSpPr/>
          <p:nvPr/>
        </p:nvSpPr>
        <p:spPr>
          <a:xfrm>
            <a:off x="254000" y="927100"/>
            <a:ext cx="1104900" cy="698500"/>
          </a:xfrm>
          <a:prstGeom prst="leftArrow">
            <a:avLst/>
          </a:prstGeom>
          <a:solidFill>
            <a:srgbClr val="EDE4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992851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D41B569D-06F9-40B3-8BAE-38FFC29CD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1258191"/>
            <a:ext cx="3356508" cy="311346"/>
          </a:xfrm>
        </p:spPr>
        <p:txBody>
          <a:bodyPr>
            <a:normAutofit fontScale="90000"/>
          </a:bodyPr>
          <a:lstStyle/>
          <a:p>
            <a:pPr algn="ctr">
              <a:spcBef>
                <a:spcPct val="20000"/>
              </a:spcBef>
            </a:pPr>
            <a:r>
              <a:rPr lang="es-CR" sz="3200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2D9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+mn-cs"/>
              </a:rPr>
              <a:t>ACTIVO TOTAL (CAMBIO ANUAL)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78429431-9B3E-4DEE-A504-25D162C3ED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00" y="2833541"/>
            <a:ext cx="5664547" cy="377004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8C6CD91B-5409-4FAC-AF8E-AFB6D41576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1734" y="3949700"/>
            <a:ext cx="864600" cy="767957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A060FE4C-7BB4-4E04-B0E4-914CB40236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2711" y="2044217"/>
            <a:ext cx="789324" cy="789324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6E4016F2-6DD5-4292-9131-90C0C5C299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200" y="3429000"/>
            <a:ext cx="1505374" cy="305307"/>
          </a:xfrm>
          <a:prstGeom prst="rect">
            <a:avLst/>
          </a:prstGeom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id="{93DE2813-EFAB-428F-87E9-09FC7DDD7B40}"/>
              </a:ext>
            </a:extLst>
          </p:cNvPr>
          <p:cNvSpPr txBox="1">
            <a:spLocks/>
          </p:cNvSpPr>
          <p:nvPr/>
        </p:nvSpPr>
        <p:spPr>
          <a:xfrm>
            <a:off x="7578192" y="1258191"/>
            <a:ext cx="3356508" cy="3113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ct val="20000"/>
              </a:spcBef>
            </a:pPr>
            <a:r>
              <a:rPr lang="es-CR" sz="2900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2D9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+mn-cs"/>
              </a:rPr>
              <a:t>CARTERA CRÉD (CAMBIO ANUAL)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63DDDB39-A3D0-47CB-B84D-7657F9D41A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5747" y="2832634"/>
            <a:ext cx="5664547" cy="3770046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66795EE6-E3EE-4239-A738-6C88BF37CF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24507" y="3977561"/>
            <a:ext cx="835467" cy="712233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17383697-89C6-4090-8F78-D96AC359CF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8712" y="2067838"/>
            <a:ext cx="835467" cy="742081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9727FED8-A133-4410-9170-C38E72A7CC8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82515" y="3066151"/>
            <a:ext cx="835467" cy="725697"/>
          </a:xfrm>
          <a:prstGeom prst="rect">
            <a:avLst/>
          </a:prstGeom>
        </p:spPr>
      </p:pic>
      <p:sp>
        <p:nvSpPr>
          <p:cNvPr id="6" name="Flecha: a la derecha 5">
            <a:hlinkClick r:id="rId9" action="ppaction://hlinksldjump"/>
            <a:extLst>
              <a:ext uri="{FF2B5EF4-FFF2-40B4-BE49-F238E27FC236}">
                <a16:creationId xmlns:a16="http://schemas.microsoft.com/office/drawing/2014/main" id="{01084AA2-EC64-4FB7-B12B-5DA141CDE8A1}"/>
              </a:ext>
            </a:extLst>
          </p:cNvPr>
          <p:cNvSpPr/>
          <p:nvPr/>
        </p:nvSpPr>
        <p:spPr>
          <a:xfrm rot="10800000">
            <a:off x="165100" y="716463"/>
            <a:ext cx="1003300" cy="558800"/>
          </a:xfrm>
          <a:prstGeom prst="rightArrow">
            <a:avLst/>
          </a:prstGeom>
          <a:solidFill>
            <a:srgbClr val="EDE4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699476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D41B569D-06F9-40B3-8BAE-38FFC29CD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1258191"/>
            <a:ext cx="3356508" cy="311346"/>
          </a:xfrm>
        </p:spPr>
        <p:txBody>
          <a:bodyPr>
            <a:normAutofit fontScale="90000"/>
          </a:bodyPr>
          <a:lstStyle/>
          <a:p>
            <a:pPr algn="ctr">
              <a:spcBef>
                <a:spcPct val="20000"/>
              </a:spcBef>
            </a:pPr>
            <a:r>
              <a:rPr lang="es-CR" sz="3200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2D9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+mn-cs"/>
              </a:rPr>
              <a:t>INVERSIONES (CAMBIO ANUAL)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78429431-9B3E-4DEE-A504-25D162C3ED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00" y="2833541"/>
            <a:ext cx="5664547" cy="3770046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A060FE4C-7BB4-4E04-B0E4-914CB40236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2711" y="2044217"/>
            <a:ext cx="789324" cy="789324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6E4016F2-6DD5-4292-9131-90C0C5C299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200" y="3429000"/>
            <a:ext cx="1505374" cy="305307"/>
          </a:xfrm>
          <a:prstGeom prst="rect">
            <a:avLst/>
          </a:prstGeom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id="{93DE2813-EFAB-428F-87E9-09FC7DDD7B40}"/>
              </a:ext>
            </a:extLst>
          </p:cNvPr>
          <p:cNvSpPr txBox="1">
            <a:spLocks/>
          </p:cNvSpPr>
          <p:nvPr/>
        </p:nvSpPr>
        <p:spPr>
          <a:xfrm>
            <a:off x="7578192" y="1258191"/>
            <a:ext cx="3356508" cy="3113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ct val="20000"/>
              </a:spcBef>
            </a:pPr>
            <a:r>
              <a:rPr lang="es-CR" sz="2900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2D9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+mn-cs"/>
              </a:rPr>
              <a:t>PASIVO TOTAL (CAMBIO ANUAL)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63DDDB39-A3D0-47CB-B84D-7657F9D41A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5747" y="2832634"/>
            <a:ext cx="5664547" cy="3770046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A65D18E4-C574-4B19-B49E-290995FEAD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8600" y="4094563"/>
            <a:ext cx="1007472" cy="525638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4AF7865E-E900-4959-BFD5-1C8B40B1FA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22121" y="3039339"/>
            <a:ext cx="898900" cy="779322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DC6D9C68-5FAE-4CCE-BBD1-DDB7909EDD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9965" y="2044217"/>
            <a:ext cx="789324" cy="789324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597FC08F-7027-42B0-8A9B-E9E593E5A3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33000" y="4357382"/>
            <a:ext cx="1505374" cy="305307"/>
          </a:xfrm>
          <a:prstGeom prst="rect">
            <a:avLst/>
          </a:prstGeom>
        </p:spPr>
      </p:pic>
      <p:sp>
        <p:nvSpPr>
          <p:cNvPr id="24" name="Flecha: a la derecha 23">
            <a:hlinkClick r:id="rId8" action="ppaction://hlinksldjump"/>
            <a:extLst>
              <a:ext uri="{FF2B5EF4-FFF2-40B4-BE49-F238E27FC236}">
                <a16:creationId xmlns:a16="http://schemas.microsoft.com/office/drawing/2014/main" id="{BB18D7F0-04A6-4B67-85AB-E6AE9F6592B0}"/>
              </a:ext>
            </a:extLst>
          </p:cNvPr>
          <p:cNvSpPr/>
          <p:nvPr/>
        </p:nvSpPr>
        <p:spPr>
          <a:xfrm rot="10800000">
            <a:off x="165100" y="716463"/>
            <a:ext cx="1003300" cy="558800"/>
          </a:xfrm>
          <a:prstGeom prst="rightArrow">
            <a:avLst/>
          </a:prstGeom>
          <a:solidFill>
            <a:srgbClr val="EDE4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843077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D41B569D-06F9-40B3-8BAE-38FFC29CD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3692" y="459885"/>
            <a:ext cx="5544616" cy="952736"/>
          </a:xfrm>
        </p:spPr>
        <p:txBody>
          <a:bodyPr>
            <a:normAutofit fontScale="90000"/>
          </a:bodyPr>
          <a:lstStyle/>
          <a:p>
            <a:pPr algn="ctr">
              <a:spcBef>
                <a:spcPct val="20000"/>
              </a:spcBef>
            </a:pPr>
            <a:r>
              <a:rPr lang="es-CR" sz="3200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2D9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+mn-cs"/>
              </a:rPr>
              <a:t>COMPARATIVO DE COOPERATIVAS</a:t>
            </a:r>
          </a:p>
        </p:txBody>
      </p:sp>
      <p:graphicFrame>
        <p:nvGraphicFramePr>
          <p:cNvPr id="17" name="Diagrama 16">
            <a:hlinkClick r:id="rId2" action="ppaction://hlinksldjump"/>
            <a:extLst>
              <a:ext uri="{FF2B5EF4-FFF2-40B4-BE49-F238E27FC236}">
                <a16:creationId xmlns:a16="http://schemas.microsoft.com/office/drawing/2014/main" id="{46EF9A35-1E38-45B4-991E-F4D6B02DCC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2322835"/>
              </p:ext>
            </p:extLst>
          </p:nvPr>
        </p:nvGraphicFramePr>
        <p:xfrm>
          <a:off x="990600" y="2337037"/>
          <a:ext cx="10210800" cy="3543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10067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Graphic spid="17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D41B569D-06F9-40B3-8BAE-38FFC29CD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1258191"/>
            <a:ext cx="3356508" cy="311346"/>
          </a:xfrm>
        </p:spPr>
        <p:txBody>
          <a:bodyPr>
            <a:normAutofit fontScale="90000"/>
          </a:bodyPr>
          <a:lstStyle/>
          <a:p>
            <a:pPr algn="ctr">
              <a:spcBef>
                <a:spcPct val="20000"/>
              </a:spcBef>
            </a:pPr>
            <a:r>
              <a:rPr lang="es-CR" sz="3200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2D9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+mn-cs"/>
              </a:rPr>
              <a:t>AHORRO VISTA (CAMBIO ANUAL)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78429431-9B3E-4DEE-A504-25D162C3ED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00" y="2833541"/>
            <a:ext cx="5664547" cy="3770046"/>
          </a:xfrm>
          <a:prstGeom prst="rect">
            <a:avLst/>
          </a:prstGeom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id="{93DE2813-EFAB-428F-87E9-09FC7DDD7B40}"/>
              </a:ext>
            </a:extLst>
          </p:cNvPr>
          <p:cNvSpPr txBox="1">
            <a:spLocks/>
          </p:cNvSpPr>
          <p:nvPr/>
        </p:nvSpPr>
        <p:spPr>
          <a:xfrm>
            <a:off x="7578192" y="1258191"/>
            <a:ext cx="3356508" cy="3113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ct val="20000"/>
              </a:spcBef>
            </a:pPr>
            <a:r>
              <a:rPr lang="es-CR" sz="2900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2D9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+mn-cs"/>
              </a:rPr>
              <a:t>AHORRO PLAZO (CAMBIO ANUAL)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63DDDB39-A3D0-47CB-B84D-7657F9D41A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5747" y="2832634"/>
            <a:ext cx="5664547" cy="377004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98F71ADC-2F95-45B3-978B-6612CC375B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2712" y="2044217"/>
            <a:ext cx="789324" cy="789324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2B5F15AF-B160-4288-8C80-30149B473F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9044" y="4431551"/>
            <a:ext cx="1355530" cy="286106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589FF6C0-D266-4DDD-B89F-E02F8130E0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600" y="3442614"/>
            <a:ext cx="1193800" cy="376047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C90B2985-9B75-4DA9-A6FC-CE51C2394A3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4101" y="3047951"/>
            <a:ext cx="789325" cy="789325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E1C7C9C2-286A-4D3A-99AA-9A467B86AA7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69754" y="3928332"/>
            <a:ext cx="789326" cy="789325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FB020635-23D3-4AD4-8548-FD90E7E9E6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9963" y="2051752"/>
            <a:ext cx="789325" cy="789325"/>
          </a:xfrm>
          <a:prstGeom prst="rect">
            <a:avLst/>
          </a:prstGeom>
        </p:spPr>
      </p:pic>
      <p:sp>
        <p:nvSpPr>
          <p:cNvPr id="25" name="Flecha: a la derecha 24">
            <a:hlinkClick r:id="rId9" action="ppaction://hlinksldjump"/>
            <a:extLst>
              <a:ext uri="{FF2B5EF4-FFF2-40B4-BE49-F238E27FC236}">
                <a16:creationId xmlns:a16="http://schemas.microsoft.com/office/drawing/2014/main" id="{0EB2064F-641B-4477-8420-C62CA241E10D}"/>
              </a:ext>
            </a:extLst>
          </p:cNvPr>
          <p:cNvSpPr/>
          <p:nvPr/>
        </p:nvSpPr>
        <p:spPr>
          <a:xfrm rot="10800000">
            <a:off x="165100" y="716463"/>
            <a:ext cx="1003300" cy="558800"/>
          </a:xfrm>
          <a:prstGeom prst="rightArrow">
            <a:avLst/>
          </a:prstGeom>
          <a:solidFill>
            <a:srgbClr val="EDE4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009240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D41B569D-06F9-40B3-8BAE-38FFC29CD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1141509"/>
            <a:ext cx="3356508" cy="311346"/>
          </a:xfrm>
        </p:spPr>
        <p:txBody>
          <a:bodyPr>
            <a:normAutofit fontScale="90000"/>
          </a:bodyPr>
          <a:lstStyle/>
          <a:p>
            <a:pPr algn="ctr">
              <a:spcBef>
                <a:spcPct val="20000"/>
              </a:spcBef>
            </a:pPr>
            <a:r>
              <a:rPr lang="es-CR" sz="3200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2D9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+mn-cs"/>
              </a:rPr>
              <a:t>OBLIGACIONES BANCARIAS (CAMBIO ANUAL)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78429431-9B3E-4DEE-A504-25D162C3ED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00" y="2833541"/>
            <a:ext cx="5664547" cy="3770046"/>
          </a:xfrm>
          <a:prstGeom prst="rect">
            <a:avLst/>
          </a:prstGeom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id="{93DE2813-EFAB-428F-87E9-09FC7DDD7B40}"/>
              </a:ext>
            </a:extLst>
          </p:cNvPr>
          <p:cNvSpPr txBox="1">
            <a:spLocks/>
          </p:cNvSpPr>
          <p:nvPr/>
        </p:nvSpPr>
        <p:spPr>
          <a:xfrm>
            <a:off x="7578192" y="1258191"/>
            <a:ext cx="3356508" cy="3113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ct val="20000"/>
              </a:spcBef>
            </a:pPr>
            <a:r>
              <a:rPr lang="es-CR" sz="2900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2D9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+mn-cs"/>
              </a:rPr>
              <a:t>PATRIMONIO</a:t>
            </a:r>
          </a:p>
          <a:p>
            <a:pPr algn="ctr">
              <a:spcBef>
                <a:spcPct val="20000"/>
              </a:spcBef>
            </a:pPr>
            <a:r>
              <a:rPr lang="es-CR" sz="2900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2D9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+mn-cs"/>
              </a:rPr>
              <a:t>(CAMBIO ANUAL)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63DDDB39-A3D0-47CB-B84D-7657F9D41A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5747" y="2832634"/>
            <a:ext cx="5664547" cy="3770046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34684FFD-19D3-4DFA-A535-511BCB576F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7517" y="2532982"/>
            <a:ext cx="1459712" cy="308095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0FE6CC1C-F06E-48E6-9148-BE484F3D9A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7300" y="3047951"/>
            <a:ext cx="789325" cy="789325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881AEDA3-A0BD-41D4-B4D1-A9E74F513C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47715" y="4322994"/>
            <a:ext cx="1332186" cy="270182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1BF2547C-AE29-4930-AB89-B6983FEC77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49074" y="2236066"/>
            <a:ext cx="917606" cy="620158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BE9C4048-0F4B-4663-B3B6-A333BB984F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8574" y="3047950"/>
            <a:ext cx="789325" cy="789325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738E6A8D-4029-42C0-86A7-3391889646C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40265" y="4272912"/>
            <a:ext cx="1256747" cy="370346"/>
          </a:xfrm>
          <a:prstGeom prst="rect">
            <a:avLst/>
          </a:prstGeom>
        </p:spPr>
      </p:pic>
      <p:sp>
        <p:nvSpPr>
          <p:cNvPr id="26" name="Flecha: a la derecha 25">
            <a:hlinkClick r:id="rId9" action="ppaction://hlinksldjump"/>
            <a:extLst>
              <a:ext uri="{FF2B5EF4-FFF2-40B4-BE49-F238E27FC236}">
                <a16:creationId xmlns:a16="http://schemas.microsoft.com/office/drawing/2014/main" id="{645D496F-F2EC-4C85-8185-8D3787ABC988}"/>
              </a:ext>
            </a:extLst>
          </p:cNvPr>
          <p:cNvSpPr/>
          <p:nvPr/>
        </p:nvSpPr>
        <p:spPr>
          <a:xfrm rot="10800000">
            <a:off x="165100" y="716463"/>
            <a:ext cx="1003300" cy="558800"/>
          </a:xfrm>
          <a:prstGeom prst="rightArrow">
            <a:avLst/>
          </a:prstGeom>
          <a:solidFill>
            <a:srgbClr val="EDE4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165667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D41B569D-06F9-40B3-8BAE-38FFC29CD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4792" y="370985"/>
            <a:ext cx="2404008" cy="952736"/>
          </a:xfrm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es-CR" sz="3200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2D9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+mn-cs"/>
              </a:rPr>
              <a:t>RANKINGS</a:t>
            </a:r>
          </a:p>
        </p:txBody>
      </p:sp>
      <p:graphicFrame>
        <p:nvGraphicFramePr>
          <p:cNvPr id="16" name="Diagrama 15">
            <a:extLst>
              <a:ext uri="{FF2B5EF4-FFF2-40B4-BE49-F238E27FC236}">
                <a16:creationId xmlns:a16="http://schemas.microsoft.com/office/drawing/2014/main" id="{2D756D32-C676-4619-B29F-76D985395B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1302463"/>
              </p:ext>
            </p:extLst>
          </p:nvPr>
        </p:nvGraphicFramePr>
        <p:xfrm>
          <a:off x="1568450" y="1130300"/>
          <a:ext cx="90551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Flecha: hacia la izquierda 1">
            <a:hlinkClick r:id="rId7" action="ppaction://hlinksldjump"/>
            <a:extLst>
              <a:ext uri="{FF2B5EF4-FFF2-40B4-BE49-F238E27FC236}">
                <a16:creationId xmlns:a16="http://schemas.microsoft.com/office/drawing/2014/main" id="{077EDC40-681F-4F4C-AD3B-B16E4A285781}"/>
              </a:ext>
            </a:extLst>
          </p:cNvPr>
          <p:cNvSpPr/>
          <p:nvPr/>
        </p:nvSpPr>
        <p:spPr>
          <a:xfrm>
            <a:off x="254000" y="927100"/>
            <a:ext cx="1104900" cy="698500"/>
          </a:xfrm>
          <a:prstGeom prst="leftArrow">
            <a:avLst/>
          </a:prstGeom>
          <a:solidFill>
            <a:srgbClr val="EDE4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199822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D41B569D-06F9-40B3-8BAE-38FFC29CD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8296" y="613347"/>
            <a:ext cx="3337084" cy="982727"/>
          </a:xfrm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es-CR" sz="3200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2D9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+mn-cs"/>
              </a:rPr>
              <a:t>ACTIVO TOTAL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78429431-9B3E-4DEE-A504-25D162C3ED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63799"/>
            <a:ext cx="5911363" cy="393431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1CF4F91-E8C6-4A19-A1D8-10738E3CF7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7480" y="2026003"/>
            <a:ext cx="1923031" cy="437796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6E7A6BD0-F907-4202-B615-9CA9B16DA3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6932" y="2397282"/>
            <a:ext cx="982728" cy="982728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E001EEA3-9D9D-4785-9513-8DEC6A21A1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17821" y="3562428"/>
            <a:ext cx="797559" cy="797559"/>
          </a:xfrm>
          <a:prstGeom prst="rect">
            <a:avLst/>
          </a:prstGeom>
        </p:spPr>
      </p:pic>
      <p:sp>
        <p:nvSpPr>
          <p:cNvPr id="8" name="Flecha: hacia la izquierda 7">
            <a:hlinkClick r:id="rId7" action="ppaction://hlinksldjump"/>
            <a:extLst>
              <a:ext uri="{FF2B5EF4-FFF2-40B4-BE49-F238E27FC236}">
                <a16:creationId xmlns:a16="http://schemas.microsoft.com/office/drawing/2014/main" id="{E673A9F7-2CEF-47D8-9F44-CC448E6F43B4}"/>
              </a:ext>
            </a:extLst>
          </p:cNvPr>
          <p:cNvSpPr/>
          <p:nvPr/>
        </p:nvSpPr>
        <p:spPr>
          <a:xfrm>
            <a:off x="10744200" y="403632"/>
            <a:ext cx="812800" cy="419430"/>
          </a:xfrm>
          <a:prstGeom prst="leftArrow">
            <a:avLst>
              <a:gd name="adj1" fmla="val 25030"/>
              <a:gd name="adj2" fmla="val 50000"/>
            </a:avLst>
          </a:prstGeom>
          <a:solidFill>
            <a:srgbClr val="EDE4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BBE0056A-25CF-4E79-A103-17005535795A}"/>
              </a:ext>
            </a:extLst>
          </p:cNvPr>
          <p:cNvSpPr/>
          <p:nvPr/>
        </p:nvSpPr>
        <p:spPr>
          <a:xfrm>
            <a:off x="7393586" y="6431027"/>
            <a:ext cx="3949700" cy="342900"/>
          </a:xfrm>
          <a:prstGeom prst="roundRect">
            <a:avLst/>
          </a:prstGeom>
          <a:gradFill flip="none" rotWithShape="1">
            <a:gsLst>
              <a:gs pos="0">
                <a:srgbClr val="002D91">
                  <a:shade val="30000"/>
                  <a:satMod val="115000"/>
                </a:srgbClr>
              </a:gs>
              <a:gs pos="50000">
                <a:srgbClr val="002D91">
                  <a:shade val="67500"/>
                  <a:satMod val="115000"/>
                </a:srgbClr>
              </a:gs>
              <a:gs pos="100000">
                <a:srgbClr val="002D91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dirty="0"/>
              <a:t>Promedio sector: 8,04%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6CC1986-9E60-4CA7-8BC1-AF1B7D070EF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58976" y="855975"/>
            <a:ext cx="5418921" cy="554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869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D41B569D-06F9-40B3-8BAE-38FFC29CD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8296" y="613347"/>
            <a:ext cx="3337084" cy="982727"/>
          </a:xfrm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s-CR" sz="3200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2D9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+mn-cs"/>
              </a:rPr>
              <a:t>CARTERA DE CRÉDITO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78429431-9B3E-4DEE-A504-25D162C3ED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63799"/>
            <a:ext cx="5911363" cy="393431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1CF4F91-E8C6-4A19-A1D8-10738E3CF7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7480" y="2026003"/>
            <a:ext cx="1923031" cy="437796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6E7A6BD0-F907-4202-B615-9CA9B16DA3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6932" y="2397282"/>
            <a:ext cx="982728" cy="982728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E001EEA3-9D9D-4785-9513-8DEC6A21A1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17821" y="3562428"/>
            <a:ext cx="797559" cy="797559"/>
          </a:xfrm>
          <a:prstGeom prst="rect">
            <a:avLst/>
          </a:prstGeom>
        </p:spPr>
      </p:pic>
      <p:sp>
        <p:nvSpPr>
          <p:cNvPr id="8" name="Flecha: hacia la izquierda 7">
            <a:hlinkClick r:id="rId7" action="ppaction://hlinksldjump"/>
            <a:extLst>
              <a:ext uri="{FF2B5EF4-FFF2-40B4-BE49-F238E27FC236}">
                <a16:creationId xmlns:a16="http://schemas.microsoft.com/office/drawing/2014/main" id="{E673A9F7-2CEF-47D8-9F44-CC448E6F43B4}"/>
              </a:ext>
            </a:extLst>
          </p:cNvPr>
          <p:cNvSpPr/>
          <p:nvPr/>
        </p:nvSpPr>
        <p:spPr>
          <a:xfrm>
            <a:off x="10744200" y="403632"/>
            <a:ext cx="812800" cy="419430"/>
          </a:xfrm>
          <a:prstGeom prst="leftArrow">
            <a:avLst>
              <a:gd name="adj1" fmla="val 25030"/>
              <a:gd name="adj2" fmla="val 50000"/>
            </a:avLst>
          </a:prstGeom>
          <a:solidFill>
            <a:srgbClr val="EDE4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BBE0056A-25CF-4E79-A103-17005535795A}"/>
              </a:ext>
            </a:extLst>
          </p:cNvPr>
          <p:cNvSpPr/>
          <p:nvPr/>
        </p:nvSpPr>
        <p:spPr>
          <a:xfrm>
            <a:off x="7607300" y="6417764"/>
            <a:ext cx="3949700" cy="342900"/>
          </a:xfrm>
          <a:prstGeom prst="roundRect">
            <a:avLst/>
          </a:prstGeom>
          <a:gradFill flip="none" rotWithShape="1">
            <a:gsLst>
              <a:gs pos="0">
                <a:srgbClr val="002D91">
                  <a:shade val="30000"/>
                  <a:satMod val="115000"/>
                </a:srgbClr>
              </a:gs>
              <a:gs pos="50000">
                <a:srgbClr val="002D91">
                  <a:shade val="67500"/>
                  <a:satMod val="115000"/>
                </a:srgbClr>
              </a:gs>
              <a:gs pos="100000">
                <a:srgbClr val="002D91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dirty="0"/>
              <a:t>Promedio sector: 5,09%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0F7B938-9550-48A1-A944-C7B921F22AA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54055" y="867590"/>
            <a:ext cx="5428761" cy="5541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368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D41B569D-06F9-40B3-8BAE-38FFC29CD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8296" y="613347"/>
            <a:ext cx="3337084" cy="982727"/>
          </a:xfrm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s-CR" sz="3200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2D9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+mn-cs"/>
              </a:rPr>
              <a:t>INVERSIONES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78429431-9B3E-4DEE-A504-25D162C3ED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63799"/>
            <a:ext cx="5911363" cy="393431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1CF4F91-E8C6-4A19-A1D8-10738E3CF7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7480" y="2026003"/>
            <a:ext cx="1923031" cy="437796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6E7A6BD0-F907-4202-B615-9CA9B16DA3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6932" y="2397282"/>
            <a:ext cx="982728" cy="982728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E001EEA3-9D9D-4785-9513-8DEC6A21A1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17821" y="3562428"/>
            <a:ext cx="797559" cy="797559"/>
          </a:xfrm>
          <a:prstGeom prst="rect">
            <a:avLst/>
          </a:prstGeom>
        </p:spPr>
      </p:pic>
      <p:sp>
        <p:nvSpPr>
          <p:cNvPr id="8" name="Flecha: hacia la izquierda 7">
            <a:hlinkClick r:id="rId7" action="ppaction://hlinksldjump"/>
            <a:extLst>
              <a:ext uri="{FF2B5EF4-FFF2-40B4-BE49-F238E27FC236}">
                <a16:creationId xmlns:a16="http://schemas.microsoft.com/office/drawing/2014/main" id="{E673A9F7-2CEF-47D8-9F44-CC448E6F43B4}"/>
              </a:ext>
            </a:extLst>
          </p:cNvPr>
          <p:cNvSpPr/>
          <p:nvPr/>
        </p:nvSpPr>
        <p:spPr>
          <a:xfrm>
            <a:off x="10744200" y="403632"/>
            <a:ext cx="812800" cy="419430"/>
          </a:xfrm>
          <a:prstGeom prst="leftArrow">
            <a:avLst>
              <a:gd name="adj1" fmla="val 25030"/>
              <a:gd name="adj2" fmla="val 50000"/>
            </a:avLst>
          </a:prstGeom>
          <a:solidFill>
            <a:srgbClr val="EDE4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BBE0056A-25CF-4E79-A103-17005535795A}"/>
              </a:ext>
            </a:extLst>
          </p:cNvPr>
          <p:cNvSpPr/>
          <p:nvPr/>
        </p:nvSpPr>
        <p:spPr>
          <a:xfrm>
            <a:off x="7607300" y="6417764"/>
            <a:ext cx="3949700" cy="342900"/>
          </a:xfrm>
          <a:prstGeom prst="roundRect">
            <a:avLst/>
          </a:prstGeom>
          <a:gradFill flip="none" rotWithShape="1">
            <a:gsLst>
              <a:gs pos="0">
                <a:srgbClr val="002D91">
                  <a:shade val="30000"/>
                  <a:satMod val="115000"/>
                </a:srgbClr>
              </a:gs>
              <a:gs pos="50000">
                <a:srgbClr val="002D91">
                  <a:shade val="67500"/>
                  <a:satMod val="115000"/>
                </a:srgbClr>
              </a:gs>
              <a:gs pos="100000">
                <a:srgbClr val="002D91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dirty="0"/>
              <a:t>Promedio sector: 14,45%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F715815-A441-4437-A5FD-FB0F5B5549C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29400" y="874957"/>
            <a:ext cx="5460999" cy="554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439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D41B569D-06F9-40B3-8BAE-38FFC29CD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8296" y="613347"/>
            <a:ext cx="3337084" cy="982727"/>
          </a:xfrm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s-CR" sz="3200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2D9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+mn-cs"/>
              </a:rPr>
              <a:t>PASIVO TOTAL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78429431-9B3E-4DEE-A504-25D162C3ED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63799"/>
            <a:ext cx="5911363" cy="393431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1CF4F91-E8C6-4A19-A1D8-10738E3CF7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7480" y="2026003"/>
            <a:ext cx="1923031" cy="437796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6E7A6BD0-F907-4202-B615-9CA9B16DA3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6932" y="2397282"/>
            <a:ext cx="982728" cy="982728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E001EEA3-9D9D-4785-9513-8DEC6A21A1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17821" y="3562428"/>
            <a:ext cx="797559" cy="797559"/>
          </a:xfrm>
          <a:prstGeom prst="rect">
            <a:avLst/>
          </a:prstGeom>
        </p:spPr>
      </p:pic>
      <p:sp>
        <p:nvSpPr>
          <p:cNvPr id="8" name="Flecha: hacia la izquierda 7">
            <a:hlinkClick r:id="rId7" action="ppaction://hlinksldjump"/>
            <a:extLst>
              <a:ext uri="{FF2B5EF4-FFF2-40B4-BE49-F238E27FC236}">
                <a16:creationId xmlns:a16="http://schemas.microsoft.com/office/drawing/2014/main" id="{E673A9F7-2CEF-47D8-9F44-CC448E6F43B4}"/>
              </a:ext>
            </a:extLst>
          </p:cNvPr>
          <p:cNvSpPr/>
          <p:nvPr/>
        </p:nvSpPr>
        <p:spPr>
          <a:xfrm>
            <a:off x="10744200" y="403632"/>
            <a:ext cx="812800" cy="419430"/>
          </a:xfrm>
          <a:prstGeom prst="leftArrow">
            <a:avLst>
              <a:gd name="adj1" fmla="val 25030"/>
              <a:gd name="adj2" fmla="val 50000"/>
            </a:avLst>
          </a:prstGeom>
          <a:solidFill>
            <a:srgbClr val="EDE4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BBE0056A-25CF-4E79-A103-17005535795A}"/>
              </a:ext>
            </a:extLst>
          </p:cNvPr>
          <p:cNvSpPr/>
          <p:nvPr/>
        </p:nvSpPr>
        <p:spPr>
          <a:xfrm>
            <a:off x="7607300" y="6417764"/>
            <a:ext cx="3949700" cy="342900"/>
          </a:xfrm>
          <a:prstGeom prst="roundRect">
            <a:avLst/>
          </a:prstGeom>
          <a:gradFill flip="none" rotWithShape="1">
            <a:gsLst>
              <a:gs pos="0">
                <a:srgbClr val="002D91">
                  <a:shade val="30000"/>
                  <a:satMod val="115000"/>
                </a:srgbClr>
              </a:gs>
              <a:gs pos="50000">
                <a:srgbClr val="002D91">
                  <a:shade val="67500"/>
                  <a:satMod val="115000"/>
                </a:srgbClr>
              </a:gs>
              <a:gs pos="100000">
                <a:srgbClr val="002D91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dirty="0"/>
              <a:t>Promedio sector: 8,34%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44DE031-FFA3-4F4E-8B80-065849D455F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77066" y="939800"/>
            <a:ext cx="5396034" cy="545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571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D41B569D-06F9-40B3-8BAE-38FFC29CD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8296" y="613347"/>
            <a:ext cx="3337084" cy="982727"/>
          </a:xfrm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s-CR" sz="3200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2D9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+mn-cs"/>
              </a:rPr>
              <a:t>AHORRO A LA VISTA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78429431-9B3E-4DEE-A504-25D162C3ED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63799"/>
            <a:ext cx="5911363" cy="393431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1CF4F91-E8C6-4A19-A1D8-10738E3CF7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684" y="2991204"/>
            <a:ext cx="1923031" cy="437796"/>
          </a:xfrm>
          <a:prstGeom prst="rect">
            <a:avLst/>
          </a:prstGeom>
        </p:spPr>
      </p:pic>
      <p:sp>
        <p:nvSpPr>
          <p:cNvPr id="8" name="Flecha: hacia la izquierda 7">
            <a:hlinkClick r:id="rId5" action="ppaction://hlinksldjump"/>
            <a:extLst>
              <a:ext uri="{FF2B5EF4-FFF2-40B4-BE49-F238E27FC236}">
                <a16:creationId xmlns:a16="http://schemas.microsoft.com/office/drawing/2014/main" id="{E673A9F7-2CEF-47D8-9F44-CC448E6F43B4}"/>
              </a:ext>
            </a:extLst>
          </p:cNvPr>
          <p:cNvSpPr/>
          <p:nvPr/>
        </p:nvSpPr>
        <p:spPr>
          <a:xfrm>
            <a:off x="10744200" y="403632"/>
            <a:ext cx="812800" cy="419430"/>
          </a:xfrm>
          <a:prstGeom prst="leftArrow">
            <a:avLst>
              <a:gd name="adj1" fmla="val 25030"/>
              <a:gd name="adj2" fmla="val 50000"/>
            </a:avLst>
          </a:prstGeom>
          <a:solidFill>
            <a:srgbClr val="EDE4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BBE0056A-25CF-4E79-A103-17005535795A}"/>
              </a:ext>
            </a:extLst>
          </p:cNvPr>
          <p:cNvSpPr/>
          <p:nvPr/>
        </p:nvSpPr>
        <p:spPr>
          <a:xfrm>
            <a:off x="7607300" y="6417764"/>
            <a:ext cx="3949700" cy="342900"/>
          </a:xfrm>
          <a:prstGeom prst="roundRect">
            <a:avLst/>
          </a:prstGeom>
          <a:gradFill flip="none" rotWithShape="1">
            <a:gsLst>
              <a:gs pos="0">
                <a:srgbClr val="002D91">
                  <a:shade val="30000"/>
                  <a:satMod val="115000"/>
                </a:srgbClr>
              </a:gs>
              <a:gs pos="50000">
                <a:srgbClr val="002D91">
                  <a:shade val="67500"/>
                  <a:satMod val="115000"/>
                </a:srgbClr>
              </a:gs>
              <a:gs pos="100000">
                <a:srgbClr val="002D91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dirty="0"/>
              <a:t>Promedio sector: 3,17%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8A7B70C-C820-42AC-AFBF-A7792F617C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5187" y="985487"/>
            <a:ext cx="5488425" cy="5269852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C6DD7D3F-7F97-4385-9524-33A71E6DFFC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61927" y="1861674"/>
            <a:ext cx="787636" cy="787636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DBC10A8-4E08-4739-ADC7-A89C9E6BD64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03667" y="4051301"/>
            <a:ext cx="1746696" cy="35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422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id="{D41B569D-06F9-40B3-8BAE-38FFC29CD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8296" y="613347"/>
            <a:ext cx="3337084" cy="982727"/>
          </a:xfrm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s-CR" sz="3200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2D9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+mn-cs"/>
              </a:rPr>
              <a:t>DEPÓSITOS A PLAZO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78429431-9B3E-4DEE-A504-25D162C3ED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63799"/>
            <a:ext cx="5911363" cy="3934315"/>
          </a:xfrm>
          <a:prstGeom prst="rect">
            <a:avLst/>
          </a:prstGeom>
        </p:spPr>
      </p:pic>
      <p:sp>
        <p:nvSpPr>
          <p:cNvPr id="8" name="Flecha: hacia la izquierda 7">
            <a:hlinkClick r:id="rId4" action="ppaction://hlinksldjump"/>
            <a:extLst>
              <a:ext uri="{FF2B5EF4-FFF2-40B4-BE49-F238E27FC236}">
                <a16:creationId xmlns:a16="http://schemas.microsoft.com/office/drawing/2014/main" id="{E673A9F7-2CEF-47D8-9F44-CC448E6F43B4}"/>
              </a:ext>
            </a:extLst>
          </p:cNvPr>
          <p:cNvSpPr/>
          <p:nvPr/>
        </p:nvSpPr>
        <p:spPr>
          <a:xfrm>
            <a:off x="10744200" y="403632"/>
            <a:ext cx="812800" cy="419430"/>
          </a:xfrm>
          <a:prstGeom prst="leftArrow">
            <a:avLst>
              <a:gd name="adj1" fmla="val 25030"/>
              <a:gd name="adj2" fmla="val 50000"/>
            </a:avLst>
          </a:prstGeom>
          <a:solidFill>
            <a:srgbClr val="EDE4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BBE0056A-25CF-4E79-A103-17005535795A}"/>
              </a:ext>
            </a:extLst>
          </p:cNvPr>
          <p:cNvSpPr/>
          <p:nvPr/>
        </p:nvSpPr>
        <p:spPr>
          <a:xfrm>
            <a:off x="7607300" y="6417764"/>
            <a:ext cx="3949700" cy="342900"/>
          </a:xfrm>
          <a:prstGeom prst="roundRect">
            <a:avLst/>
          </a:prstGeom>
          <a:gradFill flip="none" rotWithShape="1">
            <a:gsLst>
              <a:gs pos="0">
                <a:srgbClr val="002D91">
                  <a:shade val="30000"/>
                  <a:satMod val="115000"/>
                </a:srgbClr>
              </a:gs>
              <a:gs pos="50000">
                <a:srgbClr val="002D91">
                  <a:shade val="67500"/>
                  <a:satMod val="115000"/>
                </a:srgbClr>
              </a:gs>
              <a:gs pos="100000">
                <a:srgbClr val="002D91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dirty="0"/>
              <a:t>Promedio sector: 10,20%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477DC63B-29F7-4028-A2DC-968D7A1F79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7480" y="2026003"/>
            <a:ext cx="1923031" cy="437796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3C36C3D3-CC80-46A1-958A-A0536669CB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6932" y="2397282"/>
            <a:ext cx="982728" cy="982728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C150C83B-7BC8-4DA4-9444-320CDD403D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17821" y="3562428"/>
            <a:ext cx="797559" cy="79755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3230FB3-39E9-4756-BEE8-DE059F8B81B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00491" y="859708"/>
            <a:ext cx="5524500" cy="555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79557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1250</TotalTime>
  <Words>381</Words>
  <Application>Microsoft Office PowerPoint</Application>
  <PresentationFormat>Panorámica</PresentationFormat>
  <Paragraphs>87</Paragraphs>
  <Slides>21</Slides>
  <Notes>17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Tema de Office</vt:lpstr>
      <vt:lpstr>COMPARATIVO DE COOPERATIVAS.   DEPARTAMENTO GESTIÓN INTEGRAL DE RIESGOS.   ABRIL 2019                    </vt:lpstr>
      <vt:lpstr>COMPARATIVO DE COOPERATIVAS</vt:lpstr>
      <vt:lpstr>RANKINGS</vt:lpstr>
      <vt:lpstr>ACTIVO TOTAL</vt:lpstr>
      <vt:lpstr>CARTERA DE CRÉDITO</vt:lpstr>
      <vt:lpstr>INVERSIONES</vt:lpstr>
      <vt:lpstr>PASIVO TOTAL</vt:lpstr>
      <vt:lpstr>AHORRO A LA VISTA</vt:lpstr>
      <vt:lpstr>DEPÓSITOS A PLAZO</vt:lpstr>
      <vt:lpstr>OBLIGACIONES BANCARIAS</vt:lpstr>
      <vt:lpstr>PATRIMONIO</vt:lpstr>
      <vt:lpstr>RENTABILIDAD SOBRE PATRIMONIO</vt:lpstr>
      <vt:lpstr>COMPROMISO PATRIMONIAL</vt:lpstr>
      <vt:lpstr>MORA MAYOR A 90 DÍAS Y COBRO JUDICIAL / CARTERA DIRECTA</vt:lpstr>
      <vt:lpstr>CARTERA A+B / CARTERA TOTAL</vt:lpstr>
      <vt:lpstr>ESTIMACIONES SOBRE CARTERA DE CRÉDITO / CARTERA CON ATRASO MAYOR A 90 DÍAS</vt:lpstr>
      <vt:lpstr>TOP CRECIMIENTO</vt:lpstr>
      <vt:lpstr>ACTIVO TOTAL (CAMBIO ANUAL)</vt:lpstr>
      <vt:lpstr>INVERSIONES (CAMBIO ANUAL)</vt:lpstr>
      <vt:lpstr>AHORRO VISTA (CAMBIO ANUAL)</vt:lpstr>
      <vt:lpstr>OBLIGACIONES BANCARIAS (CAMBIO ANUAL)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Bryan Arce Ramirez</dc:creator>
  <cp:lastModifiedBy>Bryan Arce Ramirez</cp:lastModifiedBy>
  <cp:revision>213</cp:revision>
  <dcterms:created xsi:type="dcterms:W3CDTF">2018-08-17T17:55:31Z</dcterms:created>
  <dcterms:modified xsi:type="dcterms:W3CDTF">2019-05-22T16:48:17Z</dcterms:modified>
</cp:coreProperties>
</file>