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B85FAA-0D0E-419B-8F0F-4F73F20C0DC8}" type="datetimeFigureOut">
              <a:rPr lang="es-CR" smtClean="0"/>
              <a:t>26/06/2020</a:t>
            </a:fld>
            <a:endParaRPr lang="es-C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3E0019-397B-46C0-9521-A561F2099F33}" type="slidenum">
              <a:rPr lang="es-CR" smtClean="0"/>
              <a:t>‹Nº›</a:t>
            </a:fld>
            <a:endParaRPr lang="es-CR"/>
          </a:p>
        </p:txBody>
      </p:sp>
    </p:spTree>
    <p:extLst>
      <p:ext uri="{BB962C8B-B14F-4D97-AF65-F5344CB8AC3E}">
        <p14:creationId xmlns:p14="http://schemas.microsoft.com/office/powerpoint/2010/main" val="3035616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542B60-6C20-42AB-800E-16AE82738AC0}" type="datetime1">
              <a:rPr lang="es-CR" smtClean="0"/>
              <a:t>26/06/2020</a:t>
            </a:fld>
            <a:endParaRPr lang="es-CR"/>
          </a:p>
        </p:txBody>
      </p:sp>
      <p:sp>
        <p:nvSpPr>
          <p:cNvPr id="5" name="Footer Placeholder 4"/>
          <p:cNvSpPr>
            <a:spLocks noGrp="1"/>
          </p:cNvSpPr>
          <p:nvPr>
            <p:ph type="ftr" sz="quarter" idx="11"/>
          </p:nvPr>
        </p:nvSpPr>
        <p:spPr>
          <a:xfrm>
            <a:off x="5332412" y="5883275"/>
            <a:ext cx="4324044" cy="365125"/>
          </a:xfrm>
        </p:spPr>
        <p:txBody>
          <a:bodyPr/>
          <a:lstStyle/>
          <a:p>
            <a:r>
              <a:rPr lang="es-CR"/>
              <a:t>CRMV Grupo Tecnológico</a:t>
            </a:r>
          </a:p>
        </p:txBody>
      </p:sp>
      <p:sp>
        <p:nvSpPr>
          <p:cNvPr id="6" name="Slide Number Placeholder 5"/>
          <p:cNvSpPr>
            <a:spLocks noGrp="1"/>
          </p:cNvSpPr>
          <p:nvPr>
            <p:ph type="sldNum" sz="quarter" idx="12"/>
          </p:nvPr>
        </p:nvSpPr>
        <p:spPr/>
        <p:txBody>
          <a:bodyPr/>
          <a:lstStyle/>
          <a:p>
            <a:fld id="{CF5D80EB-6261-439F-BBF3-4322DA2A6CE2}" type="slidenum">
              <a:rPr lang="es-CR" smtClean="0"/>
              <a:t>‹Nº›</a:t>
            </a:fld>
            <a:endParaRPr lang="es-CR"/>
          </a:p>
        </p:txBody>
      </p:sp>
    </p:spTree>
    <p:extLst>
      <p:ext uri="{BB962C8B-B14F-4D97-AF65-F5344CB8AC3E}">
        <p14:creationId xmlns:p14="http://schemas.microsoft.com/office/powerpoint/2010/main" val="2642051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A64FB6E-1555-4773-B91D-BC64DAC28026}" type="datetime1">
              <a:rPr lang="es-CR" smtClean="0"/>
              <a:t>26/06/2020</a:t>
            </a:fld>
            <a:endParaRPr lang="es-CR"/>
          </a:p>
        </p:txBody>
      </p:sp>
      <p:sp>
        <p:nvSpPr>
          <p:cNvPr id="6" name="Footer Placeholder 5"/>
          <p:cNvSpPr>
            <a:spLocks noGrp="1"/>
          </p:cNvSpPr>
          <p:nvPr>
            <p:ph type="ftr" sz="quarter" idx="11"/>
          </p:nvPr>
        </p:nvSpPr>
        <p:spPr/>
        <p:txBody>
          <a:bodyPr/>
          <a:lstStyle/>
          <a:p>
            <a:r>
              <a:rPr lang="es-CR"/>
              <a:t>CRMV Grupo Tecnológico</a:t>
            </a:r>
          </a:p>
        </p:txBody>
      </p:sp>
      <p:sp>
        <p:nvSpPr>
          <p:cNvPr id="7" name="Slide Number Placeholder 6"/>
          <p:cNvSpPr>
            <a:spLocks noGrp="1"/>
          </p:cNvSpPr>
          <p:nvPr>
            <p:ph type="sldNum" sz="quarter" idx="12"/>
          </p:nvPr>
        </p:nvSpPr>
        <p:spPr/>
        <p:txBody>
          <a:bodyPr/>
          <a:lstStyle/>
          <a:p>
            <a:fld id="{CF5D80EB-6261-439F-BBF3-4322DA2A6CE2}" type="slidenum">
              <a:rPr lang="es-CR" smtClean="0"/>
              <a:t>‹Nº›</a:t>
            </a:fld>
            <a:endParaRPr lang="es-CR"/>
          </a:p>
        </p:txBody>
      </p:sp>
    </p:spTree>
    <p:extLst>
      <p:ext uri="{BB962C8B-B14F-4D97-AF65-F5344CB8AC3E}">
        <p14:creationId xmlns:p14="http://schemas.microsoft.com/office/powerpoint/2010/main" val="3150196510"/>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A64FB6E-1555-4773-B91D-BC64DAC28026}" type="datetime1">
              <a:rPr lang="es-CR" smtClean="0"/>
              <a:t>26/06/2020</a:t>
            </a:fld>
            <a:endParaRPr lang="es-CR"/>
          </a:p>
        </p:txBody>
      </p:sp>
      <p:sp>
        <p:nvSpPr>
          <p:cNvPr id="5" name="Footer Placeholder 4"/>
          <p:cNvSpPr>
            <a:spLocks noGrp="1"/>
          </p:cNvSpPr>
          <p:nvPr>
            <p:ph type="ftr" sz="quarter" idx="11"/>
          </p:nvPr>
        </p:nvSpPr>
        <p:spPr/>
        <p:txBody>
          <a:bodyPr/>
          <a:lstStyle/>
          <a:p>
            <a:r>
              <a:rPr lang="es-CR"/>
              <a:t>CRMV Grupo Tecnológico</a:t>
            </a:r>
          </a:p>
        </p:txBody>
      </p:sp>
      <p:sp>
        <p:nvSpPr>
          <p:cNvPr id="6" name="Slide Number Placeholder 5"/>
          <p:cNvSpPr>
            <a:spLocks noGrp="1"/>
          </p:cNvSpPr>
          <p:nvPr>
            <p:ph type="sldNum" sz="quarter" idx="12"/>
          </p:nvPr>
        </p:nvSpPr>
        <p:spPr/>
        <p:txBody>
          <a:bodyPr/>
          <a:lstStyle/>
          <a:p>
            <a:fld id="{CF5D80EB-6261-439F-BBF3-4322DA2A6CE2}" type="slidenum">
              <a:rPr lang="es-CR" smtClean="0"/>
              <a:t>‹Nº›</a:t>
            </a:fld>
            <a:endParaRPr lang="es-CR"/>
          </a:p>
        </p:txBody>
      </p:sp>
    </p:spTree>
    <p:extLst>
      <p:ext uri="{BB962C8B-B14F-4D97-AF65-F5344CB8AC3E}">
        <p14:creationId xmlns:p14="http://schemas.microsoft.com/office/powerpoint/2010/main" val="201851075"/>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A64FB6E-1555-4773-B91D-BC64DAC28026}" type="datetime1">
              <a:rPr lang="es-CR" smtClean="0"/>
              <a:t>26/06/2020</a:t>
            </a:fld>
            <a:endParaRPr lang="es-CR"/>
          </a:p>
        </p:txBody>
      </p:sp>
      <p:sp>
        <p:nvSpPr>
          <p:cNvPr id="5" name="Footer Placeholder 4"/>
          <p:cNvSpPr>
            <a:spLocks noGrp="1"/>
          </p:cNvSpPr>
          <p:nvPr>
            <p:ph type="ftr" sz="quarter" idx="11"/>
          </p:nvPr>
        </p:nvSpPr>
        <p:spPr/>
        <p:txBody>
          <a:bodyPr/>
          <a:lstStyle/>
          <a:p>
            <a:r>
              <a:rPr lang="es-CR"/>
              <a:t>CRMV Grupo Tecnológico</a:t>
            </a:r>
          </a:p>
        </p:txBody>
      </p:sp>
      <p:sp>
        <p:nvSpPr>
          <p:cNvPr id="6" name="Slide Number Placeholder 5"/>
          <p:cNvSpPr>
            <a:spLocks noGrp="1"/>
          </p:cNvSpPr>
          <p:nvPr>
            <p:ph type="sldNum" sz="quarter" idx="12"/>
          </p:nvPr>
        </p:nvSpPr>
        <p:spPr/>
        <p:txBody>
          <a:bodyPr/>
          <a:lstStyle/>
          <a:p>
            <a:fld id="{CF5D80EB-6261-439F-BBF3-4322DA2A6CE2}" type="slidenum">
              <a:rPr lang="es-CR" smtClean="0"/>
              <a:t>‹Nº›</a:t>
            </a:fld>
            <a:endParaRPr lang="es-CR"/>
          </a:p>
        </p:txBody>
      </p:sp>
    </p:spTree>
    <p:extLst>
      <p:ext uri="{BB962C8B-B14F-4D97-AF65-F5344CB8AC3E}">
        <p14:creationId xmlns:p14="http://schemas.microsoft.com/office/powerpoint/2010/main" val="572971058"/>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A64FB6E-1555-4773-B91D-BC64DAC28026}" type="datetime1">
              <a:rPr lang="es-CR" smtClean="0"/>
              <a:t>26/06/2020</a:t>
            </a:fld>
            <a:endParaRPr lang="es-CR"/>
          </a:p>
        </p:txBody>
      </p:sp>
      <p:sp>
        <p:nvSpPr>
          <p:cNvPr id="5" name="Footer Placeholder 4"/>
          <p:cNvSpPr>
            <a:spLocks noGrp="1"/>
          </p:cNvSpPr>
          <p:nvPr>
            <p:ph type="ftr" sz="quarter" idx="11"/>
          </p:nvPr>
        </p:nvSpPr>
        <p:spPr/>
        <p:txBody>
          <a:bodyPr/>
          <a:lstStyle/>
          <a:p>
            <a:r>
              <a:rPr lang="es-CR"/>
              <a:t>CRMV Grupo Tecnológico</a:t>
            </a:r>
          </a:p>
        </p:txBody>
      </p:sp>
      <p:sp>
        <p:nvSpPr>
          <p:cNvPr id="6" name="Slide Number Placeholder 5"/>
          <p:cNvSpPr>
            <a:spLocks noGrp="1"/>
          </p:cNvSpPr>
          <p:nvPr>
            <p:ph type="sldNum" sz="quarter" idx="12"/>
          </p:nvPr>
        </p:nvSpPr>
        <p:spPr/>
        <p:txBody>
          <a:bodyPr/>
          <a:lstStyle/>
          <a:p>
            <a:fld id="{CF5D80EB-6261-439F-BBF3-4322DA2A6CE2}" type="slidenum">
              <a:rPr lang="es-CR" smtClean="0"/>
              <a:t>‹Nº›</a:t>
            </a:fld>
            <a:endParaRPr lang="es-CR"/>
          </a:p>
        </p:txBody>
      </p:sp>
    </p:spTree>
    <p:extLst>
      <p:ext uri="{BB962C8B-B14F-4D97-AF65-F5344CB8AC3E}">
        <p14:creationId xmlns:p14="http://schemas.microsoft.com/office/powerpoint/2010/main" val="3199271132"/>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A64FB6E-1555-4773-B91D-BC64DAC28026}" type="datetime1">
              <a:rPr lang="es-CR" smtClean="0"/>
              <a:t>26/06/2020</a:t>
            </a:fld>
            <a:endParaRPr lang="es-CR"/>
          </a:p>
        </p:txBody>
      </p:sp>
      <p:sp>
        <p:nvSpPr>
          <p:cNvPr id="5" name="Footer Placeholder 4"/>
          <p:cNvSpPr>
            <a:spLocks noGrp="1"/>
          </p:cNvSpPr>
          <p:nvPr>
            <p:ph type="ftr" sz="quarter" idx="11"/>
          </p:nvPr>
        </p:nvSpPr>
        <p:spPr/>
        <p:txBody>
          <a:bodyPr/>
          <a:lstStyle/>
          <a:p>
            <a:r>
              <a:rPr lang="es-CR"/>
              <a:t>CRMV Grupo Tecnológico</a:t>
            </a:r>
          </a:p>
        </p:txBody>
      </p:sp>
      <p:sp>
        <p:nvSpPr>
          <p:cNvPr id="6" name="Slide Number Placeholder 5"/>
          <p:cNvSpPr>
            <a:spLocks noGrp="1"/>
          </p:cNvSpPr>
          <p:nvPr>
            <p:ph type="sldNum" sz="quarter" idx="12"/>
          </p:nvPr>
        </p:nvSpPr>
        <p:spPr/>
        <p:txBody>
          <a:bodyPr/>
          <a:lstStyle/>
          <a:p>
            <a:fld id="{CF5D80EB-6261-439F-BBF3-4322DA2A6CE2}" type="slidenum">
              <a:rPr lang="es-CR" smtClean="0"/>
              <a:t>‹Nº›</a:t>
            </a:fld>
            <a:endParaRPr lang="es-CR"/>
          </a:p>
        </p:txBody>
      </p:sp>
    </p:spTree>
    <p:extLst>
      <p:ext uri="{BB962C8B-B14F-4D97-AF65-F5344CB8AC3E}">
        <p14:creationId xmlns:p14="http://schemas.microsoft.com/office/powerpoint/2010/main" val="1831913196"/>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A64FB6E-1555-4773-B91D-BC64DAC28026}" type="datetime1">
              <a:rPr lang="es-CR" smtClean="0"/>
              <a:t>26/06/2020</a:t>
            </a:fld>
            <a:endParaRPr lang="es-CR"/>
          </a:p>
        </p:txBody>
      </p:sp>
      <p:sp>
        <p:nvSpPr>
          <p:cNvPr id="5" name="Footer Placeholder 4"/>
          <p:cNvSpPr>
            <a:spLocks noGrp="1"/>
          </p:cNvSpPr>
          <p:nvPr>
            <p:ph type="ftr" sz="quarter" idx="11"/>
          </p:nvPr>
        </p:nvSpPr>
        <p:spPr/>
        <p:txBody>
          <a:bodyPr/>
          <a:lstStyle/>
          <a:p>
            <a:r>
              <a:rPr lang="es-CR"/>
              <a:t>CRMV Grupo Tecnológico</a:t>
            </a:r>
          </a:p>
        </p:txBody>
      </p:sp>
      <p:sp>
        <p:nvSpPr>
          <p:cNvPr id="6" name="Slide Number Placeholder 5"/>
          <p:cNvSpPr>
            <a:spLocks noGrp="1"/>
          </p:cNvSpPr>
          <p:nvPr>
            <p:ph type="sldNum" sz="quarter" idx="12"/>
          </p:nvPr>
        </p:nvSpPr>
        <p:spPr/>
        <p:txBody>
          <a:bodyPr/>
          <a:lstStyle/>
          <a:p>
            <a:fld id="{CF5D80EB-6261-439F-BBF3-4322DA2A6CE2}" type="slidenum">
              <a:rPr lang="es-CR" smtClean="0"/>
              <a:t>‹Nº›</a:t>
            </a:fld>
            <a:endParaRPr lang="es-CR"/>
          </a:p>
        </p:txBody>
      </p:sp>
    </p:spTree>
    <p:extLst>
      <p:ext uri="{BB962C8B-B14F-4D97-AF65-F5344CB8AC3E}">
        <p14:creationId xmlns:p14="http://schemas.microsoft.com/office/powerpoint/2010/main" val="3800041248"/>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DC39933-4E48-46A8-8A79-78AAAA663E70}" type="datetime1">
              <a:rPr lang="es-CR" smtClean="0"/>
              <a:t>26/06/2020</a:t>
            </a:fld>
            <a:endParaRPr lang="es-CR"/>
          </a:p>
        </p:txBody>
      </p:sp>
      <p:sp>
        <p:nvSpPr>
          <p:cNvPr id="5" name="Footer Placeholder 4"/>
          <p:cNvSpPr>
            <a:spLocks noGrp="1"/>
          </p:cNvSpPr>
          <p:nvPr>
            <p:ph type="ftr" sz="quarter" idx="11"/>
          </p:nvPr>
        </p:nvSpPr>
        <p:spPr/>
        <p:txBody>
          <a:bodyPr/>
          <a:lstStyle/>
          <a:p>
            <a:r>
              <a:rPr lang="es-CR"/>
              <a:t>CRMV Grupo Tecnológico</a:t>
            </a:r>
          </a:p>
        </p:txBody>
      </p:sp>
      <p:sp>
        <p:nvSpPr>
          <p:cNvPr id="6" name="Slide Number Placeholder 5"/>
          <p:cNvSpPr>
            <a:spLocks noGrp="1"/>
          </p:cNvSpPr>
          <p:nvPr>
            <p:ph type="sldNum" sz="quarter" idx="12"/>
          </p:nvPr>
        </p:nvSpPr>
        <p:spPr/>
        <p:txBody>
          <a:bodyPr/>
          <a:lstStyle/>
          <a:p>
            <a:fld id="{CF5D80EB-6261-439F-BBF3-4322DA2A6CE2}" type="slidenum">
              <a:rPr lang="es-CR" smtClean="0"/>
              <a:t>‹Nº›</a:t>
            </a:fld>
            <a:endParaRPr lang="es-CR"/>
          </a:p>
        </p:txBody>
      </p:sp>
    </p:spTree>
    <p:extLst>
      <p:ext uri="{BB962C8B-B14F-4D97-AF65-F5344CB8AC3E}">
        <p14:creationId xmlns:p14="http://schemas.microsoft.com/office/powerpoint/2010/main" val="35386945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0CDC272-9E26-44EB-B77F-178C51C6B140}" type="datetime1">
              <a:rPr lang="es-CR" smtClean="0"/>
              <a:t>26/06/2020</a:t>
            </a:fld>
            <a:endParaRPr lang="es-CR"/>
          </a:p>
        </p:txBody>
      </p:sp>
      <p:sp>
        <p:nvSpPr>
          <p:cNvPr id="5" name="Footer Placeholder 4"/>
          <p:cNvSpPr>
            <a:spLocks noGrp="1"/>
          </p:cNvSpPr>
          <p:nvPr>
            <p:ph type="ftr" sz="quarter" idx="11"/>
          </p:nvPr>
        </p:nvSpPr>
        <p:spPr/>
        <p:txBody>
          <a:bodyPr/>
          <a:lstStyle/>
          <a:p>
            <a:r>
              <a:rPr lang="es-CR"/>
              <a:t>CRMV Grupo Tecnológico</a:t>
            </a:r>
          </a:p>
        </p:txBody>
      </p:sp>
      <p:sp>
        <p:nvSpPr>
          <p:cNvPr id="6" name="Slide Number Placeholder 5"/>
          <p:cNvSpPr>
            <a:spLocks noGrp="1"/>
          </p:cNvSpPr>
          <p:nvPr>
            <p:ph type="sldNum" sz="quarter" idx="12"/>
          </p:nvPr>
        </p:nvSpPr>
        <p:spPr/>
        <p:txBody>
          <a:bodyPr/>
          <a:lstStyle/>
          <a:p>
            <a:fld id="{CF5D80EB-6261-439F-BBF3-4322DA2A6CE2}" type="slidenum">
              <a:rPr lang="es-CR" smtClean="0"/>
              <a:t>‹Nº›</a:t>
            </a:fld>
            <a:endParaRPr lang="es-CR"/>
          </a:p>
        </p:txBody>
      </p:sp>
    </p:spTree>
    <p:extLst>
      <p:ext uri="{BB962C8B-B14F-4D97-AF65-F5344CB8AC3E}">
        <p14:creationId xmlns:p14="http://schemas.microsoft.com/office/powerpoint/2010/main" val="329786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56EF3CE-3518-4955-9BBC-C52924B90C6D}" type="datetime1">
              <a:rPr lang="es-CR" smtClean="0"/>
              <a:t>26/06/2020</a:t>
            </a:fld>
            <a:endParaRPr lang="es-CR"/>
          </a:p>
        </p:txBody>
      </p:sp>
      <p:sp>
        <p:nvSpPr>
          <p:cNvPr id="5" name="Footer Placeholder 4"/>
          <p:cNvSpPr>
            <a:spLocks noGrp="1"/>
          </p:cNvSpPr>
          <p:nvPr>
            <p:ph type="ftr" sz="quarter" idx="11"/>
          </p:nvPr>
        </p:nvSpPr>
        <p:spPr/>
        <p:txBody>
          <a:bodyPr/>
          <a:lstStyle/>
          <a:p>
            <a:r>
              <a:rPr lang="es-CR"/>
              <a:t>CRMV Grupo Tecnológico</a:t>
            </a:r>
          </a:p>
        </p:txBody>
      </p:sp>
      <p:sp>
        <p:nvSpPr>
          <p:cNvPr id="6" name="Slide Number Placeholder 5"/>
          <p:cNvSpPr>
            <a:spLocks noGrp="1"/>
          </p:cNvSpPr>
          <p:nvPr>
            <p:ph type="sldNum" sz="quarter" idx="12"/>
          </p:nvPr>
        </p:nvSpPr>
        <p:spPr>
          <a:xfrm>
            <a:off x="10951856" y="5867131"/>
            <a:ext cx="551167" cy="365125"/>
          </a:xfrm>
        </p:spPr>
        <p:txBody>
          <a:bodyPr/>
          <a:lstStyle/>
          <a:p>
            <a:fld id="{CF5D80EB-6261-439F-BBF3-4322DA2A6CE2}" type="slidenum">
              <a:rPr lang="es-CR" smtClean="0"/>
              <a:t>‹Nº›</a:t>
            </a:fld>
            <a:endParaRPr lang="es-CR"/>
          </a:p>
        </p:txBody>
      </p:sp>
    </p:spTree>
    <p:extLst>
      <p:ext uri="{BB962C8B-B14F-4D97-AF65-F5344CB8AC3E}">
        <p14:creationId xmlns:p14="http://schemas.microsoft.com/office/powerpoint/2010/main" val="588813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520C9D4-93C5-4332-9923-ED12D0094879}" type="datetime1">
              <a:rPr lang="es-CR" smtClean="0"/>
              <a:t>26/06/2020</a:t>
            </a:fld>
            <a:endParaRPr lang="es-CR"/>
          </a:p>
        </p:txBody>
      </p:sp>
      <p:sp>
        <p:nvSpPr>
          <p:cNvPr id="5" name="Footer Placeholder 4"/>
          <p:cNvSpPr>
            <a:spLocks noGrp="1"/>
          </p:cNvSpPr>
          <p:nvPr>
            <p:ph type="ftr" sz="quarter" idx="11"/>
          </p:nvPr>
        </p:nvSpPr>
        <p:spPr/>
        <p:txBody>
          <a:bodyPr/>
          <a:lstStyle/>
          <a:p>
            <a:r>
              <a:rPr lang="es-CR"/>
              <a:t>CRMV Grupo Tecnológico</a:t>
            </a:r>
          </a:p>
        </p:txBody>
      </p:sp>
      <p:sp>
        <p:nvSpPr>
          <p:cNvPr id="6" name="Slide Number Placeholder 5"/>
          <p:cNvSpPr>
            <a:spLocks noGrp="1"/>
          </p:cNvSpPr>
          <p:nvPr>
            <p:ph type="sldNum" sz="quarter" idx="12"/>
          </p:nvPr>
        </p:nvSpPr>
        <p:spPr/>
        <p:txBody>
          <a:bodyPr/>
          <a:lstStyle/>
          <a:p>
            <a:fld id="{CF5D80EB-6261-439F-BBF3-4322DA2A6CE2}" type="slidenum">
              <a:rPr lang="es-CR" smtClean="0"/>
              <a:t>‹Nº›</a:t>
            </a:fld>
            <a:endParaRPr lang="es-CR"/>
          </a:p>
        </p:txBody>
      </p:sp>
    </p:spTree>
    <p:extLst>
      <p:ext uri="{BB962C8B-B14F-4D97-AF65-F5344CB8AC3E}">
        <p14:creationId xmlns:p14="http://schemas.microsoft.com/office/powerpoint/2010/main" val="452562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9711135-E878-43A0-8AAC-F755AD3E42EA}" type="datetime1">
              <a:rPr lang="es-CR" smtClean="0"/>
              <a:t>26/06/2020</a:t>
            </a:fld>
            <a:endParaRPr lang="es-CR"/>
          </a:p>
        </p:txBody>
      </p:sp>
      <p:sp>
        <p:nvSpPr>
          <p:cNvPr id="6" name="Footer Placeholder 5"/>
          <p:cNvSpPr>
            <a:spLocks noGrp="1"/>
          </p:cNvSpPr>
          <p:nvPr>
            <p:ph type="ftr" sz="quarter" idx="11"/>
          </p:nvPr>
        </p:nvSpPr>
        <p:spPr/>
        <p:txBody>
          <a:bodyPr/>
          <a:lstStyle/>
          <a:p>
            <a:r>
              <a:rPr lang="es-CR"/>
              <a:t>CRMV Grupo Tecnológico</a:t>
            </a:r>
          </a:p>
        </p:txBody>
      </p:sp>
      <p:sp>
        <p:nvSpPr>
          <p:cNvPr id="7" name="Slide Number Placeholder 6"/>
          <p:cNvSpPr>
            <a:spLocks noGrp="1"/>
          </p:cNvSpPr>
          <p:nvPr>
            <p:ph type="sldNum" sz="quarter" idx="12"/>
          </p:nvPr>
        </p:nvSpPr>
        <p:spPr/>
        <p:txBody>
          <a:bodyPr/>
          <a:lstStyle/>
          <a:p>
            <a:fld id="{CF5D80EB-6261-439F-BBF3-4322DA2A6CE2}" type="slidenum">
              <a:rPr lang="es-CR" smtClean="0"/>
              <a:t>‹Nº›</a:t>
            </a:fld>
            <a:endParaRPr lang="es-CR"/>
          </a:p>
        </p:txBody>
      </p:sp>
    </p:spTree>
    <p:extLst>
      <p:ext uri="{BB962C8B-B14F-4D97-AF65-F5344CB8AC3E}">
        <p14:creationId xmlns:p14="http://schemas.microsoft.com/office/powerpoint/2010/main" val="3854884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2F93D51-8735-4748-8E1F-C44307E18226}" type="datetime1">
              <a:rPr lang="es-CR" smtClean="0"/>
              <a:t>26/06/2020</a:t>
            </a:fld>
            <a:endParaRPr lang="es-CR"/>
          </a:p>
        </p:txBody>
      </p:sp>
      <p:sp>
        <p:nvSpPr>
          <p:cNvPr id="8" name="Footer Placeholder 7"/>
          <p:cNvSpPr>
            <a:spLocks noGrp="1"/>
          </p:cNvSpPr>
          <p:nvPr>
            <p:ph type="ftr" sz="quarter" idx="11"/>
          </p:nvPr>
        </p:nvSpPr>
        <p:spPr/>
        <p:txBody>
          <a:bodyPr/>
          <a:lstStyle/>
          <a:p>
            <a:r>
              <a:rPr lang="es-CR"/>
              <a:t>CRMV Grupo Tecnológico</a:t>
            </a:r>
          </a:p>
        </p:txBody>
      </p:sp>
      <p:sp>
        <p:nvSpPr>
          <p:cNvPr id="9" name="Slide Number Placeholder 8"/>
          <p:cNvSpPr>
            <a:spLocks noGrp="1"/>
          </p:cNvSpPr>
          <p:nvPr>
            <p:ph type="sldNum" sz="quarter" idx="12"/>
          </p:nvPr>
        </p:nvSpPr>
        <p:spPr/>
        <p:txBody>
          <a:bodyPr/>
          <a:lstStyle/>
          <a:p>
            <a:fld id="{CF5D80EB-6261-439F-BBF3-4322DA2A6CE2}" type="slidenum">
              <a:rPr lang="es-CR" smtClean="0"/>
              <a:t>‹Nº›</a:t>
            </a:fld>
            <a:endParaRPr lang="es-CR"/>
          </a:p>
        </p:txBody>
      </p:sp>
    </p:spTree>
    <p:extLst>
      <p:ext uri="{BB962C8B-B14F-4D97-AF65-F5344CB8AC3E}">
        <p14:creationId xmlns:p14="http://schemas.microsoft.com/office/powerpoint/2010/main" val="1345223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2750222-AEFD-47E8-9C77-7BDB218BF7DA}" type="datetime1">
              <a:rPr lang="es-CR" smtClean="0"/>
              <a:t>26/06/2020</a:t>
            </a:fld>
            <a:endParaRPr lang="es-CR"/>
          </a:p>
        </p:txBody>
      </p:sp>
      <p:sp>
        <p:nvSpPr>
          <p:cNvPr id="4" name="Footer Placeholder 3"/>
          <p:cNvSpPr>
            <a:spLocks noGrp="1"/>
          </p:cNvSpPr>
          <p:nvPr>
            <p:ph type="ftr" sz="quarter" idx="11"/>
          </p:nvPr>
        </p:nvSpPr>
        <p:spPr/>
        <p:txBody>
          <a:bodyPr/>
          <a:lstStyle/>
          <a:p>
            <a:r>
              <a:rPr lang="es-CR"/>
              <a:t>CRMV Grupo Tecnológico</a:t>
            </a:r>
          </a:p>
        </p:txBody>
      </p:sp>
      <p:sp>
        <p:nvSpPr>
          <p:cNvPr id="5" name="Slide Number Placeholder 4"/>
          <p:cNvSpPr>
            <a:spLocks noGrp="1"/>
          </p:cNvSpPr>
          <p:nvPr>
            <p:ph type="sldNum" sz="quarter" idx="12"/>
          </p:nvPr>
        </p:nvSpPr>
        <p:spPr/>
        <p:txBody>
          <a:bodyPr/>
          <a:lstStyle/>
          <a:p>
            <a:fld id="{CF5D80EB-6261-439F-BBF3-4322DA2A6CE2}" type="slidenum">
              <a:rPr lang="es-CR" smtClean="0"/>
              <a:t>‹Nº›</a:t>
            </a:fld>
            <a:endParaRPr lang="es-CR"/>
          </a:p>
        </p:txBody>
      </p:sp>
    </p:spTree>
    <p:extLst>
      <p:ext uri="{BB962C8B-B14F-4D97-AF65-F5344CB8AC3E}">
        <p14:creationId xmlns:p14="http://schemas.microsoft.com/office/powerpoint/2010/main" val="367804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64CF43-7A7B-4EAA-B8B9-B3E89C8A3C13}" type="datetime1">
              <a:rPr lang="es-CR" smtClean="0"/>
              <a:t>26/06/2020</a:t>
            </a:fld>
            <a:endParaRPr lang="es-CR"/>
          </a:p>
        </p:txBody>
      </p:sp>
      <p:sp>
        <p:nvSpPr>
          <p:cNvPr id="3" name="Footer Placeholder 2"/>
          <p:cNvSpPr>
            <a:spLocks noGrp="1"/>
          </p:cNvSpPr>
          <p:nvPr>
            <p:ph type="ftr" sz="quarter" idx="11"/>
          </p:nvPr>
        </p:nvSpPr>
        <p:spPr/>
        <p:txBody>
          <a:bodyPr/>
          <a:lstStyle/>
          <a:p>
            <a:r>
              <a:rPr lang="es-CR"/>
              <a:t>CRMV Grupo Tecnológico</a:t>
            </a:r>
          </a:p>
        </p:txBody>
      </p:sp>
      <p:sp>
        <p:nvSpPr>
          <p:cNvPr id="4" name="Slide Number Placeholder 3"/>
          <p:cNvSpPr>
            <a:spLocks noGrp="1"/>
          </p:cNvSpPr>
          <p:nvPr>
            <p:ph type="sldNum" sz="quarter" idx="12"/>
          </p:nvPr>
        </p:nvSpPr>
        <p:spPr/>
        <p:txBody>
          <a:bodyPr/>
          <a:lstStyle/>
          <a:p>
            <a:fld id="{CF5D80EB-6261-439F-BBF3-4322DA2A6CE2}" type="slidenum">
              <a:rPr lang="es-CR" smtClean="0"/>
              <a:t>‹Nº›</a:t>
            </a:fld>
            <a:endParaRPr lang="es-CR"/>
          </a:p>
        </p:txBody>
      </p:sp>
    </p:spTree>
    <p:extLst>
      <p:ext uri="{BB962C8B-B14F-4D97-AF65-F5344CB8AC3E}">
        <p14:creationId xmlns:p14="http://schemas.microsoft.com/office/powerpoint/2010/main" val="179764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5CC9196-6049-417E-8D83-DAD7C5BD019E}" type="datetime1">
              <a:rPr lang="es-CR" smtClean="0"/>
              <a:t>26/06/2020</a:t>
            </a:fld>
            <a:endParaRPr lang="es-CR"/>
          </a:p>
        </p:txBody>
      </p:sp>
      <p:sp>
        <p:nvSpPr>
          <p:cNvPr id="6" name="Footer Placeholder 5"/>
          <p:cNvSpPr>
            <a:spLocks noGrp="1"/>
          </p:cNvSpPr>
          <p:nvPr>
            <p:ph type="ftr" sz="quarter" idx="11"/>
          </p:nvPr>
        </p:nvSpPr>
        <p:spPr/>
        <p:txBody>
          <a:bodyPr/>
          <a:lstStyle/>
          <a:p>
            <a:r>
              <a:rPr lang="es-CR"/>
              <a:t>CRMV Grupo Tecnológico</a:t>
            </a:r>
          </a:p>
        </p:txBody>
      </p:sp>
      <p:sp>
        <p:nvSpPr>
          <p:cNvPr id="7" name="Slide Number Placeholder 6"/>
          <p:cNvSpPr>
            <a:spLocks noGrp="1"/>
          </p:cNvSpPr>
          <p:nvPr>
            <p:ph type="sldNum" sz="quarter" idx="12"/>
          </p:nvPr>
        </p:nvSpPr>
        <p:spPr/>
        <p:txBody>
          <a:bodyPr/>
          <a:lstStyle/>
          <a:p>
            <a:fld id="{CF5D80EB-6261-439F-BBF3-4322DA2A6CE2}" type="slidenum">
              <a:rPr lang="es-CR" smtClean="0"/>
              <a:t>‹Nº›</a:t>
            </a:fld>
            <a:endParaRPr lang="es-CR"/>
          </a:p>
        </p:txBody>
      </p:sp>
    </p:spTree>
    <p:extLst>
      <p:ext uri="{BB962C8B-B14F-4D97-AF65-F5344CB8AC3E}">
        <p14:creationId xmlns:p14="http://schemas.microsoft.com/office/powerpoint/2010/main" val="3641257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1358E33-ECDB-4A50-A801-001559D0DA58}" type="datetime1">
              <a:rPr lang="es-CR" smtClean="0"/>
              <a:t>26/06/2020</a:t>
            </a:fld>
            <a:endParaRPr lang="es-CR"/>
          </a:p>
        </p:txBody>
      </p:sp>
      <p:sp>
        <p:nvSpPr>
          <p:cNvPr id="6" name="Footer Placeholder 5"/>
          <p:cNvSpPr>
            <a:spLocks noGrp="1"/>
          </p:cNvSpPr>
          <p:nvPr>
            <p:ph type="ftr" sz="quarter" idx="11"/>
          </p:nvPr>
        </p:nvSpPr>
        <p:spPr/>
        <p:txBody>
          <a:bodyPr/>
          <a:lstStyle/>
          <a:p>
            <a:r>
              <a:rPr lang="es-CR"/>
              <a:t>CRMV Grupo Tecnológico</a:t>
            </a:r>
          </a:p>
        </p:txBody>
      </p:sp>
      <p:sp>
        <p:nvSpPr>
          <p:cNvPr id="7" name="Slide Number Placeholder 6"/>
          <p:cNvSpPr>
            <a:spLocks noGrp="1"/>
          </p:cNvSpPr>
          <p:nvPr>
            <p:ph type="sldNum" sz="quarter" idx="12"/>
          </p:nvPr>
        </p:nvSpPr>
        <p:spPr/>
        <p:txBody>
          <a:bodyPr/>
          <a:lstStyle/>
          <a:p>
            <a:fld id="{CF5D80EB-6261-439F-BBF3-4322DA2A6CE2}" type="slidenum">
              <a:rPr lang="es-CR" smtClean="0"/>
              <a:t>‹Nº›</a:t>
            </a:fld>
            <a:endParaRPr lang="es-CR"/>
          </a:p>
        </p:txBody>
      </p:sp>
    </p:spTree>
    <p:extLst>
      <p:ext uri="{BB962C8B-B14F-4D97-AF65-F5344CB8AC3E}">
        <p14:creationId xmlns:p14="http://schemas.microsoft.com/office/powerpoint/2010/main" val="2858671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A64FB6E-1555-4773-B91D-BC64DAC28026}" type="datetime1">
              <a:rPr lang="es-CR" smtClean="0"/>
              <a:t>26/06/2020</a:t>
            </a:fld>
            <a:endParaRPr lang="es-C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s-CR"/>
              <a:t>CRMV Grupo Tecnológico</a:t>
            </a: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F5D80EB-6261-439F-BBF3-4322DA2A6CE2}" type="slidenum">
              <a:rPr lang="es-CR" smtClean="0"/>
              <a:t>‹Nº›</a:t>
            </a:fld>
            <a:endParaRPr lang="es-CR"/>
          </a:p>
        </p:txBody>
      </p:sp>
    </p:spTree>
    <p:extLst>
      <p:ext uri="{BB962C8B-B14F-4D97-AF65-F5344CB8AC3E}">
        <p14:creationId xmlns:p14="http://schemas.microsoft.com/office/powerpoint/2010/main" val="20969146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CD9ACDE-8038-488C-AB0C-5FD1A373C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15DD3E9-AC7F-48D5-A2C2-BE3035021EBB}"/>
              </a:ext>
            </a:extLst>
          </p:cNvPr>
          <p:cNvSpPr>
            <a:spLocks noGrp="1"/>
          </p:cNvSpPr>
          <p:nvPr>
            <p:ph type="ctrTitle"/>
          </p:nvPr>
        </p:nvSpPr>
        <p:spPr>
          <a:xfrm>
            <a:off x="3854450" y="965200"/>
            <a:ext cx="7372350" cy="652585"/>
          </a:xfrm>
        </p:spPr>
        <p:txBody>
          <a:bodyPr>
            <a:normAutofit/>
          </a:bodyPr>
          <a:lstStyle/>
          <a:p>
            <a:pPr algn="l"/>
            <a:r>
              <a:rPr lang="es-CR" sz="3200" b="1" dirty="0"/>
              <a:t>CNS-1579/08</a:t>
            </a:r>
          </a:p>
        </p:txBody>
      </p:sp>
      <p:sp>
        <p:nvSpPr>
          <p:cNvPr id="3" name="Subtítulo 2">
            <a:extLst>
              <a:ext uri="{FF2B5EF4-FFF2-40B4-BE49-F238E27FC236}">
                <a16:creationId xmlns:a16="http://schemas.microsoft.com/office/drawing/2014/main" id="{71D4AB35-E261-4627-9748-6981C62CA54E}"/>
              </a:ext>
            </a:extLst>
          </p:cNvPr>
          <p:cNvSpPr>
            <a:spLocks noGrp="1"/>
          </p:cNvSpPr>
          <p:nvPr>
            <p:ph type="subTitle" idx="1"/>
          </p:nvPr>
        </p:nvSpPr>
        <p:spPr>
          <a:xfrm>
            <a:off x="3854450" y="2365617"/>
            <a:ext cx="7372350" cy="1388892"/>
          </a:xfrm>
        </p:spPr>
        <p:txBody>
          <a:bodyPr>
            <a:normAutofit/>
          </a:bodyPr>
          <a:lstStyle/>
          <a:p>
            <a:pPr algn="l"/>
            <a:r>
              <a:rPr lang="es-CR" b="1" dirty="0"/>
              <a:t>REGLAMENTO SOBRE GESTIÓN DE RIESGO DE CRÉDITO</a:t>
            </a:r>
          </a:p>
          <a:p>
            <a:pPr algn="l"/>
            <a:endParaRPr lang="es-CR" b="1" dirty="0"/>
          </a:p>
          <a:p>
            <a:pPr algn="l"/>
            <a:r>
              <a:rPr lang="es-CR" b="1" dirty="0"/>
              <a:t>Normativa en consulta</a:t>
            </a:r>
          </a:p>
        </p:txBody>
      </p:sp>
      <p:sp>
        <p:nvSpPr>
          <p:cNvPr id="10" name="Rectangle 9">
            <a:extLst>
              <a:ext uri="{FF2B5EF4-FFF2-40B4-BE49-F238E27FC236}">
                <a16:creationId xmlns:a16="http://schemas.microsoft.com/office/drawing/2014/main" id="{DA6C2449-5F66-4753-AAA3-4AD81E57A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6393"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nvGrpSpPr>
          <p:cNvPr id="12" name="Group 11">
            <a:extLst>
              <a:ext uri="{FF2B5EF4-FFF2-40B4-BE49-F238E27FC236}">
                <a16:creationId xmlns:a16="http://schemas.microsoft.com/office/drawing/2014/main" id="{329F7DAB-18F4-436A-A0D8-61013DEB6F5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1424" y="1"/>
            <a:ext cx="3258129" cy="6858000"/>
            <a:chOff x="141424" y="1"/>
            <a:chExt cx="3258129" cy="6858000"/>
          </a:xfrm>
        </p:grpSpPr>
        <p:sp>
          <p:nvSpPr>
            <p:cNvPr id="13" name="Freeform 6">
              <a:extLst>
                <a:ext uri="{FF2B5EF4-FFF2-40B4-BE49-F238E27FC236}">
                  <a16:creationId xmlns:a16="http://schemas.microsoft.com/office/drawing/2014/main" id="{AA2A446D-5444-4251-A0C1-1C33937BB1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4" name="Freeform 7">
              <a:extLst>
                <a:ext uri="{FF2B5EF4-FFF2-40B4-BE49-F238E27FC236}">
                  <a16:creationId xmlns:a16="http://schemas.microsoft.com/office/drawing/2014/main" id="{E013EF53-9F7F-40D2-9E88-917DCF6430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5" name="Freeform 12">
              <a:extLst>
                <a:ext uri="{FF2B5EF4-FFF2-40B4-BE49-F238E27FC236}">
                  <a16:creationId xmlns:a16="http://schemas.microsoft.com/office/drawing/2014/main" id="{210AE139-2815-4F3D-A56C-2608DB3D77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6" name="Freeform 13">
              <a:extLst>
                <a:ext uri="{FF2B5EF4-FFF2-40B4-BE49-F238E27FC236}">
                  <a16:creationId xmlns:a16="http://schemas.microsoft.com/office/drawing/2014/main" id="{7C52B438-B53F-4BCB-A9A8-183E8815A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7" name="Freeform: Shape 16">
              <a:extLst>
                <a:ext uri="{FF2B5EF4-FFF2-40B4-BE49-F238E27FC236}">
                  <a16:creationId xmlns:a16="http://schemas.microsoft.com/office/drawing/2014/main" id="{557375C8-AF41-41DF-8F04-72401D4B9E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18" name="Freeform 15">
              <a:extLst>
                <a:ext uri="{FF2B5EF4-FFF2-40B4-BE49-F238E27FC236}">
                  <a16:creationId xmlns:a16="http://schemas.microsoft.com/office/drawing/2014/main" id="{1B37C1D7-483C-4CD7-85AB-F4EEA6E573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Tree>
    <p:extLst>
      <p:ext uri="{BB962C8B-B14F-4D97-AF65-F5344CB8AC3E}">
        <p14:creationId xmlns:p14="http://schemas.microsoft.com/office/powerpoint/2010/main" val="155704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524022"/>
          </a:xfrm>
        </p:spPr>
        <p:txBody>
          <a:bodyPr>
            <a:normAutofit/>
          </a:bodyPr>
          <a:lstStyle/>
          <a:p>
            <a:pPr algn="ctr"/>
            <a:r>
              <a:rPr lang="es-CR" sz="2800" b="1" dirty="0"/>
              <a:t>Gobierno corporativo</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842868"/>
            <a:ext cx="10018713" cy="3948332"/>
          </a:xfrm>
        </p:spPr>
        <p:txBody>
          <a:bodyPr>
            <a:normAutofit fontScale="77500" lnSpcReduction="20000"/>
          </a:bodyPr>
          <a:lstStyle/>
          <a:p>
            <a:pPr marL="0" indent="0" algn="just">
              <a:buNone/>
            </a:pPr>
            <a:r>
              <a:rPr lang="es-CR" sz="2600" b="1" dirty="0"/>
              <a:t>Responsabilidades del Comité de Riesgos</a:t>
            </a:r>
          </a:p>
          <a:p>
            <a:pPr lvl="0" algn="just"/>
            <a:r>
              <a:rPr lang="es-ES_tradnl" sz="2200" dirty="0"/>
              <a:t>Velar por una adecuada gestión del riesgo de crédito.</a:t>
            </a:r>
          </a:p>
          <a:p>
            <a:pPr lvl="0" algn="just"/>
            <a:r>
              <a:rPr lang="es-ES_tradnl" sz="2200" dirty="0"/>
              <a:t>Evaluar, revisar y proponer para aprobación los objetivos, políticas, estrategias, metodologías, procedimientos, manuales y planes de continuidad del negocio para la gestión del riesgo de crédito.</a:t>
            </a:r>
          </a:p>
          <a:p>
            <a:pPr lvl="0" algn="just"/>
            <a:r>
              <a:rPr lang="es-ES_tradnl" sz="2200" dirty="0"/>
              <a:t>Supervisar que la gestión del riesgo de crédito sea efectiva.</a:t>
            </a:r>
          </a:p>
          <a:p>
            <a:pPr lvl="0" algn="just"/>
            <a:r>
              <a:rPr lang="es-ES_tradnl" sz="2200" dirty="0"/>
              <a:t>Proponer los mecanismos para la implementación de las acciones correctivas.</a:t>
            </a:r>
          </a:p>
          <a:p>
            <a:pPr algn="just"/>
            <a:r>
              <a:rPr lang="es-ES_tradnl" sz="2200" dirty="0"/>
              <a:t>Elaborar y proponer para aprobación, los manuales para la administración de riesgos de crédito, incluyendo las metodologías para identificar, medir, tratar, controlar y reportar el riesgo de crédito.</a:t>
            </a:r>
          </a:p>
          <a:p>
            <a:pPr lvl="1" algn="just"/>
            <a:r>
              <a:rPr lang="es-ES_tradnl" sz="2200" dirty="0"/>
              <a:t>Las metodologías deben garantizar un proceso sistemático de clasificación de cartera acorde con los riesgos de las operaciones y compatibles con las regulaciones pertinentes.</a:t>
            </a:r>
          </a:p>
          <a:p>
            <a:pPr lvl="1" algn="just"/>
            <a:r>
              <a:rPr lang="es-ES_tradnl" sz="2200" dirty="0"/>
              <a:t>Deben incluir los modelos, parámetros y escenarios que se utilizarán para la gestión del riesgo de crédito que proponga la Unidad de Riesgos.</a:t>
            </a:r>
            <a:endParaRPr lang="es-CR" sz="2200" dirty="0"/>
          </a:p>
          <a:p>
            <a:pPr lvl="0" algn="just"/>
            <a:endParaRPr lang="es-ES_tradnl" sz="2000" dirty="0"/>
          </a:p>
          <a:p>
            <a:pPr lvl="0" algn="just"/>
            <a:endParaRPr lang="es-CR" sz="2000" dirty="0"/>
          </a:p>
          <a:p>
            <a:pPr lvl="0" algn="just"/>
            <a:endParaRPr lang="es-CR" sz="2000" dirty="0"/>
          </a:p>
        </p:txBody>
      </p:sp>
      <p:sp>
        <p:nvSpPr>
          <p:cNvPr id="5" name="Marcador de pie de página 4">
            <a:extLst>
              <a:ext uri="{FF2B5EF4-FFF2-40B4-BE49-F238E27FC236}">
                <a16:creationId xmlns:a16="http://schemas.microsoft.com/office/drawing/2014/main" id="{2451D289-EEC8-4FE3-8A65-0E515677E312}"/>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2326104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0"/>
            <a:ext cx="10018713" cy="538089"/>
          </a:xfrm>
        </p:spPr>
        <p:txBody>
          <a:bodyPr>
            <a:normAutofit/>
          </a:bodyPr>
          <a:lstStyle/>
          <a:p>
            <a:pPr algn="ctr"/>
            <a:r>
              <a:rPr lang="es-CR" sz="2800" b="1" dirty="0"/>
              <a:t>Gobierno corporativo</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463041"/>
            <a:ext cx="10018713" cy="4328160"/>
          </a:xfrm>
        </p:spPr>
        <p:txBody>
          <a:bodyPr>
            <a:normAutofit/>
          </a:bodyPr>
          <a:lstStyle/>
          <a:p>
            <a:pPr marL="0" indent="0" algn="just">
              <a:buNone/>
            </a:pPr>
            <a:r>
              <a:rPr lang="es-CR" sz="2400" b="1" dirty="0"/>
              <a:t>Responsabilidades del Comité de Riesgos</a:t>
            </a:r>
          </a:p>
          <a:p>
            <a:pPr lvl="0" algn="just"/>
            <a:r>
              <a:rPr lang="es-ES_tradnl" sz="2000" dirty="0"/>
              <a:t>Analizar las pruebas de estrés realizadas en la gestión del riesgo de crédito.</a:t>
            </a:r>
          </a:p>
          <a:p>
            <a:pPr lvl="0" algn="just"/>
            <a:r>
              <a:rPr lang="es-ES_tradnl" sz="2000" dirty="0"/>
              <a:t>Aprobar las políticas y procedimientos para la conservación, mantenimiento y venta de bienes adquiridos en pago de obligaciones.</a:t>
            </a:r>
          </a:p>
          <a:p>
            <a:pPr lvl="0" algn="just"/>
            <a:r>
              <a:rPr lang="es-ES_tradnl" sz="2000" dirty="0"/>
              <a:t>Elaborar y proponer para aprobación, el grado de exposición al riesgo y límites internos que la entidad está dispuesta a asumir en el desarrollo del negocio.</a:t>
            </a:r>
          </a:p>
          <a:p>
            <a:pPr lvl="0" algn="just"/>
            <a:endParaRPr lang="es-ES_tradnl" sz="2000" dirty="0"/>
          </a:p>
          <a:p>
            <a:pPr lvl="0" algn="just"/>
            <a:endParaRPr lang="es-CR" sz="2000" dirty="0"/>
          </a:p>
          <a:p>
            <a:pPr lvl="0" algn="just"/>
            <a:endParaRPr lang="es-CR" sz="2000" dirty="0"/>
          </a:p>
        </p:txBody>
      </p:sp>
      <p:sp>
        <p:nvSpPr>
          <p:cNvPr id="5" name="Marcador de pie de página 4">
            <a:extLst>
              <a:ext uri="{FF2B5EF4-FFF2-40B4-BE49-F238E27FC236}">
                <a16:creationId xmlns:a16="http://schemas.microsoft.com/office/drawing/2014/main" id="{20BB74CC-AE1C-4246-BD61-57D67F07BB64}"/>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3714621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580292"/>
          </a:xfrm>
        </p:spPr>
        <p:txBody>
          <a:bodyPr>
            <a:normAutofit/>
          </a:bodyPr>
          <a:lstStyle/>
          <a:p>
            <a:pPr algn="ctr"/>
            <a:r>
              <a:rPr lang="es-CR" sz="2800" b="1" dirty="0"/>
              <a:t>Gobierno corporativo</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688123"/>
            <a:ext cx="10018713" cy="4103078"/>
          </a:xfrm>
        </p:spPr>
        <p:txBody>
          <a:bodyPr>
            <a:normAutofit/>
          </a:bodyPr>
          <a:lstStyle/>
          <a:p>
            <a:pPr marL="0" indent="0" algn="just">
              <a:buNone/>
            </a:pPr>
            <a:r>
              <a:rPr lang="es-CR" sz="2400" b="1" dirty="0"/>
              <a:t>Responsabilidades de la Alta Gerencia</a:t>
            </a:r>
          </a:p>
          <a:p>
            <a:pPr lvl="0" algn="just"/>
            <a:r>
              <a:rPr lang="es-ES_tradnl" sz="2000" dirty="0"/>
              <a:t>Responsable de la implementación de la gestión del riesgo de crédito de acuerdo a las disposiciones aprobadas por el Órgano de Dirección.</a:t>
            </a:r>
          </a:p>
          <a:p>
            <a:pPr algn="just"/>
            <a:r>
              <a:rPr lang="es-ES_tradnl" sz="2000" dirty="0"/>
              <a:t>Implementar mecanismos de identificación, vigilancia y control de los efectos de las variaciones en el tipo de cambio y las tasas de interés sobre el riesgo de crédito.</a:t>
            </a:r>
          </a:p>
          <a:p>
            <a:pPr algn="just"/>
            <a:r>
              <a:rPr lang="es-ES_tradnl" sz="2000" dirty="0"/>
              <a:t>Dichos mecanismos deben incluir una metodología para el análisis de estrés de los deudores expuestos a variaciones en el tipo de cambio y en las tasas de interés.</a:t>
            </a:r>
          </a:p>
          <a:p>
            <a:pPr algn="just"/>
            <a:r>
              <a:rPr lang="es-ES_tradnl" sz="2000" dirty="0"/>
              <a:t>Asegurar que el personal involucrado en la realización de operaciones sujetas a riesgo de crédito cuenta con formación, conocimiento y experiencia adecuados en temas especializados de gestión de riesgo de crédito.</a:t>
            </a:r>
            <a:endParaRPr lang="es-CR" sz="2000" dirty="0"/>
          </a:p>
          <a:p>
            <a:pPr algn="just"/>
            <a:endParaRPr lang="es-CR" sz="2000" dirty="0"/>
          </a:p>
          <a:p>
            <a:pPr lvl="0" algn="just"/>
            <a:endParaRPr lang="es-CR" sz="2000" dirty="0"/>
          </a:p>
          <a:p>
            <a:pPr lvl="0" algn="just"/>
            <a:endParaRPr lang="es-CR" sz="2000" dirty="0"/>
          </a:p>
        </p:txBody>
      </p:sp>
      <p:sp>
        <p:nvSpPr>
          <p:cNvPr id="5" name="Marcador de pie de página 4">
            <a:extLst>
              <a:ext uri="{FF2B5EF4-FFF2-40B4-BE49-F238E27FC236}">
                <a16:creationId xmlns:a16="http://schemas.microsoft.com/office/drawing/2014/main" id="{506AA615-E943-496B-9A8B-CF438EE5989B}"/>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96013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580292"/>
          </a:xfrm>
        </p:spPr>
        <p:txBody>
          <a:bodyPr>
            <a:normAutofit/>
          </a:bodyPr>
          <a:lstStyle/>
          <a:p>
            <a:pPr algn="ctr"/>
            <a:r>
              <a:rPr lang="es-CR" sz="2800" b="1" dirty="0"/>
              <a:t>Gobierno corporativo</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2222695"/>
            <a:ext cx="10018713" cy="3568505"/>
          </a:xfrm>
        </p:spPr>
        <p:txBody>
          <a:bodyPr>
            <a:normAutofit fontScale="92500"/>
          </a:bodyPr>
          <a:lstStyle/>
          <a:p>
            <a:pPr marL="0" indent="0" algn="just">
              <a:buNone/>
            </a:pPr>
            <a:r>
              <a:rPr lang="es-CR" sz="2400" b="1" dirty="0"/>
              <a:t>Responsabilidades de la Alta Gerencia</a:t>
            </a:r>
          </a:p>
          <a:p>
            <a:pPr lvl="0" algn="just"/>
            <a:r>
              <a:rPr lang="es-ES_tradnl" sz="2000" dirty="0"/>
              <a:t>Tomar las decisiones y dotar de recursos necesarios para implementar las políticas y procedimientos y establecer los controles para asegurar el cumplimiento estricto del proceso.</a:t>
            </a:r>
          </a:p>
          <a:p>
            <a:pPr lvl="0" algn="just"/>
            <a:r>
              <a:rPr lang="es-ES_tradnl" sz="2000" dirty="0"/>
              <a:t>Asegurar que la exposición de la entidad al riesgo de crédito es adecuadamente comunicada.</a:t>
            </a:r>
          </a:p>
          <a:p>
            <a:pPr marL="0" lvl="0" indent="0" algn="just">
              <a:buNone/>
            </a:pPr>
            <a:r>
              <a:rPr lang="es-ES_tradnl" sz="2400" b="1" dirty="0"/>
              <a:t>Responsabilidades de la Unidad de Riesgos</a:t>
            </a:r>
          </a:p>
          <a:p>
            <a:pPr algn="just"/>
            <a:r>
              <a:rPr lang="es-ES_tradnl" sz="2000" dirty="0"/>
              <a:t>Diseñar y someter a la aprobación del Órgano de Dirección, a través del Comité de Riesgos, las estrategias, políticas, indicadores, metodologías (incluidos los modelos, parámetros y escenarios), manuales, procedimientos, y planes de continuidad del negocio para identificar, medir, tratar, controlar y reportar el riesgo de crédito, así como sus modificaciones.</a:t>
            </a:r>
          </a:p>
          <a:p>
            <a:pPr lvl="0" algn="just"/>
            <a:endParaRPr lang="es-CR" sz="2000" dirty="0"/>
          </a:p>
          <a:p>
            <a:pPr lvl="0" algn="just"/>
            <a:endParaRPr lang="es-CR" sz="2000" dirty="0"/>
          </a:p>
          <a:p>
            <a:pPr lvl="0" algn="just"/>
            <a:endParaRPr lang="es-CR" sz="2000" dirty="0"/>
          </a:p>
        </p:txBody>
      </p:sp>
      <p:sp>
        <p:nvSpPr>
          <p:cNvPr id="5" name="Marcador de pie de página 4">
            <a:extLst>
              <a:ext uri="{FF2B5EF4-FFF2-40B4-BE49-F238E27FC236}">
                <a16:creationId xmlns:a16="http://schemas.microsoft.com/office/drawing/2014/main" id="{116AE7CA-E681-4CD6-B76C-CF6A3C3611CB}"/>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569263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509954"/>
          </a:xfrm>
        </p:spPr>
        <p:txBody>
          <a:bodyPr>
            <a:normAutofit fontScale="90000"/>
          </a:bodyPr>
          <a:lstStyle/>
          <a:p>
            <a:pPr algn="ctr"/>
            <a:r>
              <a:rPr lang="es-CR" sz="2800" b="1" dirty="0"/>
              <a:t>Gobierno corporativo</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885071"/>
            <a:ext cx="10018713" cy="3906129"/>
          </a:xfrm>
        </p:spPr>
        <p:txBody>
          <a:bodyPr>
            <a:normAutofit fontScale="92500" lnSpcReduction="10000"/>
          </a:bodyPr>
          <a:lstStyle/>
          <a:p>
            <a:pPr marL="0" lvl="0" indent="0" algn="just">
              <a:buNone/>
            </a:pPr>
            <a:r>
              <a:rPr lang="es-ES_tradnl" sz="2400" b="1" dirty="0"/>
              <a:t>Responsabilidades de la Unidad de Riesgos</a:t>
            </a:r>
          </a:p>
          <a:p>
            <a:pPr lvl="0" algn="just"/>
            <a:r>
              <a:rPr lang="es-ES_tradnl" sz="2000" dirty="0"/>
              <a:t>Diseñar y someter a la aprobación del Comité de Riesgos la</a:t>
            </a:r>
            <a:r>
              <a:rPr lang="es-ES_tradnl" sz="2000" strike="sngStrike" dirty="0"/>
              <a:t>s</a:t>
            </a:r>
            <a:r>
              <a:rPr lang="es-ES_tradnl" sz="2000" dirty="0"/>
              <a:t> metodologías, de análisis de estrés de los deudores y de la cartera (incluidos los modelos, parámetros y escenarios) para determinar el impacto en la exposición al riesgo de crédito, de movimientos en el tipo de cambio y las tasas de interés.</a:t>
            </a:r>
          </a:p>
          <a:p>
            <a:pPr algn="just"/>
            <a:r>
              <a:rPr lang="es-ES_tradnl" sz="2000" dirty="0"/>
              <a:t>Apoyar y asistir técnicamente a las demás unidades de gestión para la implementación de las metodologías del riesgo de crédito. </a:t>
            </a:r>
            <a:endParaRPr lang="es-CR" sz="2000" dirty="0"/>
          </a:p>
          <a:p>
            <a:pPr algn="just"/>
            <a:r>
              <a:rPr lang="es-ES_tradnl" sz="2000" dirty="0"/>
              <a:t>Opinar sobre la incidencia en el riesgo de crédito que afrontaría la entidad por la aplicación de la propuesta de Plan Estratégico y Plan de Negocios, la introducción de nuevos productos, la incorporación de nuevas líneas de negocio o la entrada de nuevos mercados y a cambios importantes en el ambiente de negocios, el ambiente operativo o informático, de forma previa a su lanzamiento o ejecución. </a:t>
            </a:r>
            <a:endParaRPr lang="es-CR" sz="2000" dirty="0"/>
          </a:p>
          <a:p>
            <a:pPr lvl="0" algn="just"/>
            <a:endParaRPr lang="es-CR" sz="2000" dirty="0"/>
          </a:p>
          <a:p>
            <a:pPr lvl="0" algn="just"/>
            <a:endParaRPr lang="es-CR" sz="2000" dirty="0"/>
          </a:p>
          <a:p>
            <a:pPr lvl="0" algn="just"/>
            <a:endParaRPr lang="es-CR" sz="2000" dirty="0"/>
          </a:p>
        </p:txBody>
      </p:sp>
      <p:sp>
        <p:nvSpPr>
          <p:cNvPr id="5" name="Marcador de pie de página 4">
            <a:extLst>
              <a:ext uri="{FF2B5EF4-FFF2-40B4-BE49-F238E27FC236}">
                <a16:creationId xmlns:a16="http://schemas.microsoft.com/office/drawing/2014/main" id="{A1AC1D98-07E4-4E66-9838-F473F7F8B34C}"/>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93979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0"/>
            <a:ext cx="10018713" cy="538089"/>
          </a:xfrm>
        </p:spPr>
        <p:txBody>
          <a:bodyPr>
            <a:normAutofit/>
          </a:bodyPr>
          <a:lstStyle/>
          <a:p>
            <a:pPr algn="ctr"/>
            <a:r>
              <a:rPr lang="es-CR" sz="2800" b="1" dirty="0"/>
              <a:t>Gobierno corporativo</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899139"/>
            <a:ext cx="10018713" cy="3892062"/>
          </a:xfrm>
        </p:spPr>
        <p:txBody>
          <a:bodyPr>
            <a:normAutofit/>
          </a:bodyPr>
          <a:lstStyle/>
          <a:p>
            <a:pPr marL="0" lvl="0" indent="0" algn="just">
              <a:buNone/>
            </a:pPr>
            <a:r>
              <a:rPr lang="es-ES_tradnl" sz="2400" b="1" dirty="0"/>
              <a:t>Responsabilidades de la Unidad de Riesgos</a:t>
            </a:r>
          </a:p>
          <a:p>
            <a:pPr lvl="0" algn="just"/>
            <a:r>
              <a:rPr lang="es-ES_tradnl" sz="2000" dirty="0"/>
              <a:t>Estimar las necesidades de capital que permitan cubrir el riesgo de crédito que enfrenta la entidad y alertar a la Alta Gerencia y al Comité de Riesgos u Órgano de Dirección, según sea el caso, sobre las posibles insuficiencias de capital regulatorio.</a:t>
            </a:r>
          </a:p>
          <a:p>
            <a:pPr lvl="0" algn="just"/>
            <a:r>
              <a:rPr lang="es-ES_tradnl" sz="2000" dirty="0"/>
              <a:t>Analizar el impacto que la toma de riesgos de crédito asumida por la entidad tiene sobre el grado o nivel de suficiencia de capital. </a:t>
            </a:r>
            <a:endParaRPr lang="es-CR" sz="2000" dirty="0"/>
          </a:p>
          <a:p>
            <a:pPr lvl="0" algn="just"/>
            <a:r>
              <a:rPr lang="es-ES_tradnl" sz="2000" dirty="0"/>
              <a:t>Realizar un monitoreo periódico de los mercados que afecten el riesgo de crédito.</a:t>
            </a:r>
            <a:endParaRPr lang="es-CR" sz="2000" dirty="0"/>
          </a:p>
          <a:p>
            <a:pPr lvl="0" algn="just"/>
            <a:r>
              <a:rPr lang="es-ES_tradnl" sz="2000" dirty="0"/>
              <a:t>Monitorear el riesgo de crédito y el mantenimiento de éste dentro del apetito al riesgo de la entidad.</a:t>
            </a:r>
            <a:endParaRPr lang="es-CR" sz="2000" dirty="0"/>
          </a:p>
          <a:p>
            <a:pPr lvl="0" algn="just"/>
            <a:endParaRPr lang="es-CR" sz="2000" dirty="0"/>
          </a:p>
          <a:p>
            <a:pPr lvl="0" algn="just"/>
            <a:endParaRPr lang="es-CR" sz="2000" dirty="0"/>
          </a:p>
          <a:p>
            <a:pPr lvl="0" algn="just"/>
            <a:endParaRPr lang="es-CR" sz="2000" dirty="0"/>
          </a:p>
          <a:p>
            <a:pPr lvl="0" algn="just"/>
            <a:endParaRPr lang="es-CR" sz="2000" dirty="0"/>
          </a:p>
        </p:txBody>
      </p:sp>
      <p:sp>
        <p:nvSpPr>
          <p:cNvPr id="5" name="Marcador de pie de página 4">
            <a:extLst>
              <a:ext uri="{FF2B5EF4-FFF2-40B4-BE49-F238E27FC236}">
                <a16:creationId xmlns:a16="http://schemas.microsoft.com/office/drawing/2014/main" id="{74C03753-B6BD-4558-8551-5B92B7FF216F}"/>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706486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524022"/>
          </a:xfrm>
        </p:spPr>
        <p:txBody>
          <a:bodyPr>
            <a:normAutofit/>
          </a:bodyPr>
          <a:lstStyle/>
          <a:p>
            <a:pPr algn="ctr"/>
            <a:r>
              <a:rPr lang="es-CR" sz="2800" b="1" dirty="0"/>
              <a:t>Gobierno corporativo</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2039815"/>
            <a:ext cx="10018713" cy="3751385"/>
          </a:xfrm>
        </p:spPr>
        <p:txBody>
          <a:bodyPr>
            <a:normAutofit fontScale="77500" lnSpcReduction="20000"/>
          </a:bodyPr>
          <a:lstStyle/>
          <a:p>
            <a:pPr marL="0" lvl="0" indent="0" algn="just">
              <a:buNone/>
            </a:pPr>
            <a:r>
              <a:rPr lang="es-ES_tradnl" sz="2600" b="1" dirty="0"/>
              <a:t>Responsabilidades de la Unidad de Riesgos</a:t>
            </a:r>
          </a:p>
          <a:p>
            <a:pPr lvl="0"/>
            <a:r>
              <a:rPr lang="es-ES_tradnl" sz="2200" dirty="0"/>
              <a:t>Realizar un seguimiento específico de la información relativa a: </a:t>
            </a:r>
            <a:endParaRPr lang="es-CR" sz="2200" dirty="0"/>
          </a:p>
          <a:p>
            <a:pPr lvl="1"/>
            <a:r>
              <a:rPr lang="es-ES_tradnl" sz="2200" dirty="0"/>
              <a:t>La exposición al riesgo de crédito, su incidencia e impacto en los resultados y solvencia de la entidad y presentar un informe que deberá incluir un análisis de sensibilidad y pruebas bajo diferentes escenarios, incluyendo condiciones extremas pero plausibles.</a:t>
            </a:r>
            <a:endParaRPr lang="es-CR" sz="2200" dirty="0"/>
          </a:p>
          <a:p>
            <a:pPr lvl="1"/>
            <a:r>
              <a:rPr lang="es-ES_tradnl" sz="2200" dirty="0"/>
              <a:t>Las desviaciones que se presenten con respecto al nivel de los límites de riesgo aprobados y los grados de exposición establecidos, incluyendo las causas que originan tales desviaciones. Así como proponer acciones correctivas ante el Comité de Riesgos y el Órgano de Dirección, así como efectuar el seguimiento a las aprobadas y los resultados de su implementación, y presentar al Órgano de Dirección sus resultados de manera periódica, según su materialidad.</a:t>
            </a:r>
            <a:endParaRPr lang="es-CR" sz="2200" dirty="0"/>
          </a:p>
          <a:p>
            <a:pPr lvl="1"/>
            <a:r>
              <a:rPr lang="es-ES_tradnl" sz="2200" dirty="0"/>
              <a:t>Las operaciones sujetas a riesgo de crédito aprobadas con opinión no favorable de cualquier unidad o miembro de comité. </a:t>
            </a:r>
            <a:endParaRPr lang="es-CR" sz="2200" dirty="0"/>
          </a:p>
          <a:p>
            <a:pPr lvl="1"/>
            <a:r>
              <a:rPr lang="es-ES_tradnl" sz="2200" dirty="0"/>
              <a:t>Las excepciones aplicadas a las políticas crediticias.</a:t>
            </a:r>
            <a:endParaRPr lang="es-CR" sz="2200" dirty="0"/>
          </a:p>
          <a:p>
            <a:pPr lvl="0" algn="just"/>
            <a:endParaRPr lang="es-CR" sz="2000" dirty="0"/>
          </a:p>
          <a:p>
            <a:pPr lvl="0" algn="just"/>
            <a:endParaRPr lang="es-CR" sz="2000" dirty="0"/>
          </a:p>
          <a:p>
            <a:pPr lvl="0" algn="just"/>
            <a:endParaRPr lang="es-CR" sz="2000" dirty="0"/>
          </a:p>
          <a:p>
            <a:pPr lvl="0" algn="just"/>
            <a:endParaRPr lang="es-CR" sz="2000" dirty="0"/>
          </a:p>
        </p:txBody>
      </p:sp>
      <p:sp>
        <p:nvSpPr>
          <p:cNvPr id="5" name="Marcador de pie de página 4">
            <a:extLst>
              <a:ext uri="{FF2B5EF4-FFF2-40B4-BE49-F238E27FC236}">
                <a16:creationId xmlns:a16="http://schemas.microsoft.com/office/drawing/2014/main" id="{CADB75AE-BF29-4197-A119-D61DE58CAA62}"/>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2796383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524022"/>
          </a:xfrm>
        </p:spPr>
        <p:txBody>
          <a:bodyPr>
            <a:normAutofit/>
          </a:bodyPr>
          <a:lstStyle/>
          <a:p>
            <a:pPr algn="ctr"/>
            <a:r>
              <a:rPr lang="es-CR" sz="2800" b="1" dirty="0"/>
              <a:t>Gobierno corporativo</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589649"/>
            <a:ext cx="10018713" cy="4201551"/>
          </a:xfrm>
        </p:spPr>
        <p:txBody>
          <a:bodyPr>
            <a:normAutofit/>
          </a:bodyPr>
          <a:lstStyle/>
          <a:p>
            <a:pPr marL="0" lvl="0" indent="0" algn="just">
              <a:buNone/>
            </a:pPr>
            <a:r>
              <a:rPr lang="es-ES_tradnl" sz="2400" b="1" dirty="0"/>
              <a:t>Responsabilidades de la Unidad de Riesgos</a:t>
            </a:r>
          </a:p>
          <a:p>
            <a:pPr lvl="0" algn="just"/>
            <a:r>
              <a:rPr lang="es-ES_tradnl" sz="2000" dirty="0"/>
              <a:t>Realizar análisis retrospectivos periódicos del conjunto de exposiciones sujetas a riesgo de crédito, con el fin de identificar debilidades en el proceso crediticio o amenazas externas.</a:t>
            </a:r>
            <a:endParaRPr lang="es-CR" sz="2000" dirty="0"/>
          </a:p>
          <a:p>
            <a:pPr lvl="0" algn="just"/>
            <a:r>
              <a:rPr lang="es-ES_tradnl" sz="2000" dirty="0"/>
              <a:t>Elaborar un procedimiento para la superación de desviaciones de los riesgos tomados en exceso respecto del Apetito de Riesgo declarado, que incluya un análisis de impacto para la entidad. Este procedimiento debe ser analizado y aprobado por el Comité de Riesgos y el Órgano de Dirección.</a:t>
            </a:r>
            <a:endParaRPr lang="es-CR" sz="2000" dirty="0"/>
          </a:p>
          <a:p>
            <a:pPr lvl="0" algn="just"/>
            <a:r>
              <a:rPr lang="es-ES_tradnl" sz="2000" dirty="0"/>
              <a:t>Elaborar las políticas y procedimientos para la conservación, mantenimiento y venta de bienes adquiridos en pago de obligaciones.</a:t>
            </a:r>
            <a:endParaRPr lang="es-CR" sz="2000" dirty="0"/>
          </a:p>
          <a:p>
            <a:pPr lvl="0" algn="just"/>
            <a:endParaRPr lang="es-CR" sz="2000" dirty="0"/>
          </a:p>
          <a:p>
            <a:pPr lvl="0" algn="just"/>
            <a:endParaRPr lang="es-CR" sz="2000" dirty="0"/>
          </a:p>
          <a:p>
            <a:pPr lvl="0" algn="just"/>
            <a:endParaRPr lang="es-CR" sz="2000" dirty="0"/>
          </a:p>
          <a:p>
            <a:pPr lvl="0" algn="just"/>
            <a:endParaRPr lang="es-CR" sz="2000" dirty="0"/>
          </a:p>
        </p:txBody>
      </p:sp>
      <p:sp>
        <p:nvSpPr>
          <p:cNvPr id="5" name="Marcador de pie de página 4">
            <a:extLst>
              <a:ext uri="{FF2B5EF4-FFF2-40B4-BE49-F238E27FC236}">
                <a16:creationId xmlns:a16="http://schemas.microsoft.com/office/drawing/2014/main" id="{34F237B5-D80E-40C7-9D62-D946F858B323}"/>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868015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566224"/>
          </a:xfrm>
        </p:spPr>
        <p:txBody>
          <a:bodyPr>
            <a:normAutofit/>
          </a:bodyPr>
          <a:lstStyle/>
          <a:p>
            <a:pPr algn="ctr"/>
            <a:r>
              <a:rPr lang="es-CR" sz="2800" b="1" dirty="0"/>
              <a:t>Gobierno corporativo</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2433711"/>
            <a:ext cx="10018713" cy="3357490"/>
          </a:xfrm>
        </p:spPr>
        <p:txBody>
          <a:bodyPr>
            <a:normAutofit fontScale="85000" lnSpcReduction="20000"/>
          </a:bodyPr>
          <a:lstStyle/>
          <a:p>
            <a:pPr marL="0" lvl="0" indent="0" algn="just">
              <a:buNone/>
            </a:pPr>
            <a:r>
              <a:rPr lang="es-ES_tradnl" sz="2400" b="1" dirty="0"/>
              <a:t>Incentivos y remuneraciones</a:t>
            </a:r>
          </a:p>
          <a:p>
            <a:pPr lvl="0" algn="just"/>
            <a:r>
              <a:rPr lang="es-ES_tradnl" sz="2000" dirty="0"/>
              <a:t>La entidad debe desarrollar un sistema de remuneraciones que incentive la toma de decisiones alineada con el apetito por riesgo de crédito y evite los conflictos de interés.</a:t>
            </a:r>
          </a:p>
          <a:p>
            <a:pPr lvl="0" algn="just"/>
            <a:r>
              <a:rPr lang="es-ES_tradnl" sz="2000" dirty="0"/>
              <a:t>Deberá incorporar políticas establecidas, identificación de los perfiles de funcionarios que deben tener un porcentaje de la remuneración variable.</a:t>
            </a:r>
          </a:p>
          <a:p>
            <a:pPr lvl="0" algn="just"/>
            <a:r>
              <a:rPr lang="es-ES_tradnl" sz="2000" dirty="0"/>
              <a:t>Deberá contemplar la calidad del conjunto de exposiciones sujetas a riesgo de crédito y no sólo parámetros basados en metas de aprobación o realización de operaciones.</a:t>
            </a:r>
          </a:p>
          <a:p>
            <a:pPr lvl="0" algn="just"/>
            <a:r>
              <a:rPr lang="es-ES_tradnl" sz="2000" dirty="0"/>
              <a:t>Debe procurar que los indicadores empleados en la medición de su apetito por riesgos sean consistentes con los empleados en la sección variable de las remuneraciones de los funcionarios que participen en la gestión del riesgo de crédito.</a:t>
            </a:r>
          </a:p>
          <a:p>
            <a:pPr algn="just"/>
            <a:r>
              <a:rPr lang="es-ES_tradnl" sz="2000" dirty="0"/>
              <a:t>Asegurar que existe un balance adecuado en el tiempo entre incentivos y la manifestación de los riesgos, principalmente en el caso de exposiciones de largo plazo. </a:t>
            </a:r>
            <a:endParaRPr lang="es-CR" sz="2000" dirty="0"/>
          </a:p>
          <a:p>
            <a:pPr lvl="0" algn="just"/>
            <a:endParaRPr lang="es-ES_tradnl" sz="2000" dirty="0"/>
          </a:p>
          <a:p>
            <a:pPr lvl="0" algn="just"/>
            <a:endParaRPr lang="es-CR" sz="2000" dirty="0"/>
          </a:p>
          <a:p>
            <a:pPr lvl="0" algn="just"/>
            <a:endParaRPr lang="es-CR" sz="2000" dirty="0"/>
          </a:p>
          <a:p>
            <a:pPr lvl="0" algn="just"/>
            <a:endParaRPr lang="es-CR" sz="2000" dirty="0"/>
          </a:p>
          <a:p>
            <a:pPr lvl="0" algn="just"/>
            <a:endParaRPr lang="es-CR" sz="2000" dirty="0"/>
          </a:p>
        </p:txBody>
      </p:sp>
      <p:sp>
        <p:nvSpPr>
          <p:cNvPr id="5" name="Marcador de pie de página 4">
            <a:extLst>
              <a:ext uri="{FF2B5EF4-FFF2-40B4-BE49-F238E27FC236}">
                <a16:creationId xmlns:a16="http://schemas.microsoft.com/office/drawing/2014/main" id="{9C64DDC4-D260-43C9-9B78-CC2345C614F6}"/>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94656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664698"/>
          </a:xfrm>
        </p:spPr>
        <p:txBody>
          <a:bodyPr>
            <a:normAutofit/>
          </a:bodyPr>
          <a:lstStyle/>
          <a:p>
            <a:pPr algn="ctr"/>
            <a:r>
              <a:rPr lang="es-CR" sz="2800" b="1" dirty="0"/>
              <a:t>Estrategia, Políticas y Modelo de Negocio</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983545"/>
            <a:ext cx="10018713" cy="3807655"/>
          </a:xfrm>
        </p:spPr>
        <p:txBody>
          <a:bodyPr>
            <a:normAutofit/>
          </a:bodyPr>
          <a:lstStyle/>
          <a:p>
            <a:pPr algn="just"/>
            <a:r>
              <a:rPr lang="es-ES_tradnl" sz="2400" dirty="0"/>
              <a:t>La entidad debe identificar y gestionar el riesgo de crédito inherente a todos los productos relevantes.</a:t>
            </a:r>
          </a:p>
          <a:p>
            <a:pPr algn="just"/>
            <a:r>
              <a:rPr lang="es-ES_tradnl" sz="2400" dirty="0"/>
              <a:t>Asimismo, debe asegurarse de que los riesgos de los productos y actividades nuevas cuentan con procedimientos de gestión de riesgos adecuados. </a:t>
            </a:r>
            <a:endParaRPr lang="es-CR" sz="2400" dirty="0"/>
          </a:p>
          <a:p>
            <a:pPr lvl="0" algn="just"/>
            <a:r>
              <a:rPr lang="es-ES_tradnl" sz="2400" dirty="0"/>
              <a:t>La identificación del riesgo de crédito implica una revisión cuidadosa de las características de riesgo de crédito existentes y potenciales del producto o actividad, la complejidad de las operaciones que realizan. </a:t>
            </a:r>
          </a:p>
          <a:p>
            <a:pPr lvl="0" algn="just"/>
            <a:endParaRPr lang="es-CR" sz="2000" dirty="0"/>
          </a:p>
          <a:p>
            <a:pPr lvl="0" algn="just"/>
            <a:endParaRPr lang="es-CR" sz="2000" dirty="0"/>
          </a:p>
          <a:p>
            <a:pPr lvl="0" algn="just"/>
            <a:endParaRPr lang="es-CR" sz="2000" dirty="0"/>
          </a:p>
          <a:p>
            <a:pPr lvl="0" algn="just"/>
            <a:endParaRPr lang="es-CR" sz="2000" dirty="0"/>
          </a:p>
        </p:txBody>
      </p:sp>
      <p:sp>
        <p:nvSpPr>
          <p:cNvPr id="5" name="Marcador de pie de página 4">
            <a:extLst>
              <a:ext uri="{FF2B5EF4-FFF2-40B4-BE49-F238E27FC236}">
                <a16:creationId xmlns:a16="http://schemas.microsoft.com/office/drawing/2014/main" id="{C86E8C7F-C03D-40A3-B38B-8DBD2D66360A}"/>
              </a:ext>
            </a:extLst>
          </p:cNvPr>
          <p:cNvSpPr>
            <a:spLocks noGrp="1"/>
          </p:cNvSpPr>
          <p:nvPr>
            <p:ph type="ftr" sz="quarter" idx="11"/>
          </p:nvPr>
        </p:nvSpPr>
        <p:spPr/>
        <p:txBody>
          <a:bodyPr/>
          <a:lstStyle/>
          <a:p>
            <a:r>
              <a:rPr lang="es-CR" dirty="0"/>
              <a:t>CRMV Grupo Tecnológico</a:t>
            </a:r>
          </a:p>
        </p:txBody>
      </p:sp>
    </p:spTree>
    <p:extLst>
      <p:ext uri="{BB962C8B-B14F-4D97-AF65-F5344CB8AC3E}">
        <p14:creationId xmlns:p14="http://schemas.microsoft.com/office/powerpoint/2010/main" val="1872603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692834"/>
          </a:xfrm>
        </p:spPr>
        <p:txBody>
          <a:bodyPr>
            <a:normAutofit/>
          </a:bodyPr>
          <a:lstStyle/>
          <a:p>
            <a:pPr algn="ctr"/>
            <a:r>
              <a:rPr lang="es-CR" sz="2800" b="1" dirty="0"/>
              <a:t>Considerandos</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842868"/>
            <a:ext cx="10018713" cy="4040407"/>
          </a:xfrm>
        </p:spPr>
        <p:txBody>
          <a:bodyPr>
            <a:normAutofit fontScale="92500"/>
          </a:bodyPr>
          <a:lstStyle/>
          <a:p>
            <a:pPr marL="0" indent="0" algn="just">
              <a:buNone/>
            </a:pPr>
            <a:r>
              <a:rPr lang="es-ES" sz="2400" b="1" dirty="0"/>
              <a:t>Legales</a:t>
            </a:r>
          </a:p>
          <a:p>
            <a:pPr algn="just"/>
            <a:r>
              <a:rPr lang="es-ES" sz="2000" dirty="0"/>
              <a:t>El objetivo de esta regulación es cuantificar el riesgo de crédito así como constituir las estimaciones correspondientes con el fin de salvaguardar la estabilidad y solvencia de las entidades y conglomerados financieros.</a:t>
            </a:r>
          </a:p>
          <a:p>
            <a:pPr algn="just"/>
            <a:r>
              <a:rPr lang="es-ES" sz="2400" b="1" dirty="0"/>
              <a:t>Prudenciales</a:t>
            </a:r>
            <a:endParaRPr lang="es-ES" sz="2400" dirty="0"/>
          </a:p>
          <a:p>
            <a:pPr algn="just"/>
            <a:r>
              <a:rPr lang="es-PE" sz="2000" dirty="0"/>
              <a:t>El riesgo de crédito es la probabilidad de pérdida futura derivada del incumplimiento en tiempo o forma de las obligaciones crediticias del cliente como consecuencia del empeoramiento de sus circunstancias económicas particulares o de una evolución negativa del contexto en el que desarrolla su actividad.</a:t>
            </a:r>
          </a:p>
          <a:p>
            <a:pPr algn="just"/>
            <a:r>
              <a:rPr lang="es-PE" sz="2000" dirty="0"/>
              <a:t>Una crisis de crédito es un fenómeno financiero consistente en la reducción del dinero disponible para prestar o un repentino incremento del costo de obtener préstamos bancarios.</a:t>
            </a:r>
            <a:endParaRPr lang="es-ES" sz="2000" b="1" dirty="0"/>
          </a:p>
          <a:p>
            <a:pPr algn="just"/>
            <a:endParaRPr lang="es-CR" sz="2400" dirty="0"/>
          </a:p>
        </p:txBody>
      </p:sp>
      <p:sp>
        <p:nvSpPr>
          <p:cNvPr id="5" name="Marcador de pie de página 4">
            <a:extLst>
              <a:ext uri="{FF2B5EF4-FFF2-40B4-BE49-F238E27FC236}">
                <a16:creationId xmlns:a16="http://schemas.microsoft.com/office/drawing/2014/main" id="{E2153617-12F2-4595-A1E3-EDEE8072BEC3}"/>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2790558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0"/>
            <a:ext cx="10018713" cy="720969"/>
          </a:xfrm>
        </p:spPr>
        <p:txBody>
          <a:bodyPr>
            <a:normAutofit/>
          </a:bodyPr>
          <a:lstStyle/>
          <a:p>
            <a:pPr algn="ctr"/>
            <a:r>
              <a:rPr lang="es-CR" sz="2800" b="1" dirty="0"/>
              <a:t>Apetito por riesgo de crédito</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p:txBody>
          <a:bodyPr>
            <a:normAutofit fontScale="92500" lnSpcReduction="20000"/>
          </a:bodyPr>
          <a:lstStyle/>
          <a:p>
            <a:pPr algn="just"/>
            <a:r>
              <a:rPr lang="es-ES_tradnl" sz="2400" dirty="0"/>
              <a:t>El apetito por riesgo de crédito refleja los niveles de riesgo que cada institución financiera está dispuesta a asumir en el desarrollo de sus operaciones.</a:t>
            </a:r>
          </a:p>
          <a:p>
            <a:pPr algn="just"/>
            <a:r>
              <a:rPr lang="es-ES_tradnl" sz="2400" dirty="0"/>
              <a:t>Se trata de un entorno de largo plazo donde la entidad ha decidido operar y debe alinear las estrategias de negocio, la gestión de riesgos, el planeamiento de capital y los incentivos de los funcionarios de la entidad.</a:t>
            </a:r>
          </a:p>
          <a:p>
            <a:pPr algn="just"/>
            <a:r>
              <a:rPr lang="es-ES_tradnl" sz="2400" dirty="0"/>
              <a:t>Asimismo, el apetito por riesgo de crédito debe encontrarse dentro de la capacidad de riesgo: el nivel de riesgo de crédito que puede soportar.</a:t>
            </a:r>
          </a:p>
          <a:p>
            <a:pPr algn="just"/>
            <a:r>
              <a:rPr lang="es-ES_tradnl" sz="2400" dirty="0"/>
              <a:t>Se debe desarrollar una estrategia de gestión de riesgos que sea coherente con los objetivos de negocio.</a:t>
            </a:r>
            <a:endParaRPr lang="es-CR" sz="2400" dirty="0"/>
          </a:p>
          <a:p>
            <a:pPr lvl="0" algn="just"/>
            <a:endParaRPr lang="es-CR" sz="2000" dirty="0"/>
          </a:p>
          <a:p>
            <a:pPr lvl="0" algn="just"/>
            <a:endParaRPr lang="es-CR" sz="2000" dirty="0"/>
          </a:p>
          <a:p>
            <a:pPr lvl="0" algn="just"/>
            <a:endParaRPr lang="es-CR" sz="2000" dirty="0"/>
          </a:p>
          <a:p>
            <a:pPr lvl="0" algn="just"/>
            <a:endParaRPr lang="es-CR" sz="2000" dirty="0"/>
          </a:p>
        </p:txBody>
      </p:sp>
      <p:sp>
        <p:nvSpPr>
          <p:cNvPr id="5" name="Marcador de pie de página 4">
            <a:extLst>
              <a:ext uri="{FF2B5EF4-FFF2-40B4-BE49-F238E27FC236}">
                <a16:creationId xmlns:a16="http://schemas.microsoft.com/office/drawing/2014/main" id="{14BFEA6F-3D89-4F1E-8C72-351CB515218C}"/>
              </a:ext>
            </a:extLst>
          </p:cNvPr>
          <p:cNvSpPr>
            <a:spLocks noGrp="1"/>
          </p:cNvSpPr>
          <p:nvPr>
            <p:ph type="ftr" sz="quarter" idx="11"/>
          </p:nvPr>
        </p:nvSpPr>
        <p:spPr/>
        <p:txBody>
          <a:bodyPr/>
          <a:lstStyle/>
          <a:p>
            <a:r>
              <a:rPr lang="es-CR" dirty="0"/>
              <a:t>CRMV Grupo Tecnológico</a:t>
            </a:r>
          </a:p>
        </p:txBody>
      </p:sp>
    </p:spTree>
    <p:extLst>
      <p:ext uri="{BB962C8B-B14F-4D97-AF65-F5344CB8AC3E}">
        <p14:creationId xmlns:p14="http://schemas.microsoft.com/office/powerpoint/2010/main" val="2354657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0"/>
            <a:ext cx="10018713" cy="622495"/>
          </a:xfrm>
        </p:spPr>
        <p:txBody>
          <a:bodyPr>
            <a:normAutofit/>
          </a:bodyPr>
          <a:lstStyle/>
          <a:p>
            <a:pPr algn="ctr"/>
            <a:r>
              <a:rPr lang="es-CR" sz="2800" b="1" dirty="0"/>
              <a:t>Apetito por riesgo de crédito</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2025748"/>
            <a:ext cx="10018713" cy="3765452"/>
          </a:xfrm>
        </p:spPr>
        <p:txBody>
          <a:bodyPr>
            <a:normAutofit fontScale="92500" lnSpcReduction="10000"/>
          </a:bodyPr>
          <a:lstStyle/>
          <a:p>
            <a:pPr algn="just"/>
            <a:r>
              <a:rPr lang="es-ES_tradnl" sz="2400" dirty="0"/>
              <a:t>Incorporar los niveles de apetito y límites al riesgo de crédito.</a:t>
            </a:r>
          </a:p>
          <a:p>
            <a:pPr algn="just"/>
            <a:r>
              <a:rPr lang="es-ES_tradnl" sz="2400" dirty="0"/>
              <a:t>Los niveles de apetito y límites al riesgo de la entidad debe materializarlos en indicadores cuantificables.</a:t>
            </a:r>
          </a:p>
          <a:p>
            <a:pPr algn="just"/>
            <a:r>
              <a:rPr lang="es-ES_tradnl" sz="2400" dirty="0"/>
              <a:t>El apetito al riesgo de la entidad debe incluir unidades de medida que incorporen tanto la magnitud como un horizonte de tiempo establecido.</a:t>
            </a:r>
          </a:p>
          <a:p>
            <a:pPr algn="just"/>
            <a:r>
              <a:rPr lang="es-ES_tradnl" sz="2400" dirty="0"/>
              <a:t>El sistema de apetito al riesgo deberá considerar políticas claras en cuanto a concentraciones de exposiciones sujetas a riesgo de crédito para contrapartes individuales y grupo de contrapartes vinculadas.</a:t>
            </a:r>
          </a:p>
          <a:p>
            <a:pPr algn="just"/>
            <a:r>
              <a:rPr lang="es-ES_tradnl" sz="2400" dirty="0"/>
              <a:t>La entidad debe establecer los límites de exposición individual basándose en la fortaleza crediticia del deudor o grupo económico y el apetito al riesgo.</a:t>
            </a:r>
            <a:endParaRPr lang="es-CR" sz="2400" dirty="0"/>
          </a:p>
          <a:p>
            <a:pPr algn="just"/>
            <a:endParaRPr lang="es-CR" sz="2000" dirty="0"/>
          </a:p>
          <a:p>
            <a:pPr lvl="0" algn="just"/>
            <a:endParaRPr lang="es-CR" sz="2000" dirty="0"/>
          </a:p>
          <a:p>
            <a:pPr lvl="0" algn="just"/>
            <a:endParaRPr lang="es-CR" sz="2000" dirty="0"/>
          </a:p>
          <a:p>
            <a:pPr lvl="0" algn="just"/>
            <a:endParaRPr lang="es-CR" sz="2000" dirty="0"/>
          </a:p>
        </p:txBody>
      </p:sp>
      <p:sp>
        <p:nvSpPr>
          <p:cNvPr id="5" name="Marcador de pie de página 4">
            <a:extLst>
              <a:ext uri="{FF2B5EF4-FFF2-40B4-BE49-F238E27FC236}">
                <a16:creationId xmlns:a16="http://schemas.microsoft.com/office/drawing/2014/main" id="{2EC9D5F8-768B-4E94-B36C-4AC7D457876F}"/>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3869299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664698"/>
          </a:xfrm>
        </p:spPr>
        <p:txBody>
          <a:bodyPr>
            <a:normAutofit/>
          </a:bodyPr>
          <a:lstStyle/>
          <a:p>
            <a:pPr algn="ctr"/>
            <a:r>
              <a:rPr lang="es-CR" sz="2800" b="1" dirty="0"/>
              <a:t>Apetito por riesgo de crédito</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631853"/>
            <a:ext cx="10018713" cy="4159348"/>
          </a:xfrm>
        </p:spPr>
        <p:txBody>
          <a:bodyPr>
            <a:normAutofit/>
          </a:bodyPr>
          <a:lstStyle/>
          <a:p>
            <a:pPr algn="just"/>
            <a:r>
              <a:rPr lang="es-ES_tradnl" sz="2400" dirty="0"/>
              <a:t>La Unidad de Riesgos es responsable de determinar cuánto riesgo de crédito está en capacidad de asumir la entidad.</a:t>
            </a:r>
          </a:p>
          <a:p>
            <a:pPr algn="just"/>
            <a:r>
              <a:rPr lang="es-ES_tradnl" sz="2400" dirty="0"/>
              <a:t>La entidad debe estar en la capacidad de sustentar que los planes estratégicos y los límites de riesgo de crédito se encuentran dentro de su capacidad de riesgo.</a:t>
            </a:r>
          </a:p>
          <a:p>
            <a:pPr algn="just"/>
            <a:endParaRPr lang="es-CR" sz="2400" dirty="0"/>
          </a:p>
          <a:p>
            <a:pPr lvl="0" algn="just"/>
            <a:endParaRPr lang="es-CR" sz="2000" dirty="0"/>
          </a:p>
          <a:p>
            <a:pPr lvl="0" algn="just"/>
            <a:endParaRPr lang="es-CR" sz="2000" dirty="0"/>
          </a:p>
          <a:p>
            <a:pPr lvl="0" algn="just"/>
            <a:endParaRPr lang="es-CR" sz="2000" dirty="0"/>
          </a:p>
        </p:txBody>
      </p:sp>
      <p:sp>
        <p:nvSpPr>
          <p:cNvPr id="5" name="Marcador de pie de página 4">
            <a:extLst>
              <a:ext uri="{FF2B5EF4-FFF2-40B4-BE49-F238E27FC236}">
                <a16:creationId xmlns:a16="http://schemas.microsoft.com/office/drawing/2014/main" id="{4384658F-4699-4702-A0E3-049B4BF3466C}"/>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2917275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749104"/>
          </a:xfrm>
        </p:spPr>
        <p:txBody>
          <a:bodyPr>
            <a:normAutofit fontScale="90000"/>
          </a:bodyPr>
          <a:lstStyle/>
          <a:p>
            <a:pPr algn="ctr"/>
            <a:r>
              <a:rPr lang="es-ES" sz="2800" b="1" dirty="0"/>
              <a:t>Proceso de otorgamiento, formalización y recuperación de créditos</a:t>
            </a:r>
            <a:endParaRPr lang="es-CR" sz="2800" b="1" dirty="0"/>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899139"/>
            <a:ext cx="10018713" cy="3892062"/>
          </a:xfrm>
        </p:spPr>
        <p:txBody>
          <a:bodyPr>
            <a:normAutofit fontScale="70000" lnSpcReduction="20000"/>
          </a:bodyPr>
          <a:lstStyle/>
          <a:p>
            <a:pPr algn="just"/>
            <a:r>
              <a:rPr lang="es-ES" sz="2600" dirty="0"/>
              <a:t>Límites individuales de aprobación.</a:t>
            </a:r>
          </a:p>
          <a:p>
            <a:pPr algn="just"/>
            <a:r>
              <a:rPr lang="es-ES" sz="2600" dirty="0"/>
              <a:t>Criterios de aceptación de riesgo de crédito.</a:t>
            </a:r>
            <a:endParaRPr lang="es-CR" sz="2600" dirty="0"/>
          </a:p>
          <a:p>
            <a:pPr lvl="0" algn="just"/>
            <a:r>
              <a:rPr lang="es-ES" sz="2600" dirty="0"/>
              <a:t>Créditos a accionistas, vinculados o partes relacionadas.</a:t>
            </a:r>
          </a:p>
          <a:p>
            <a:pPr lvl="0" algn="just"/>
            <a:r>
              <a:rPr lang="es-ES" sz="2600" dirty="0"/>
              <a:t>Evaluación.</a:t>
            </a:r>
          </a:p>
          <a:p>
            <a:pPr lvl="0" algn="just"/>
            <a:r>
              <a:rPr lang="es-ES" sz="2600" dirty="0"/>
              <a:t>Aprobación.</a:t>
            </a:r>
          </a:p>
          <a:p>
            <a:pPr lvl="0" algn="just"/>
            <a:r>
              <a:rPr lang="es-ES" sz="2600" dirty="0"/>
              <a:t>Análisis de garantías.</a:t>
            </a:r>
          </a:p>
          <a:p>
            <a:pPr lvl="0" algn="just"/>
            <a:r>
              <a:rPr lang="es-ES" sz="2600" dirty="0"/>
              <a:t>Formalización de créditos.</a:t>
            </a:r>
          </a:p>
          <a:p>
            <a:pPr lvl="0" algn="just"/>
            <a:r>
              <a:rPr lang="es-ES" sz="2600" dirty="0"/>
              <a:t>Cobranza.</a:t>
            </a:r>
          </a:p>
          <a:p>
            <a:pPr lvl="0" algn="just"/>
            <a:r>
              <a:rPr lang="es-ES" sz="2600" dirty="0"/>
              <a:t>Recuperación de créditos en proceso de deterioro.</a:t>
            </a:r>
          </a:p>
          <a:p>
            <a:pPr algn="just"/>
            <a:r>
              <a:rPr lang="es-ES" sz="2600" dirty="0"/>
              <a:t>Políticas y procedimientos para la conservación, mantenimiento y venta de bienes adquiridos en pago de obligaciones</a:t>
            </a:r>
            <a:endParaRPr lang="es-CR" sz="2600" dirty="0"/>
          </a:p>
          <a:p>
            <a:pPr lvl="0" algn="just"/>
            <a:endParaRPr lang="es-CR" sz="2600" dirty="0"/>
          </a:p>
          <a:p>
            <a:pPr lvl="0" algn="just"/>
            <a:endParaRPr lang="es-CR" sz="2000" dirty="0"/>
          </a:p>
        </p:txBody>
      </p:sp>
      <p:sp>
        <p:nvSpPr>
          <p:cNvPr id="5" name="Marcador de pie de página 4">
            <a:extLst>
              <a:ext uri="{FF2B5EF4-FFF2-40B4-BE49-F238E27FC236}">
                <a16:creationId xmlns:a16="http://schemas.microsoft.com/office/drawing/2014/main" id="{3A710E8E-D335-491E-96B4-DCC43ED6E03D}"/>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2867431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861646"/>
          </a:xfrm>
        </p:spPr>
        <p:txBody>
          <a:bodyPr>
            <a:normAutofit fontScale="90000"/>
          </a:bodyPr>
          <a:lstStyle/>
          <a:p>
            <a:pPr algn="ctr"/>
            <a:r>
              <a:rPr lang="es-ES" sz="2800" b="1" dirty="0"/>
              <a:t>Proceso de otorgamiento, formalización y recuperación de créditos</a:t>
            </a:r>
            <a:endParaRPr lang="es-CR" sz="2800" b="1" dirty="0"/>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547447"/>
            <a:ext cx="10018713" cy="4243753"/>
          </a:xfrm>
        </p:spPr>
        <p:txBody>
          <a:bodyPr>
            <a:normAutofit fontScale="77500" lnSpcReduction="20000"/>
          </a:bodyPr>
          <a:lstStyle/>
          <a:p>
            <a:pPr algn="just"/>
            <a:r>
              <a:rPr lang="es-ES" sz="2600" dirty="0"/>
              <a:t>Límites individuales de aprobación.</a:t>
            </a:r>
          </a:p>
          <a:p>
            <a:pPr algn="just"/>
            <a:r>
              <a:rPr lang="es-ES" sz="2600" dirty="0"/>
              <a:t>Criterios de aceptación de riesgo de crédito.</a:t>
            </a:r>
            <a:endParaRPr lang="es-CR" sz="2600" dirty="0"/>
          </a:p>
          <a:p>
            <a:pPr lvl="0" algn="just"/>
            <a:r>
              <a:rPr lang="es-ES" sz="2600" dirty="0"/>
              <a:t>Créditos a accionistas, vinculados o partes relacionadas.</a:t>
            </a:r>
          </a:p>
          <a:p>
            <a:pPr lvl="0" algn="just"/>
            <a:r>
              <a:rPr lang="es-ES" sz="2600" dirty="0"/>
              <a:t>Evaluación.</a:t>
            </a:r>
          </a:p>
          <a:p>
            <a:pPr lvl="0" algn="just"/>
            <a:r>
              <a:rPr lang="es-ES" sz="2600" dirty="0"/>
              <a:t>Aprobación.</a:t>
            </a:r>
          </a:p>
          <a:p>
            <a:pPr lvl="0" algn="just"/>
            <a:r>
              <a:rPr lang="es-ES" sz="2600" dirty="0"/>
              <a:t>Análisis de garantías.</a:t>
            </a:r>
          </a:p>
          <a:p>
            <a:pPr lvl="0" algn="just"/>
            <a:r>
              <a:rPr lang="es-ES" sz="2600" dirty="0"/>
              <a:t>Formalización de créditos.</a:t>
            </a:r>
          </a:p>
          <a:p>
            <a:pPr lvl="0" algn="just"/>
            <a:r>
              <a:rPr lang="es-ES" sz="2600" dirty="0"/>
              <a:t>Cobranza.</a:t>
            </a:r>
          </a:p>
          <a:p>
            <a:pPr lvl="0" algn="just"/>
            <a:r>
              <a:rPr lang="es-ES" sz="2600" dirty="0"/>
              <a:t>Recuperación de créditos en proceso de deterioro.</a:t>
            </a:r>
          </a:p>
          <a:p>
            <a:pPr algn="just"/>
            <a:r>
              <a:rPr lang="es-ES" sz="2600" dirty="0"/>
              <a:t>Políticas y procedimientos para la conservación, mantenimiento y venta de bienes adquiridos en pago de obligaciones</a:t>
            </a:r>
            <a:endParaRPr lang="es-CR" sz="2600" dirty="0"/>
          </a:p>
          <a:p>
            <a:pPr lvl="0" algn="just"/>
            <a:endParaRPr lang="es-CR" sz="2600" dirty="0"/>
          </a:p>
          <a:p>
            <a:pPr lvl="0" algn="just"/>
            <a:endParaRPr lang="es-CR" sz="2000" dirty="0"/>
          </a:p>
        </p:txBody>
      </p:sp>
      <p:sp>
        <p:nvSpPr>
          <p:cNvPr id="5" name="Marcador de pie de página 4">
            <a:extLst>
              <a:ext uri="{FF2B5EF4-FFF2-40B4-BE49-F238E27FC236}">
                <a16:creationId xmlns:a16="http://schemas.microsoft.com/office/drawing/2014/main" id="{F0ECF9EC-1645-4496-AD60-33C495369F71}"/>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358119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664698"/>
          </a:xfrm>
        </p:spPr>
        <p:txBody>
          <a:bodyPr>
            <a:normAutofit/>
          </a:bodyPr>
          <a:lstStyle/>
          <a:p>
            <a:pPr algn="ctr"/>
            <a:r>
              <a:rPr lang="es-ES" sz="2800" b="1" dirty="0"/>
              <a:t>Monitoreo y reporte</a:t>
            </a:r>
            <a:endParaRPr lang="es-CR" sz="2800" b="1" dirty="0"/>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547447"/>
            <a:ext cx="10018713" cy="4243754"/>
          </a:xfrm>
        </p:spPr>
        <p:txBody>
          <a:bodyPr>
            <a:normAutofit fontScale="92500" lnSpcReduction="20000"/>
          </a:bodyPr>
          <a:lstStyle/>
          <a:p>
            <a:pPr algn="just"/>
            <a:r>
              <a:rPr lang="es-ES" sz="2400" dirty="0"/>
              <a:t>Monitoreo individual y de la cartera de crédito.</a:t>
            </a:r>
          </a:p>
          <a:p>
            <a:pPr lvl="1" algn="just"/>
            <a:r>
              <a:rPr lang="es-ES_tradnl" sz="2000" dirty="0"/>
              <a:t>Procedimientos para la detección temprana del riesgo de crédito.</a:t>
            </a:r>
          </a:p>
          <a:p>
            <a:pPr lvl="1" algn="just"/>
            <a:r>
              <a:rPr lang="es-ES_tradnl" sz="2000" dirty="0"/>
              <a:t>Monitorear a las personas jurídicas con base en información financiera y condiciones comerciales.</a:t>
            </a:r>
          </a:p>
          <a:p>
            <a:pPr lvl="1" algn="just"/>
            <a:r>
              <a:rPr lang="es-ES_tradnl" sz="2000" dirty="0"/>
              <a:t>Monitorear, al menos mensualmente, el cumplimiento de pago en el sistema financiero y la evolución de los “convenios de otorgamiento financieros”, cuando corresponda, de las personas jurídicas.</a:t>
            </a:r>
            <a:endParaRPr lang="es-ES" sz="2000" dirty="0"/>
          </a:p>
          <a:p>
            <a:pPr algn="just"/>
            <a:r>
              <a:rPr lang="es-ES" sz="2400" dirty="0"/>
              <a:t>Monitoreo general de la cartera de crédito.</a:t>
            </a:r>
          </a:p>
          <a:p>
            <a:pPr lvl="1" algn="just"/>
            <a:r>
              <a:rPr lang="es-ES_tradnl" sz="2000" dirty="0"/>
              <a:t>Un conjunto de señales de alerta temprana, tanto cuantitativas como cualitativas.</a:t>
            </a:r>
          </a:p>
          <a:p>
            <a:pPr lvl="1" algn="just"/>
            <a:r>
              <a:rPr lang="es-ES_tradnl" sz="2000" dirty="0"/>
              <a:t>Un monitoreo de sus exposiciones en función de los factores que puedan afectar a sus deudores. </a:t>
            </a:r>
            <a:endParaRPr lang="es-ES" sz="2000" dirty="0"/>
          </a:p>
          <a:p>
            <a:pPr algn="just"/>
            <a:r>
              <a:rPr lang="es-ES" sz="2400" dirty="0"/>
              <a:t>Reportes.</a:t>
            </a:r>
            <a:endParaRPr lang="es-CR" sz="2400" dirty="0"/>
          </a:p>
          <a:p>
            <a:pPr lvl="0" algn="just"/>
            <a:endParaRPr lang="es-CR" sz="2000" dirty="0"/>
          </a:p>
        </p:txBody>
      </p:sp>
      <p:sp>
        <p:nvSpPr>
          <p:cNvPr id="5" name="Marcador de pie de página 4">
            <a:extLst>
              <a:ext uri="{FF2B5EF4-FFF2-40B4-BE49-F238E27FC236}">
                <a16:creationId xmlns:a16="http://schemas.microsoft.com/office/drawing/2014/main" id="{14006BDD-0522-4115-B003-EEA5ACBB9B76}"/>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3100835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0"/>
            <a:ext cx="10018713" cy="566225"/>
          </a:xfrm>
        </p:spPr>
        <p:txBody>
          <a:bodyPr>
            <a:normAutofit/>
          </a:bodyPr>
          <a:lstStyle/>
          <a:p>
            <a:pPr algn="ctr"/>
            <a:r>
              <a:rPr lang="es-ES" sz="2800" b="1" dirty="0"/>
              <a:t>Metodologías y modelos</a:t>
            </a:r>
            <a:endParaRPr lang="es-CR" sz="2800" b="1" dirty="0"/>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533379"/>
            <a:ext cx="10018713" cy="4257822"/>
          </a:xfrm>
        </p:spPr>
        <p:txBody>
          <a:bodyPr>
            <a:normAutofit/>
          </a:bodyPr>
          <a:lstStyle/>
          <a:p>
            <a:pPr algn="just"/>
            <a:r>
              <a:rPr lang="es-ES" sz="2400" b="1" dirty="0"/>
              <a:t>Calificaciones internas de riesgo</a:t>
            </a:r>
          </a:p>
          <a:p>
            <a:pPr algn="just"/>
            <a:r>
              <a:rPr lang="es-PE" sz="2000" dirty="0"/>
              <a:t>La entidad debe, de acuerdo con su perfil de riesgo y su importancia relativa en el sistema financiero, y la naturaleza y complejidad de sus operaciones, contar con sistemas adecuados para la clasificación del riesgo de crédito, utilizados en la gestión crediticia y que son independientes de las clasificaciones regulatorias.</a:t>
            </a:r>
          </a:p>
          <a:p>
            <a:pPr algn="just"/>
            <a:r>
              <a:rPr lang="es-PE" sz="2000" dirty="0"/>
              <a:t>La entidad debe definir los indicadores de la capacidad de predicción de los modelos cuantitativos de calificación o puntuación; la precisión del cálculo de probabilidades de incumplimiento cuando sea aplicable; la definición de umbrales y procedimientos para su modificación en caso que éstos pierdan capacidad de predicción; y procedimientos para operar bajo un escenario de baja predicción de los modelos de calificación. </a:t>
            </a:r>
            <a:endParaRPr lang="es-CR" sz="2000" dirty="0"/>
          </a:p>
          <a:p>
            <a:pPr algn="just"/>
            <a:endParaRPr lang="es-CR" sz="2000" dirty="0"/>
          </a:p>
          <a:p>
            <a:pPr lvl="0" algn="just"/>
            <a:endParaRPr lang="es-CR" sz="2000" dirty="0"/>
          </a:p>
        </p:txBody>
      </p:sp>
      <p:sp>
        <p:nvSpPr>
          <p:cNvPr id="5" name="Marcador de pie de página 4">
            <a:extLst>
              <a:ext uri="{FF2B5EF4-FFF2-40B4-BE49-F238E27FC236}">
                <a16:creationId xmlns:a16="http://schemas.microsoft.com/office/drawing/2014/main" id="{CA0BA547-33FC-4485-AD26-E73E2A6A8EF3}"/>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66236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0"/>
            <a:ext cx="10018713" cy="636563"/>
          </a:xfrm>
        </p:spPr>
        <p:txBody>
          <a:bodyPr>
            <a:normAutofit/>
          </a:bodyPr>
          <a:lstStyle/>
          <a:p>
            <a:pPr algn="ctr"/>
            <a:r>
              <a:rPr lang="es-ES" sz="2800" b="1" dirty="0"/>
              <a:t>Metodologías y modelos</a:t>
            </a:r>
            <a:endParaRPr lang="es-CR" sz="2800" b="1" dirty="0"/>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448973"/>
            <a:ext cx="10018713" cy="4342228"/>
          </a:xfrm>
        </p:spPr>
        <p:txBody>
          <a:bodyPr>
            <a:normAutofit/>
          </a:bodyPr>
          <a:lstStyle/>
          <a:p>
            <a:pPr algn="just"/>
            <a:r>
              <a:rPr lang="es-ES" sz="2400" b="1" dirty="0"/>
              <a:t>Calificaciones internas de riesgo</a:t>
            </a:r>
          </a:p>
          <a:p>
            <a:pPr algn="just"/>
            <a:r>
              <a:rPr lang="es-PE" sz="2000" dirty="0"/>
              <a:t>Es responsabilidad de la entidad disponer de los mecanismos, cuantitativos y cualitativos, para monitorear periódicamente si sus modelos tienen un nivel de predicción estadísticamente aceptable y razonable.</a:t>
            </a:r>
          </a:p>
          <a:p>
            <a:pPr algn="just"/>
            <a:r>
              <a:rPr lang="es-PE" sz="2000" dirty="0"/>
              <a:t>Las pruebas retrospectivas deben realizarse con una mayor frecuencia para modelos minoristas que para modelos corporativos. </a:t>
            </a:r>
            <a:endParaRPr lang="es-CR" sz="2000" dirty="0"/>
          </a:p>
          <a:p>
            <a:pPr algn="just"/>
            <a:r>
              <a:rPr lang="es-PE" sz="2000" dirty="0"/>
              <a:t>En el caso de los</a:t>
            </a:r>
            <a:r>
              <a:rPr lang="es-ES_tradnl" sz="2000" dirty="0"/>
              <a:t> deudores corporativos, la entidad debe asignar la calificación de riesgo al inicio del préstamo y actualizarlo periódicamente.</a:t>
            </a:r>
          </a:p>
          <a:p>
            <a:pPr algn="just"/>
            <a:r>
              <a:rPr lang="es-ES_tradnl" sz="2000" dirty="0"/>
              <a:t>Asimismo, debe revisar la calificación cuando se produzcan eventos adversos.</a:t>
            </a:r>
          </a:p>
          <a:p>
            <a:pPr algn="just"/>
            <a:r>
              <a:rPr lang="es-ES_tradnl" sz="2000" dirty="0"/>
              <a:t>La calificación de riesgo asignada a diversos deudores deben ser revisados por una área que es independiente de la unidad de negocios</a:t>
            </a:r>
            <a:r>
              <a:rPr lang="es-PE" sz="2000" dirty="0"/>
              <a:t>.</a:t>
            </a:r>
            <a:endParaRPr lang="es-CR" sz="2000" dirty="0"/>
          </a:p>
          <a:p>
            <a:pPr lvl="0" algn="just"/>
            <a:endParaRPr lang="es-CR" sz="2000" dirty="0"/>
          </a:p>
        </p:txBody>
      </p:sp>
      <p:sp>
        <p:nvSpPr>
          <p:cNvPr id="5" name="Marcador de pie de página 4">
            <a:extLst>
              <a:ext uri="{FF2B5EF4-FFF2-40B4-BE49-F238E27FC236}">
                <a16:creationId xmlns:a16="http://schemas.microsoft.com/office/drawing/2014/main" id="{FE9060D5-F7B4-45AA-B233-CEBA36F930A4}"/>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42368684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594360"/>
          </a:xfrm>
        </p:spPr>
        <p:txBody>
          <a:bodyPr>
            <a:normAutofit/>
          </a:bodyPr>
          <a:lstStyle/>
          <a:p>
            <a:pPr algn="ctr"/>
            <a:r>
              <a:rPr lang="es-ES" sz="2800" b="1" dirty="0"/>
              <a:t>Metodologías y modelos</a:t>
            </a:r>
            <a:endParaRPr lang="es-CR" sz="2800" b="1" dirty="0"/>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280161"/>
            <a:ext cx="10018713" cy="4511039"/>
          </a:xfrm>
        </p:spPr>
        <p:txBody>
          <a:bodyPr>
            <a:normAutofit/>
          </a:bodyPr>
          <a:lstStyle/>
          <a:p>
            <a:pPr algn="just"/>
            <a:r>
              <a:rPr lang="es-ES" sz="2400" b="1" dirty="0"/>
              <a:t>Calificaciones internas de riesgo</a:t>
            </a:r>
          </a:p>
          <a:p>
            <a:pPr algn="just"/>
            <a:r>
              <a:rPr lang="es-PE" sz="2000" dirty="0"/>
              <a:t>Es responsabilidad de la entidad disponer de los mecanismos, cuantitativos y cualitativos, para monitorear periódicamente si sus modelos tienen un nivel de predicción estadísticamente aceptable y razonable.</a:t>
            </a:r>
          </a:p>
          <a:p>
            <a:pPr algn="just"/>
            <a:r>
              <a:rPr lang="es-PE" sz="2000" dirty="0"/>
              <a:t>Las pruebas retrospectivas deben realizarse con una mayor frecuencia para modelos minoristas que para modelos corporativos. </a:t>
            </a:r>
            <a:endParaRPr lang="es-CR" sz="2000" dirty="0"/>
          </a:p>
          <a:p>
            <a:pPr algn="just"/>
            <a:r>
              <a:rPr lang="es-PE" sz="2000" dirty="0"/>
              <a:t>En el caso de los</a:t>
            </a:r>
            <a:r>
              <a:rPr lang="es-ES_tradnl" sz="2000" dirty="0"/>
              <a:t> deudores corporativos, la entidad debe asignar la calificación de riesgo al inicio del préstamo y actualizarlo periódicamente.</a:t>
            </a:r>
          </a:p>
          <a:p>
            <a:pPr algn="just"/>
            <a:r>
              <a:rPr lang="es-ES_tradnl" sz="2000" dirty="0"/>
              <a:t>Asimismo, debe revisar la calificación cuando se produzcan eventos adversos.</a:t>
            </a:r>
          </a:p>
          <a:p>
            <a:pPr algn="just"/>
            <a:r>
              <a:rPr lang="es-ES_tradnl" sz="2000" dirty="0"/>
              <a:t>La calificación de riesgo asignada a diversos deudores deben ser revisados por una área que es independiente de la unidad de negocios</a:t>
            </a:r>
            <a:r>
              <a:rPr lang="es-PE" sz="2000" dirty="0"/>
              <a:t>.</a:t>
            </a:r>
            <a:endParaRPr lang="es-CR" sz="2000" dirty="0"/>
          </a:p>
          <a:p>
            <a:pPr lvl="0" algn="just"/>
            <a:endParaRPr lang="es-CR" sz="2000" dirty="0"/>
          </a:p>
        </p:txBody>
      </p:sp>
      <p:sp>
        <p:nvSpPr>
          <p:cNvPr id="5" name="Marcador de pie de página 4">
            <a:extLst>
              <a:ext uri="{FF2B5EF4-FFF2-40B4-BE49-F238E27FC236}">
                <a16:creationId xmlns:a16="http://schemas.microsoft.com/office/drawing/2014/main" id="{692DEF1D-0CCD-4365-BCD5-1BFF3B170ED1}"/>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11511779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580292"/>
          </a:xfrm>
        </p:spPr>
        <p:txBody>
          <a:bodyPr>
            <a:normAutofit/>
          </a:bodyPr>
          <a:lstStyle/>
          <a:p>
            <a:pPr algn="ctr"/>
            <a:r>
              <a:rPr lang="es-ES" sz="2800" b="1" dirty="0"/>
              <a:t>Metodologías y modelos</a:t>
            </a:r>
            <a:endParaRPr lang="es-CR" sz="2800" b="1" dirty="0"/>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420837"/>
            <a:ext cx="10018713" cy="4370363"/>
          </a:xfrm>
        </p:spPr>
        <p:txBody>
          <a:bodyPr>
            <a:normAutofit/>
          </a:bodyPr>
          <a:lstStyle/>
          <a:p>
            <a:pPr marL="0" indent="0" algn="just">
              <a:buNone/>
            </a:pPr>
            <a:r>
              <a:rPr lang="es-ES" sz="2400" b="1" dirty="0"/>
              <a:t>Modelos de estrés</a:t>
            </a:r>
          </a:p>
          <a:p>
            <a:pPr lvl="1" algn="just"/>
            <a:r>
              <a:rPr lang="es-PE" sz="2000" dirty="0"/>
              <a:t>Análisis de sensibilidad y pruebas estadísticas bajo diferentes escenarios, incluyendo escenarios adversos extremos pero plausibles.</a:t>
            </a:r>
          </a:p>
          <a:p>
            <a:pPr lvl="1" algn="just"/>
            <a:r>
              <a:rPr lang="es-PE" sz="2000" dirty="0"/>
              <a:t>Las pruebas de estrés pueden realizarse utilizando metodologías expertas, simulaciones históricas o modelos de impacto de indicadores macroeconómicos.</a:t>
            </a:r>
          </a:p>
          <a:p>
            <a:pPr lvl="1"/>
            <a:r>
              <a:rPr lang="es-PE" sz="2000" dirty="0"/>
              <a:t>La entidad debe definir un escenario base (en la que se evalúa el impacto del plan estratégico en condiciones esperadas) y por lo menos dos escenarios adversos.</a:t>
            </a:r>
            <a:endParaRPr lang="es-CR" sz="2000" dirty="0"/>
          </a:p>
          <a:p>
            <a:pPr lvl="1"/>
            <a:r>
              <a:rPr lang="es-ES_tradnl" sz="2000" dirty="0"/>
              <a:t>Reflejar el riesgo país y el riesgo de transferencia. </a:t>
            </a:r>
            <a:endParaRPr lang="es-CR" sz="2000" dirty="0"/>
          </a:p>
          <a:p>
            <a:pPr lvl="1" algn="just"/>
            <a:endParaRPr lang="es-CR" sz="2000" dirty="0"/>
          </a:p>
        </p:txBody>
      </p:sp>
      <p:sp>
        <p:nvSpPr>
          <p:cNvPr id="5" name="Marcador de pie de página 4">
            <a:extLst>
              <a:ext uri="{FF2B5EF4-FFF2-40B4-BE49-F238E27FC236}">
                <a16:creationId xmlns:a16="http://schemas.microsoft.com/office/drawing/2014/main" id="{BDB34F6B-09F9-424C-AD95-3453B795710D}"/>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40402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608428"/>
          </a:xfrm>
        </p:spPr>
        <p:txBody>
          <a:bodyPr>
            <a:normAutofit/>
          </a:bodyPr>
          <a:lstStyle/>
          <a:p>
            <a:pPr algn="ctr"/>
            <a:r>
              <a:rPr lang="es-CR" sz="2800" b="1" dirty="0"/>
              <a:t>Considerandos</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294229"/>
            <a:ext cx="10018713" cy="4496971"/>
          </a:xfrm>
        </p:spPr>
        <p:txBody>
          <a:bodyPr>
            <a:normAutofit fontScale="92500" lnSpcReduction="10000"/>
          </a:bodyPr>
          <a:lstStyle/>
          <a:p>
            <a:pPr marL="0" indent="0" algn="just">
              <a:buNone/>
            </a:pPr>
            <a:r>
              <a:rPr lang="es-ES" sz="2400" b="1" dirty="0"/>
              <a:t>Prudenciales</a:t>
            </a:r>
            <a:endParaRPr lang="es-ES" sz="2400" dirty="0"/>
          </a:p>
          <a:p>
            <a:pPr algn="just"/>
            <a:r>
              <a:rPr lang="es-PE" sz="2000" dirty="0"/>
              <a:t>Una crisis crediticia es menudo causado por un período sostenido de gestión inadecuada del riesgo de crédito que provoca que ésta disponga de información inadecuada sobre la condición financiera de los prestatarios que resulta en pérdidas para las instituciones financieras, los inversionistas y la economía nacional.</a:t>
            </a:r>
          </a:p>
          <a:p>
            <a:pPr algn="just"/>
            <a:r>
              <a:rPr lang="es-PE" sz="2000" dirty="0"/>
              <a:t>Alcances de la gestión del riesgo de crédito:</a:t>
            </a:r>
          </a:p>
          <a:p>
            <a:pPr lvl="1" algn="just"/>
            <a:r>
              <a:rPr lang="es-PE" sz="2000" dirty="0"/>
              <a:t>Propicia la alineación entre el riesgo aceptado y la estrategia.</a:t>
            </a:r>
          </a:p>
          <a:p>
            <a:pPr lvl="1" algn="just"/>
            <a:r>
              <a:rPr lang="es-PE" sz="2000" dirty="0"/>
              <a:t>Provee el rigor para identificar el riesgo.</a:t>
            </a:r>
          </a:p>
          <a:p>
            <a:pPr lvl="1" algn="just"/>
            <a:r>
              <a:rPr lang="es-PE" sz="2000" dirty="0"/>
              <a:t>Permite seleccionar posibles alternativas de respuesta</a:t>
            </a:r>
          </a:p>
          <a:p>
            <a:pPr lvl="1" algn="just"/>
            <a:r>
              <a:rPr lang="es-PE" sz="2000" dirty="0"/>
              <a:t>Mejora la capacidad para la toma de decisiones y la utilización de capital en función de las necesidades reales.</a:t>
            </a:r>
          </a:p>
          <a:p>
            <a:pPr algn="just"/>
            <a:r>
              <a:rPr lang="es-PE" sz="2000" dirty="0"/>
              <a:t>Fondo Monetario Internacional y Comité de Supervisión Bancaria de Basilea.</a:t>
            </a:r>
            <a:endParaRPr lang="es-CR" sz="2000" dirty="0"/>
          </a:p>
        </p:txBody>
      </p:sp>
      <p:sp>
        <p:nvSpPr>
          <p:cNvPr id="5" name="Marcador de pie de página 4">
            <a:extLst>
              <a:ext uri="{FF2B5EF4-FFF2-40B4-BE49-F238E27FC236}">
                <a16:creationId xmlns:a16="http://schemas.microsoft.com/office/drawing/2014/main" id="{32A22C16-708A-42AB-8001-40439D2D91FF}"/>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858047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692834"/>
          </a:xfrm>
        </p:spPr>
        <p:txBody>
          <a:bodyPr>
            <a:normAutofit/>
          </a:bodyPr>
          <a:lstStyle/>
          <a:p>
            <a:pPr algn="ctr"/>
            <a:r>
              <a:rPr lang="es-ES" sz="2800" b="1" dirty="0"/>
              <a:t>Metodologías y modelos</a:t>
            </a:r>
            <a:endParaRPr lang="es-CR" sz="2800" b="1" dirty="0"/>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378635"/>
            <a:ext cx="10018713" cy="4412565"/>
          </a:xfrm>
        </p:spPr>
        <p:txBody>
          <a:bodyPr>
            <a:normAutofit lnSpcReduction="10000"/>
          </a:bodyPr>
          <a:lstStyle/>
          <a:p>
            <a:pPr marL="0" indent="0" algn="just">
              <a:buNone/>
            </a:pPr>
            <a:r>
              <a:rPr lang="es-ES" sz="2400" b="1" dirty="0"/>
              <a:t>Pérdidas esperadas y tasas de interés</a:t>
            </a:r>
          </a:p>
          <a:p>
            <a:pPr algn="just"/>
            <a:r>
              <a:rPr lang="es-PE" sz="2000" dirty="0"/>
              <a:t>La entidad debe contar con políticas y procedimientos para definir tasas de interés que les permita cubrir los riesgos asociados de cada producto crediticio y sus gastos de su operación.</a:t>
            </a:r>
          </a:p>
          <a:p>
            <a:pPr algn="just"/>
            <a:r>
              <a:rPr lang="es-PE" sz="2000" dirty="0"/>
              <a:t>Para ello debe contar con una metodología adecuada para el cálculo de sus pérdidas esperadas y rentabilidad ajustada al riesgo.</a:t>
            </a:r>
          </a:p>
          <a:p>
            <a:pPr algn="just"/>
            <a:r>
              <a:rPr lang="es-PE" sz="2000" dirty="0"/>
              <a:t>Las pérdidas deberán ser calculadas a un año plazo y para todo el periodo del crédito.</a:t>
            </a:r>
          </a:p>
          <a:p>
            <a:pPr algn="just"/>
            <a:r>
              <a:rPr lang="es-ES_tradnl" sz="2000" dirty="0"/>
              <a:t>La metodología deberá considerar el costo de fondos del crédito, el riesgo de crédito asumido y los costos operativos asociados al otorgamiento y seguimiento de los créditos.</a:t>
            </a:r>
            <a:endParaRPr lang="es-CR" sz="2000" dirty="0"/>
          </a:p>
          <a:p>
            <a:pPr algn="just"/>
            <a:r>
              <a:rPr lang="es-PE" sz="2000" dirty="0"/>
              <a:t>Si la entidad efectúa estimaciones de pérdida, debe asegurarse que compara sus cálculos de pérdidas estimadas por riesgo de crédito con los resultados efectivamente observados, para cada cartera proyectada. </a:t>
            </a:r>
            <a:endParaRPr lang="es-CR" sz="2000" dirty="0"/>
          </a:p>
        </p:txBody>
      </p:sp>
      <p:sp>
        <p:nvSpPr>
          <p:cNvPr id="5" name="Marcador de pie de página 4">
            <a:extLst>
              <a:ext uri="{FF2B5EF4-FFF2-40B4-BE49-F238E27FC236}">
                <a16:creationId xmlns:a16="http://schemas.microsoft.com/office/drawing/2014/main" id="{3DDEC26C-9A96-4549-B944-B756B84996F8}"/>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2840178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0"/>
            <a:ext cx="10018713" cy="566225"/>
          </a:xfrm>
        </p:spPr>
        <p:txBody>
          <a:bodyPr>
            <a:normAutofit/>
          </a:bodyPr>
          <a:lstStyle/>
          <a:p>
            <a:pPr algn="ctr"/>
            <a:r>
              <a:rPr lang="es-CR" sz="2800" b="1" dirty="0"/>
              <a:t>Disposiciones generales</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252025"/>
            <a:ext cx="10018713" cy="4539175"/>
          </a:xfrm>
        </p:spPr>
        <p:txBody>
          <a:bodyPr>
            <a:normAutofit/>
          </a:bodyPr>
          <a:lstStyle/>
          <a:p>
            <a:pPr marL="0" indent="0" algn="just">
              <a:buNone/>
            </a:pPr>
            <a:r>
              <a:rPr lang="es-ES" sz="2400" b="1" dirty="0"/>
              <a:t>Objeto</a:t>
            </a:r>
            <a:endParaRPr lang="es-ES" sz="2400" dirty="0"/>
          </a:p>
          <a:p>
            <a:pPr lvl="1" algn="just"/>
            <a:r>
              <a:rPr lang="es-ES_tradnl" sz="2000" dirty="0"/>
              <a:t>Regular la adecuada gestión del riesgo de crédito.</a:t>
            </a:r>
          </a:p>
          <a:p>
            <a:pPr lvl="1" algn="just"/>
            <a:r>
              <a:rPr lang="es-ES_tradnl" sz="2000" dirty="0"/>
              <a:t>no limitado únicamente a la cartera de crédito.</a:t>
            </a:r>
          </a:p>
          <a:p>
            <a:pPr lvl="1" algn="just"/>
            <a:r>
              <a:rPr lang="es-ES_tradnl" sz="2000" dirty="0"/>
              <a:t>exposiciones dentro y fuera del balance.</a:t>
            </a:r>
          </a:p>
          <a:p>
            <a:pPr algn="just"/>
            <a:r>
              <a:rPr lang="es-ES_tradnl" sz="2400" b="1" dirty="0"/>
              <a:t>Alcance</a:t>
            </a:r>
          </a:p>
          <a:p>
            <a:pPr algn="just"/>
            <a:r>
              <a:rPr lang="es-ES_tradnl" sz="2000" dirty="0"/>
              <a:t>La entidad debe atender a los principios de razonabilidad y proporcionalidad, siendo congruente con la naturaleza, tamaño, perfil de riesgo, enfoque de negocio, volumen y complejidad de sus operaciones.</a:t>
            </a:r>
          </a:p>
          <a:p>
            <a:pPr algn="just"/>
            <a:r>
              <a:rPr lang="es-ES_tradnl" sz="2000" dirty="0"/>
              <a:t>Debe considerar los efectos del entorno macroeconómico y las condiciones del mercado.</a:t>
            </a:r>
            <a:endParaRPr lang="es-CR" sz="2000" dirty="0"/>
          </a:p>
        </p:txBody>
      </p:sp>
      <p:sp>
        <p:nvSpPr>
          <p:cNvPr id="5" name="Marcador de pie de página 4">
            <a:extLst>
              <a:ext uri="{FF2B5EF4-FFF2-40B4-BE49-F238E27FC236}">
                <a16:creationId xmlns:a16="http://schemas.microsoft.com/office/drawing/2014/main" id="{74AB93D6-7285-4054-A590-C71B9F486A02}"/>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3057712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0"/>
            <a:ext cx="10018713" cy="650631"/>
          </a:xfrm>
        </p:spPr>
        <p:txBody>
          <a:bodyPr>
            <a:normAutofit/>
          </a:bodyPr>
          <a:lstStyle/>
          <a:p>
            <a:pPr algn="ctr"/>
            <a:r>
              <a:rPr lang="es-CR" sz="2800" b="1" dirty="0"/>
              <a:t>Gobierno corporativo</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336431"/>
            <a:ext cx="10018713" cy="4454769"/>
          </a:xfrm>
        </p:spPr>
        <p:txBody>
          <a:bodyPr>
            <a:normAutofit/>
          </a:bodyPr>
          <a:lstStyle/>
          <a:p>
            <a:pPr marL="0" indent="0" algn="just">
              <a:buNone/>
            </a:pPr>
            <a:r>
              <a:rPr lang="es-ES_tradnl" sz="2400" dirty="0"/>
              <a:t>Delimitar claramente las funciones y responsabilidades, así como los niveles de dependencia e interrelación que les corresponden a cada una de las áreas involucradas en la realización de actividades relativas al riesgo de crédito.</a:t>
            </a:r>
          </a:p>
          <a:p>
            <a:pPr marL="0" indent="0" algn="just">
              <a:buNone/>
            </a:pPr>
            <a:r>
              <a:rPr lang="es-ES_tradnl" sz="2400" dirty="0"/>
              <a:t>La estrategia para la gestión de crédito debe contemplar las pautas generales que las entidades aplicarán para gestionar dicho riesgo, así como el grado de capacidad de la entidad a los mismos.</a:t>
            </a:r>
          </a:p>
          <a:p>
            <a:pPr marL="0" indent="0" algn="just">
              <a:buNone/>
            </a:pPr>
            <a:endParaRPr lang="es-CR" sz="2400" dirty="0"/>
          </a:p>
        </p:txBody>
      </p:sp>
      <p:sp>
        <p:nvSpPr>
          <p:cNvPr id="5" name="Marcador de pie de página 4">
            <a:extLst>
              <a:ext uri="{FF2B5EF4-FFF2-40B4-BE49-F238E27FC236}">
                <a16:creationId xmlns:a16="http://schemas.microsoft.com/office/drawing/2014/main" id="{A54B14ED-F1DC-4992-8605-C35B1C463A8F}"/>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348107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608428"/>
          </a:xfrm>
        </p:spPr>
        <p:txBody>
          <a:bodyPr>
            <a:normAutofit/>
          </a:bodyPr>
          <a:lstStyle/>
          <a:p>
            <a:pPr algn="ctr"/>
            <a:r>
              <a:rPr lang="es-CR" sz="2800" b="1" dirty="0"/>
              <a:t>Gobierno corporativo</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294229"/>
            <a:ext cx="10018713" cy="4496971"/>
          </a:xfrm>
        </p:spPr>
        <p:txBody>
          <a:bodyPr>
            <a:normAutofit/>
          </a:bodyPr>
          <a:lstStyle/>
          <a:p>
            <a:pPr marL="0" indent="0" algn="just">
              <a:buNone/>
            </a:pPr>
            <a:r>
              <a:rPr lang="es-CR" sz="2400" b="1" dirty="0"/>
              <a:t>Responsabilidades del Órgano de Dirección</a:t>
            </a:r>
          </a:p>
          <a:p>
            <a:pPr algn="just"/>
            <a:r>
              <a:rPr lang="es-ES_tradnl" sz="2000" dirty="0"/>
              <a:t>Definir y aprobar los niveles de apetito al riesgo de crédito, así como asegurar que la declaración de apetito al riesgo es clara y medible en lo que corresponde al riesgo de crédito.</a:t>
            </a:r>
          </a:p>
          <a:p>
            <a:pPr algn="just"/>
            <a:r>
              <a:rPr lang="es-ES_tradnl" sz="2000" dirty="0"/>
              <a:t>Aprobar y revisar la estrategia, las políticas, los objetivos, planes y procedimientos para la gestión del riesgo de crédito.</a:t>
            </a:r>
          </a:p>
          <a:p>
            <a:pPr algn="just"/>
            <a:r>
              <a:rPr lang="es-ES_tradnl" sz="2000" dirty="0"/>
              <a:t>Aprobar y revisar las políticas de la gestión de riesgo de crédito. </a:t>
            </a:r>
          </a:p>
          <a:p>
            <a:pPr algn="just"/>
            <a:r>
              <a:rPr lang="es-ES_tradnl" sz="2000" dirty="0"/>
              <a:t>Aprobar y revisar el sistema de gestión y control de apetito por riesgo de crédito de la entidad financiera (indicadores y límites).</a:t>
            </a:r>
          </a:p>
          <a:p>
            <a:pPr algn="just"/>
            <a:r>
              <a:rPr lang="es-ES_tradnl" sz="2000" dirty="0"/>
              <a:t>Conocer los resultados de los indicadores de apetito al riesgo identificado, el estado de los límites de riesgo de crédito y la evolución de las excepciones a las políticas crediticias.</a:t>
            </a:r>
            <a:endParaRPr lang="es-CR" sz="2000" dirty="0"/>
          </a:p>
        </p:txBody>
      </p:sp>
      <p:sp>
        <p:nvSpPr>
          <p:cNvPr id="5" name="Marcador de pie de página 4">
            <a:extLst>
              <a:ext uri="{FF2B5EF4-FFF2-40B4-BE49-F238E27FC236}">
                <a16:creationId xmlns:a16="http://schemas.microsoft.com/office/drawing/2014/main" id="{742F9E59-B28E-447B-B86F-C45727951FDA}"/>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1404022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580292"/>
          </a:xfrm>
        </p:spPr>
        <p:txBody>
          <a:bodyPr>
            <a:normAutofit/>
          </a:bodyPr>
          <a:lstStyle/>
          <a:p>
            <a:pPr algn="ctr"/>
            <a:r>
              <a:rPr lang="es-CR" sz="2800" b="1" dirty="0"/>
              <a:t>Gobierno corporativo</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2025748"/>
            <a:ext cx="10018713" cy="3765452"/>
          </a:xfrm>
        </p:spPr>
        <p:txBody>
          <a:bodyPr>
            <a:normAutofit fontScale="92500" lnSpcReduction="20000"/>
          </a:bodyPr>
          <a:lstStyle/>
          <a:p>
            <a:pPr marL="0" indent="0" algn="just">
              <a:buNone/>
            </a:pPr>
            <a:r>
              <a:rPr lang="es-CR" sz="2400" b="1" dirty="0"/>
              <a:t>Responsabilidades del Órgano de Dirección</a:t>
            </a:r>
          </a:p>
          <a:p>
            <a:pPr lvl="0" algn="just"/>
            <a:r>
              <a:rPr lang="es-ES_tradnl" sz="2000" dirty="0"/>
              <a:t>Establecer y revisar periódicamente la estructura organizacional necesaria para la gestión del riesgo de crédito.</a:t>
            </a:r>
          </a:p>
          <a:p>
            <a:pPr algn="just"/>
            <a:r>
              <a:rPr lang="es-ES_tradnl" sz="2000" dirty="0"/>
              <a:t>Aprobar un informe anual que detalle cuales estrategias, políticas, objetivos, planes, manuales o procedimientos sobre gestión riesgo de crédito va a mantener y cuales va a modificar.</a:t>
            </a:r>
          </a:p>
          <a:p>
            <a:pPr algn="just"/>
            <a:r>
              <a:rPr lang="es-ES_tradnl" sz="2000" dirty="0"/>
              <a:t>Aprobar metodologías para el análisis y la calificación de riesgo de los deudores, que contemple la valoración bajo escenarios de estrés definidos por la propia entidad financiera.</a:t>
            </a:r>
          </a:p>
          <a:p>
            <a:pPr algn="just"/>
            <a:r>
              <a:rPr lang="es-ES_tradnl" sz="2000" dirty="0"/>
              <a:t>Aprobar y revisar modelos internos y metodologías de análisis de estrés aplicables a carteras crediticias, definidas por la propia entidad financiera.</a:t>
            </a:r>
          </a:p>
          <a:p>
            <a:pPr algn="just"/>
            <a:r>
              <a:rPr lang="es-ES_tradnl" sz="2000" dirty="0"/>
              <a:t>Establecer un sistema de remuneraciones que incentive la toma de decisiones alineada con el apetito por riesgo de crédito y evite conflictos entre la gestión del riesgo de crédito y los intereses de los funcionarios responsables.</a:t>
            </a:r>
            <a:endParaRPr lang="es-CR" sz="2000" dirty="0"/>
          </a:p>
          <a:p>
            <a:pPr algn="just"/>
            <a:endParaRPr lang="es-CR" sz="2000" dirty="0"/>
          </a:p>
          <a:p>
            <a:pPr algn="just"/>
            <a:endParaRPr lang="es-CR" sz="2000" dirty="0"/>
          </a:p>
          <a:p>
            <a:pPr lvl="0" algn="just"/>
            <a:endParaRPr lang="es-CR" sz="2000" dirty="0"/>
          </a:p>
        </p:txBody>
      </p:sp>
      <p:sp>
        <p:nvSpPr>
          <p:cNvPr id="5" name="Marcador de pie de página 4">
            <a:extLst>
              <a:ext uri="{FF2B5EF4-FFF2-40B4-BE49-F238E27FC236}">
                <a16:creationId xmlns:a16="http://schemas.microsoft.com/office/drawing/2014/main" id="{1E533064-F3BE-4CA8-97E4-DE927D5EE270}"/>
              </a:ext>
            </a:extLst>
          </p:cNvPr>
          <p:cNvSpPr>
            <a:spLocks noGrp="1"/>
          </p:cNvSpPr>
          <p:nvPr>
            <p:ph type="ftr" sz="quarter" idx="11"/>
          </p:nvPr>
        </p:nvSpPr>
        <p:spPr/>
        <p:txBody>
          <a:bodyPr/>
          <a:lstStyle/>
          <a:p>
            <a:r>
              <a:rPr lang="es-CR" dirty="0"/>
              <a:t>CRMV Grupo Tecnológico</a:t>
            </a:r>
          </a:p>
        </p:txBody>
      </p:sp>
    </p:spTree>
    <p:extLst>
      <p:ext uri="{BB962C8B-B14F-4D97-AF65-F5344CB8AC3E}">
        <p14:creationId xmlns:p14="http://schemas.microsoft.com/office/powerpoint/2010/main" val="218501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0"/>
            <a:ext cx="10018713" cy="566225"/>
          </a:xfrm>
        </p:spPr>
        <p:txBody>
          <a:bodyPr>
            <a:normAutofit/>
          </a:bodyPr>
          <a:lstStyle/>
          <a:p>
            <a:pPr algn="ctr"/>
            <a:r>
              <a:rPr lang="es-CR" sz="2800" b="1" dirty="0"/>
              <a:t>Gobierno corporativo</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252025"/>
            <a:ext cx="10018713" cy="4539175"/>
          </a:xfrm>
        </p:spPr>
        <p:txBody>
          <a:bodyPr>
            <a:normAutofit/>
          </a:bodyPr>
          <a:lstStyle/>
          <a:p>
            <a:pPr marL="0" indent="0" algn="just">
              <a:buNone/>
            </a:pPr>
            <a:r>
              <a:rPr lang="es-CR" sz="2400" b="1" dirty="0"/>
              <a:t>Responsabilidades del Órgano de Dirección</a:t>
            </a:r>
          </a:p>
          <a:p>
            <a:pPr lvl="0" algn="just"/>
            <a:r>
              <a:rPr lang="es-ES_tradnl" sz="2000" dirty="0"/>
              <a:t>Generar un ambiente interno apropiado para la gestión de la cartera de créditos, partiendo de una estructura organizacional que contemple una total independencia entre las áreas de riesgos y las áreas de negocio.</a:t>
            </a:r>
          </a:p>
          <a:p>
            <a:pPr lvl="0" algn="just"/>
            <a:r>
              <a:rPr lang="es-ES_tradnl" sz="2000" dirty="0"/>
              <a:t>Asegurar que las políticas que afectan la gestión de riesgo de crédito incorporan los niveles de apetito al riesgo de crédito.</a:t>
            </a:r>
            <a:endParaRPr lang="es-CR" sz="2000" dirty="0"/>
          </a:p>
          <a:p>
            <a:pPr algn="just"/>
            <a:r>
              <a:rPr lang="es-ES_tradnl" sz="2000" dirty="0"/>
              <a:t>Mecanismos de acciones correctivas en caso de que existan desviaciones con respecto a los niveles de apetito al riesgo de crédito y límites.</a:t>
            </a:r>
          </a:p>
          <a:p>
            <a:pPr algn="just"/>
            <a:endParaRPr lang="es-CR" sz="2000" dirty="0"/>
          </a:p>
          <a:p>
            <a:pPr lvl="0" algn="just"/>
            <a:endParaRPr lang="es-CR" sz="2000" dirty="0"/>
          </a:p>
        </p:txBody>
      </p:sp>
      <p:sp>
        <p:nvSpPr>
          <p:cNvPr id="5" name="Marcador de pie de página 4">
            <a:extLst>
              <a:ext uri="{FF2B5EF4-FFF2-40B4-BE49-F238E27FC236}">
                <a16:creationId xmlns:a16="http://schemas.microsoft.com/office/drawing/2014/main" id="{C6DD606E-A8CE-4F8D-903A-1E808D2DD586}"/>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319988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939BF-F262-47F7-B963-92031DEA04AF}"/>
              </a:ext>
            </a:extLst>
          </p:cNvPr>
          <p:cNvSpPr>
            <a:spLocks noGrp="1"/>
          </p:cNvSpPr>
          <p:nvPr>
            <p:ph type="title"/>
          </p:nvPr>
        </p:nvSpPr>
        <p:spPr>
          <a:xfrm>
            <a:off x="1484311" y="685801"/>
            <a:ext cx="10018713" cy="650630"/>
          </a:xfrm>
        </p:spPr>
        <p:txBody>
          <a:bodyPr>
            <a:normAutofit/>
          </a:bodyPr>
          <a:lstStyle/>
          <a:p>
            <a:pPr algn="ctr"/>
            <a:r>
              <a:rPr lang="es-CR" sz="2800" b="1" dirty="0"/>
              <a:t>Gobierno corporativo</a:t>
            </a:r>
          </a:p>
        </p:txBody>
      </p:sp>
      <p:sp>
        <p:nvSpPr>
          <p:cNvPr id="3" name="Marcador de contenido 2">
            <a:extLst>
              <a:ext uri="{FF2B5EF4-FFF2-40B4-BE49-F238E27FC236}">
                <a16:creationId xmlns:a16="http://schemas.microsoft.com/office/drawing/2014/main" id="{A2F069CE-AC94-4506-9EAC-9991588B0E43}"/>
              </a:ext>
            </a:extLst>
          </p:cNvPr>
          <p:cNvSpPr>
            <a:spLocks noGrp="1"/>
          </p:cNvSpPr>
          <p:nvPr>
            <p:ph idx="1"/>
          </p:nvPr>
        </p:nvSpPr>
        <p:spPr>
          <a:xfrm>
            <a:off x="1484310" y="1336431"/>
            <a:ext cx="10018713" cy="4454769"/>
          </a:xfrm>
        </p:spPr>
        <p:txBody>
          <a:bodyPr>
            <a:normAutofit/>
          </a:bodyPr>
          <a:lstStyle/>
          <a:p>
            <a:pPr marL="0" indent="0" algn="just">
              <a:buNone/>
            </a:pPr>
            <a:r>
              <a:rPr lang="es-CR" sz="2400" b="1" dirty="0"/>
              <a:t>Responsabilidades del Órgano de Dirección</a:t>
            </a:r>
          </a:p>
          <a:p>
            <a:pPr lvl="0" algn="just"/>
            <a:r>
              <a:rPr lang="es-ES_tradnl" sz="2000" dirty="0"/>
              <a:t>Asegurar que el Plan Estratégico y el Plan de Negocios de la entidad financiera se encuentra alineado con el apetito al riesgo de crédito, y se ha evaluado el perfil de riesgo de crédito resultado de su aplicación.</a:t>
            </a:r>
          </a:p>
          <a:p>
            <a:pPr algn="just"/>
            <a:r>
              <a:rPr lang="es-ES_tradnl" sz="2000" dirty="0"/>
              <a:t>Asegurar que sus miembros cuenten con conocimiento y experiencia adecuados en temas afines a la gestión de riesgo de crédito.</a:t>
            </a:r>
          </a:p>
          <a:p>
            <a:pPr algn="just"/>
            <a:r>
              <a:rPr lang="es-ES_tradnl" sz="2000" dirty="0"/>
              <a:t>En el caso que la gestión del riesgo de crédito se base en el empleo de modelos internos, sus miembros deben tener conocimiento sobre las implicaciones del uso y calidad de estos modelos para su toma de decisiones.</a:t>
            </a:r>
            <a:endParaRPr lang="es-CR" sz="2000" dirty="0"/>
          </a:p>
          <a:p>
            <a:pPr lvl="0" algn="just"/>
            <a:endParaRPr lang="es-CR" sz="2000" dirty="0"/>
          </a:p>
          <a:p>
            <a:pPr lvl="0" algn="just"/>
            <a:endParaRPr lang="es-CR" sz="2000" dirty="0"/>
          </a:p>
        </p:txBody>
      </p:sp>
      <p:sp>
        <p:nvSpPr>
          <p:cNvPr id="4" name="Marcador de pie de página 3">
            <a:extLst>
              <a:ext uri="{FF2B5EF4-FFF2-40B4-BE49-F238E27FC236}">
                <a16:creationId xmlns:a16="http://schemas.microsoft.com/office/drawing/2014/main" id="{70FA77EC-ECB1-4703-B00A-E69689F86D12}"/>
              </a:ext>
            </a:extLst>
          </p:cNvPr>
          <p:cNvSpPr>
            <a:spLocks noGrp="1"/>
          </p:cNvSpPr>
          <p:nvPr>
            <p:ph type="ftr" sz="quarter" idx="11"/>
          </p:nvPr>
        </p:nvSpPr>
        <p:spPr/>
        <p:txBody>
          <a:bodyPr/>
          <a:lstStyle/>
          <a:p>
            <a:r>
              <a:rPr lang="es-CR"/>
              <a:t>CRMV Grupo Tecnológico</a:t>
            </a:r>
          </a:p>
        </p:txBody>
      </p:sp>
    </p:spTree>
    <p:extLst>
      <p:ext uri="{BB962C8B-B14F-4D97-AF65-F5344CB8AC3E}">
        <p14:creationId xmlns:p14="http://schemas.microsoft.com/office/powerpoint/2010/main" val="4144792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398</TotalTime>
  <Words>3289</Words>
  <Application>Microsoft Office PowerPoint</Application>
  <PresentationFormat>Panorámica</PresentationFormat>
  <Paragraphs>242</Paragraphs>
  <Slides>30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30</vt:i4>
      </vt:variant>
    </vt:vector>
  </HeadingPairs>
  <TitlesOfParts>
    <vt:vector size="35" baseType="lpstr">
      <vt:lpstr>Arial</vt:lpstr>
      <vt:lpstr>Calibri</vt:lpstr>
      <vt:lpstr>Century Gothic</vt:lpstr>
      <vt:lpstr>Corbel</vt:lpstr>
      <vt:lpstr>Parallax</vt:lpstr>
      <vt:lpstr>CNS-1579/08</vt:lpstr>
      <vt:lpstr>Considerandos</vt:lpstr>
      <vt:lpstr>Considerandos</vt:lpstr>
      <vt:lpstr>Disposiciones generales</vt:lpstr>
      <vt:lpstr>Gobierno corporativo</vt:lpstr>
      <vt:lpstr>Gobierno corporativo</vt:lpstr>
      <vt:lpstr>Gobierno corporativo</vt:lpstr>
      <vt:lpstr>Gobierno corporativo</vt:lpstr>
      <vt:lpstr>Gobierno corporativo</vt:lpstr>
      <vt:lpstr>Gobierno corporativo</vt:lpstr>
      <vt:lpstr>Gobierno corporativo</vt:lpstr>
      <vt:lpstr>Gobierno corporativo</vt:lpstr>
      <vt:lpstr>Gobierno corporativo</vt:lpstr>
      <vt:lpstr>Gobierno corporativo</vt:lpstr>
      <vt:lpstr>Gobierno corporativo</vt:lpstr>
      <vt:lpstr>Gobierno corporativo</vt:lpstr>
      <vt:lpstr>Gobierno corporativo</vt:lpstr>
      <vt:lpstr>Gobierno corporativo</vt:lpstr>
      <vt:lpstr>Estrategia, Políticas y Modelo de Negocio</vt:lpstr>
      <vt:lpstr>Apetito por riesgo de crédito</vt:lpstr>
      <vt:lpstr>Apetito por riesgo de crédito</vt:lpstr>
      <vt:lpstr>Apetito por riesgo de crédito</vt:lpstr>
      <vt:lpstr>Proceso de otorgamiento, formalización y recuperación de créditos</vt:lpstr>
      <vt:lpstr>Proceso de otorgamiento, formalización y recuperación de créditos</vt:lpstr>
      <vt:lpstr>Monitoreo y reporte</vt:lpstr>
      <vt:lpstr>Metodologías y modelos</vt:lpstr>
      <vt:lpstr>Metodologías y modelos</vt:lpstr>
      <vt:lpstr>Metodologías y modelos</vt:lpstr>
      <vt:lpstr>Metodologías y modelos</vt:lpstr>
      <vt:lpstr>Metodologías y modelos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CNS-1579/08</dc:title>
  <dc:creator>Juan Muñoz</dc:creator>
  <cp:lastModifiedBy>Juan Muñoz</cp:lastModifiedBy>
  <cp:revision>33</cp:revision>
  <dcterms:created xsi:type="dcterms:W3CDTF">2020-06-17T17:02:07Z</dcterms:created>
  <dcterms:modified xsi:type="dcterms:W3CDTF">2020-06-26T17:04:01Z</dcterms:modified>
</cp:coreProperties>
</file>