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73" r:id="rId2"/>
    <p:sldId id="279" r:id="rId3"/>
    <p:sldId id="275" r:id="rId4"/>
    <p:sldId id="276" r:id="rId5"/>
    <p:sldId id="277" r:id="rId6"/>
    <p:sldId id="278" r:id="rId7"/>
    <p:sldId id="281" r:id="rId8"/>
    <p:sldId id="282" r:id="rId9"/>
    <p:sldId id="283" r:id="rId10"/>
    <p:sldId id="284" r:id="rId11"/>
    <p:sldId id="270" r:id="rId12"/>
    <p:sldId id="256" r:id="rId13"/>
    <p:sldId id="257" r:id="rId14"/>
    <p:sldId id="258" r:id="rId15"/>
    <p:sldId id="259" r:id="rId16"/>
    <p:sldId id="263" r:id="rId17"/>
    <p:sldId id="260" r:id="rId18"/>
    <p:sldId id="264" r:id="rId19"/>
    <p:sldId id="261" r:id="rId20"/>
    <p:sldId id="285" r:id="rId21"/>
    <p:sldId id="271" r:id="rId22"/>
    <p:sldId id="272" r:id="rId23"/>
    <p:sldId id="286" r:id="rId24"/>
    <p:sldId id="268" r:id="rId25"/>
    <p:sldId id="269" r:id="rId26"/>
  </p:sldIdLst>
  <p:sldSz cx="10080625" cy="7559675"/>
  <p:notesSz cx="7772400" cy="10058400"/>
  <p:defaultTextStyle>
    <a:defPPr>
      <a:defRPr lang="en-CA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18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70475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F64996CA-A795-4BBB-BC8E-3C832837A4F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0398AB35-A135-42DE-9D4D-F4BCFDAB7CE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95994242-568A-43E2-AB01-F47D00850E8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63688" y="965200"/>
            <a:ext cx="464343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46D8F519-CA5D-46AF-A21B-44D31A15C4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95994242-568A-43E2-AB01-F47D00850E8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3C89BFFF-E03E-4516-8CD8-B666974A90B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32627812-6E7F-423A-BEE5-D824418C785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44F43426-3394-49FE-B731-21AD3BB4EC8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66E5781C-8EA5-4FDB-BC25-789AA2C4B56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  <a:noFill/>
        </p:spPr>
        <p:txBody>
          <a:bodyPr lIns="101882" tIns="50941" rIns="101882" bIns="50941"/>
          <a:lstStyle/>
          <a:p>
            <a:fld id="{0398AB35-A135-42DE-9D4D-F4BCFDAB7CE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565275" y="965200"/>
            <a:ext cx="4638675" cy="34798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97725" y="200025"/>
            <a:ext cx="2151063" cy="6364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1363" y="200025"/>
            <a:ext cx="6303962" cy="6364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1363" y="1879600"/>
            <a:ext cx="4227512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21275" y="1879600"/>
            <a:ext cx="4227513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C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C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C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0" y="0"/>
            <a:ext cx="100806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8941"/>
              </a:cxn>
              <a:cxn ang="0">
                <a:pos x="1533" y="19216"/>
              </a:cxn>
              <a:cxn ang="0">
                <a:pos x="2607" y="19326"/>
              </a:cxn>
              <a:cxn ang="0">
                <a:pos x="3718" y="19421"/>
              </a:cxn>
              <a:cxn ang="0">
                <a:pos x="4863" y="19501"/>
              </a:cxn>
              <a:cxn ang="0">
                <a:pos x="6039" y="19562"/>
              </a:cxn>
              <a:cxn ang="0">
                <a:pos x="7243" y="19606"/>
              </a:cxn>
              <a:cxn ang="0">
                <a:pos x="8471" y="19635"/>
              </a:cxn>
              <a:cxn ang="0">
                <a:pos x="9724" y="19644"/>
              </a:cxn>
              <a:cxn ang="0">
                <a:pos x="10973" y="19635"/>
              </a:cxn>
              <a:cxn ang="0">
                <a:pos x="12201" y="19606"/>
              </a:cxn>
              <a:cxn ang="0">
                <a:pos x="13405" y="19562"/>
              </a:cxn>
              <a:cxn ang="0">
                <a:pos x="14580" y="19501"/>
              </a:cxn>
              <a:cxn ang="0">
                <a:pos x="15725" y="19421"/>
              </a:cxn>
              <a:cxn ang="0">
                <a:pos x="16836" y="19326"/>
              </a:cxn>
              <a:cxn ang="0">
                <a:pos x="17909" y="19216"/>
              </a:cxn>
              <a:cxn ang="0">
                <a:pos x="18946" y="19092"/>
              </a:cxn>
              <a:cxn ang="0">
                <a:pos x="19941" y="18953"/>
              </a:cxn>
              <a:cxn ang="0">
                <a:pos x="20889" y="18801"/>
              </a:cxn>
              <a:cxn ang="0">
                <a:pos x="21792" y="18638"/>
              </a:cxn>
              <a:cxn ang="0">
                <a:pos x="22647" y="18460"/>
              </a:cxn>
              <a:cxn ang="0">
                <a:pos x="23445" y="18271"/>
              </a:cxn>
              <a:cxn ang="0">
                <a:pos x="24191" y="18072"/>
              </a:cxn>
              <a:cxn ang="0">
                <a:pos x="24877" y="17863"/>
              </a:cxn>
              <a:cxn ang="0">
                <a:pos x="26603" y="19064"/>
              </a:cxn>
              <a:cxn ang="0">
                <a:pos x="26068" y="17413"/>
              </a:cxn>
              <a:cxn ang="0">
                <a:pos x="26562" y="17177"/>
              </a:cxn>
              <a:cxn ang="0">
                <a:pos x="26990" y="16930"/>
              </a:cxn>
              <a:cxn ang="0">
                <a:pos x="27346" y="16678"/>
              </a:cxn>
              <a:cxn ang="0">
                <a:pos x="27627" y="16418"/>
              </a:cxn>
              <a:cxn ang="0">
                <a:pos x="27832" y="16152"/>
              </a:cxn>
              <a:cxn ang="0">
                <a:pos x="28000" y="15813"/>
              </a:cxn>
              <a:cxn ang="0">
                <a:pos x="28000" y="0"/>
              </a:cxn>
              <a:cxn ang="0">
                <a:pos x="0" y="0"/>
              </a:cxn>
            </a:cxnLst>
            <a:rect l="0" t="0" r="r" b="b"/>
            <a:pathLst>
              <a:path w="28001" h="19645">
                <a:moveTo>
                  <a:pt x="0" y="0"/>
                </a:moveTo>
                <a:lnTo>
                  <a:pt x="0" y="18941"/>
                </a:lnTo>
                <a:lnTo>
                  <a:pt x="1533" y="19216"/>
                </a:lnTo>
                <a:lnTo>
                  <a:pt x="2607" y="19326"/>
                </a:lnTo>
                <a:lnTo>
                  <a:pt x="3718" y="19421"/>
                </a:lnTo>
                <a:lnTo>
                  <a:pt x="4863" y="19501"/>
                </a:lnTo>
                <a:lnTo>
                  <a:pt x="6039" y="19562"/>
                </a:lnTo>
                <a:lnTo>
                  <a:pt x="7243" y="19606"/>
                </a:lnTo>
                <a:lnTo>
                  <a:pt x="8471" y="19635"/>
                </a:lnTo>
                <a:lnTo>
                  <a:pt x="9724" y="19644"/>
                </a:lnTo>
                <a:lnTo>
                  <a:pt x="10973" y="19635"/>
                </a:lnTo>
                <a:lnTo>
                  <a:pt x="12201" y="19606"/>
                </a:lnTo>
                <a:lnTo>
                  <a:pt x="13405" y="19562"/>
                </a:lnTo>
                <a:lnTo>
                  <a:pt x="14580" y="19501"/>
                </a:lnTo>
                <a:lnTo>
                  <a:pt x="15725" y="19421"/>
                </a:lnTo>
                <a:lnTo>
                  <a:pt x="16836" y="19326"/>
                </a:lnTo>
                <a:lnTo>
                  <a:pt x="17909" y="19216"/>
                </a:lnTo>
                <a:lnTo>
                  <a:pt x="18946" y="19092"/>
                </a:lnTo>
                <a:lnTo>
                  <a:pt x="19941" y="18953"/>
                </a:lnTo>
                <a:lnTo>
                  <a:pt x="20889" y="18801"/>
                </a:lnTo>
                <a:lnTo>
                  <a:pt x="21792" y="18638"/>
                </a:lnTo>
                <a:lnTo>
                  <a:pt x="22647" y="18460"/>
                </a:lnTo>
                <a:lnTo>
                  <a:pt x="23445" y="18271"/>
                </a:lnTo>
                <a:lnTo>
                  <a:pt x="24191" y="18072"/>
                </a:lnTo>
                <a:lnTo>
                  <a:pt x="24877" y="17863"/>
                </a:lnTo>
                <a:lnTo>
                  <a:pt x="26603" y="19064"/>
                </a:lnTo>
                <a:lnTo>
                  <a:pt x="26068" y="17413"/>
                </a:lnTo>
                <a:lnTo>
                  <a:pt x="26562" y="17177"/>
                </a:lnTo>
                <a:lnTo>
                  <a:pt x="26990" y="16930"/>
                </a:lnTo>
                <a:lnTo>
                  <a:pt x="27346" y="16678"/>
                </a:lnTo>
                <a:lnTo>
                  <a:pt x="27627" y="16418"/>
                </a:lnTo>
                <a:lnTo>
                  <a:pt x="27832" y="16152"/>
                </a:lnTo>
                <a:lnTo>
                  <a:pt x="28000" y="15813"/>
                </a:lnTo>
                <a:lnTo>
                  <a:pt x="28000" y="0"/>
                </a:lnTo>
                <a:lnTo>
                  <a:pt x="0" y="0"/>
                </a:lnTo>
              </a:path>
            </a:pathLst>
          </a:custGeom>
          <a:solidFill>
            <a:srgbClr val="003366"/>
          </a:solidFill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00025"/>
            <a:ext cx="8607425" cy="117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Pulse para editar el formato del texto de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879600"/>
            <a:ext cx="8607425" cy="468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Pulse para editar los formatos del texto del esquema</a:t>
            </a:r>
          </a:p>
          <a:p>
            <a:pPr lvl="1"/>
            <a:r>
              <a:rPr lang="en-CA" smtClean="0"/>
              <a:t>Segundo nivel del esquema</a:t>
            </a:r>
          </a:p>
          <a:p>
            <a:pPr lvl="2"/>
            <a:r>
              <a:rPr lang="en-CA" smtClean="0"/>
              <a:t>Tercer nivel del esquema</a:t>
            </a:r>
          </a:p>
          <a:p>
            <a:pPr lvl="3"/>
            <a:r>
              <a:rPr lang="en-CA" smtClean="0"/>
              <a:t>Cuarto nivel del esquema</a:t>
            </a:r>
          </a:p>
          <a:p>
            <a:pPr lvl="4"/>
            <a:r>
              <a:rPr lang="en-CA" smtClean="0"/>
              <a:t>Quinto nivel del esquema</a:t>
            </a:r>
          </a:p>
          <a:p>
            <a:pPr lvl="4"/>
            <a:r>
              <a:rPr lang="en-CA" smtClean="0"/>
              <a:t>Sexto nivel del esquema</a:t>
            </a:r>
          </a:p>
          <a:p>
            <a:pPr lvl="4"/>
            <a:r>
              <a:rPr lang="en-CA" smtClean="0"/>
              <a:t>Séptimo nivel del esquema</a:t>
            </a:r>
          </a:p>
          <a:p>
            <a:pPr lvl="4"/>
            <a:r>
              <a:rPr lang="en-CA" smtClean="0"/>
              <a:t>Octavo nivel del esquema</a:t>
            </a:r>
          </a:p>
          <a:p>
            <a:pPr lvl="4"/>
            <a:r>
              <a:rPr lang="en-CA" smtClean="0"/>
              <a:t>Noveno nivel del esquema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932738" y="6967538"/>
            <a:ext cx="21463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>
              <a:buClr>
                <a:srgbClr val="FFFFFF"/>
              </a:buClr>
              <a:tabLst>
                <a:tab pos="723900" algn="l"/>
                <a:tab pos="1447800" algn="l"/>
              </a:tabLst>
            </a:pPr>
            <a:fld id="{B3A9B44C-3003-4659-9C64-06028E2DD0DC}" type="slidenum">
              <a:rPr lang="en-GB" sz="3200" b="1">
                <a:solidFill>
                  <a:srgbClr val="FFCC00"/>
                </a:solidFill>
              </a:rPr>
              <a:pPr algn="ctr">
                <a:buClr>
                  <a:srgbClr val="FFFFFF"/>
                </a:buClr>
                <a:tabLst>
                  <a:tab pos="723900" algn="l"/>
                  <a:tab pos="1447800" algn="l"/>
                </a:tabLst>
              </a:pPr>
              <a:t>‹Nº›</a:t>
            </a:fld>
            <a:endParaRPr lang="en-GB" sz="3200" b="1">
              <a:solidFill>
                <a:srgbClr val="FFCC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07988" y="1487488"/>
            <a:ext cx="9264650" cy="1587"/>
          </a:xfrm>
          <a:prstGeom prst="line">
            <a:avLst/>
          </a:prstGeom>
          <a:noFill/>
          <a:ln w="180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7988" y="1558925"/>
            <a:ext cx="9264650" cy="1588"/>
          </a:xfrm>
          <a:prstGeom prst="line">
            <a:avLst/>
          </a:prstGeom>
          <a:noFill/>
          <a:ln w="180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marL="358775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2pPr>
      <a:lvl3pPr marL="719138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3pPr>
      <a:lvl4pPr marL="10795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4pPr>
      <a:lvl5pPr marL="14398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5pPr>
      <a:lvl6pPr marL="18970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6pPr>
      <a:lvl7pPr marL="23542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7pPr>
      <a:lvl8pPr marL="28114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8pPr>
      <a:lvl9pPr marL="3268663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6" charset="0"/>
          <a:cs typeface="Arial Unicode MS" charset="0"/>
        </a:defRPr>
      </a:lvl9pPr>
    </p:titleStyle>
    <p:bodyStyle>
      <a:lvl1pPr marL="431800" indent="-32385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863600" indent="-287338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800">
          <a:solidFill>
            <a:srgbClr val="E6E6E6"/>
          </a:solidFill>
          <a:latin typeface="+mn-lt"/>
          <a:cs typeface="+mn-cs"/>
        </a:defRPr>
      </a:lvl2pPr>
      <a:lvl3pPr marL="12954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400">
          <a:solidFill>
            <a:srgbClr val="E6E6E6"/>
          </a:solidFill>
          <a:latin typeface="+mn-lt"/>
          <a:cs typeface="+mn-cs"/>
        </a:defRPr>
      </a:lvl3pPr>
      <a:lvl4pPr marL="17272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4pPr>
      <a:lvl5pPr marL="21590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5pPr>
      <a:lvl6pPr marL="26162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6pPr>
      <a:lvl7pPr marL="30734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7pPr>
      <a:lvl8pPr marL="35306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8pPr>
      <a:lvl9pPr marL="3987800" indent="-215900" algn="l" defTabSz="449263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FFFF66"/>
        </a:buClr>
        <a:buSzPct val="70000"/>
        <a:buFont typeface="StarSymbol" charset="0"/>
        <a:buChar char="❖"/>
        <a:defRPr sz="2000">
          <a:solidFill>
            <a:srgbClr val="E6E6E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04072007011601-M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50"/>
            <a:ext cx="10080625" cy="756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82528" y="671972"/>
            <a:ext cx="9485071" cy="733219"/>
          </a:xfrm>
          <a:noFill/>
        </p:spPr>
        <p:txBody>
          <a:bodyPr/>
          <a:lstStyle/>
          <a:p>
            <a:pPr algn="r" eaLnBrk="1" hangingPunct="1"/>
            <a:r>
              <a:rPr lang="es-CR" sz="4400" b="1" dirty="0" smtClean="0">
                <a:solidFill>
                  <a:schemeClr val="tx1"/>
                </a:solidFill>
              </a:rPr>
              <a:t>El ERM como </a:t>
            </a:r>
            <a:r>
              <a:rPr lang="es-CR" sz="4400" b="1" dirty="0" smtClean="0">
                <a:solidFill>
                  <a:schemeClr val="tx1"/>
                </a:solidFill>
              </a:rPr>
              <a:t>Herramienta</a:t>
            </a:r>
            <a:br>
              <a:rPr lang="es-CR" sz="4400" b="1" dirty="0" smtClean="0">
                <a:solidFill>
                  <a:schemeClr val="tx1"/>
                </a:solidFill>
              </a:rPr>
            </a:br>
            <a:r>
              <a:rPr lang="es-CR" sz="2800" b="1" dirty="0" smtClean="0">
                <a:solidFill>
                  <a:schemeClr val="tx1"/>
                </a:solidFill>
              </a:rPr>
              <a:t>Administración Integral de Riesgo en Costa Rica</a:t>
            </a:r>
            <a:br>
              <a:rPr lang="es-CR" sz="2800" b="1" dirty="0" smtClean="0">
                <a:solidFill>
                  <a:schemeClr val="tx1"/>
                </a:solidFill>
              </a:rPr>
            </a:br>
            <a:r>
              <a:rPr lang="es-CR" sz="2800" b="1" dirty="0" smtClean="0">
                <a:solidFill>
                  <a:schemeClr val="tx1"/>
                </a:solidFill>
              </a:rPr>
              <a:t>Reglamento 2-10 AIR</a:t>
            </a:r>
            <a:br>
              <a:rPr lang="es-CR" sz="2800" b="1" dirty="0" smtClean="0">
                <a:solidFill>
                  <a:schemeClr val="tx1"/>
                </a:solidFill>
              </a:rPr>
            </a:br>
            <a:r>
              <a:rPr lang="es-CR" sz="2800" b="1" dirty="0" smtClean="0">
                <a:solidFill>
                  <a:schemeClr val="tx1"/>
                </a:solidFill>
              </a:rPr>
              <a:t>Parte I </a:t>
            </a:r>
            <a:endParaRPr lang="uk-UA" sz="2800" b="1" dirty="0" smtClean="0">
              <a:solidFill>
                <a:schemeClr val="tx1"/>
              </a:solidFill>
            </a:endParaRP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68141" y="1427939"/>
            <a:ext cx="4200260" cy="419982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s-CR" sz="2200" b="1" dirty="0" smtClean="0"/>
              <a:t>La Matriz y el Perfil de Riesgo</a:t>
            </a:r>
          </a:p>
        </p:txBody>
      </p:sp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5628349" y="6719711"/>
            <a:ext cx="4368271" cy="41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2200" b="1" kern="0" dirty="0">
                <a:latin typeface="+mn-lt"/>
              </a:rPr>
              <a:t>Unidad de Asistencia Técnica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s-CR" sz="2200" b="1" kern="0" dirty="0">
                <a:latin typeface="+mn-lt"/>
              </a:rPr>
              <a:t>FECOOPSE R.L.</a:t>
            </a:r>
            <a:endParaRPr lang="uk-UA" sz="22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24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/>
              <a:t>Matriz</a:t>
            </a:r>
            <a:r>
              <a:rPr lang="en-US" sz="3100" b="1" dirty="0" smtClean="0"/>
              <a:t> Integral y </a:t>
            </a:r>
            <a:r>
              <a:rPr lang="en-US" sz="3100" b="1" dirty="0" err="1" smtClean="0"/>
              <a:t>Perfil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Riesgo</a:t>
            </a:r>
            <a:endParaRPr lang="uk-UA" sz="3100" b="1" dirty="0" smtClean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694" y="922317"/>
            <a:ext cx="7860261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6000" contrast="-18000"/>
          </a:blip>
          <a:srcRect/>
          <a:stretch>
            <a:fillRect/>
          </a:stretch>
        </p:blipFill>
        <p:spPr bwMode="auto">
          <a:xfrm>
            <a:off x="396842" y="207937"/>
            <a:ext cx="1714512" cy="12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156" y="1738330"/>
            <a:ext cx="8607425" cy="4684713"/>
          </a:xfrm>
        </p:spPr>
        <p:txBody>
          <a:bodyPr/>
          <a:lstStyle/>
          <a:p>
            <a:pPr algn="ctr">
              <a:buNone/>
            </a:pPr>
            <a:r>
              <a:rPr lang="es-CR" dirty="0" smtClean="0">
                <a:latin typeface="+mj-lt"/>
              </a:rPr>
              <a:t>REGLAMENTO SUGEF 2-10</a:t>
            </a:r>
          </a:p>
          <a:p>
            <a:pPr algn="ctr"/>
            <a:endParaRPr lang="es-CR" dirty="0" smtClean="0">
              <a:latin typeface="+mj-lt"/>
            </a:endParaRPr>
          </a:p>
          <a:p>
            <a:pPr algn="ctr">
              <a:buNone/>
            </a:pPr>
            <a:r>
              <a:rPr lang="es-CR" sz="2400" b="1" dirty="0" smtClean="0">
                <a:solidFill>
                  <a:srgbClr val="FFC000"/>
                </a:solidFill>
                <a:latin typeface="+mj-lt"/>
              </a:rPr>
              <a:t>“</a:t>
            </a:r>
            <a:r>
              <a:rPr lang="es-CR" sz="2400" b="1" i="1" dirty="0" smtClean="0">
                <a:solidFill>
                  <a:srgbClr val="FFC000"/>
                </a:solidFill>
                <a:latin typeface="+mj-lt"/>
              </a:rPr>
              <a:t>Reglamento sobre Administración Integral de Riesgos</a:t>
            </a:r>
            <a:r>
              <a:rPr lang="es-CR" sz="2400" b="1" dirty="0" smtClean="0">
                <a:solidFill>
                  <a:srgbClr val="FFC000"/>
                </a:solidFill>
                <a:latin typeface="+mj-lt"/>
              </a:rPr>
              <a:t>” </a:t>
            </a:r>
          </a:p>
          <a:p>
            <a:pPr algn="ctr">
              <a:buNone/>
            </a:pPr>
            <a:endParaRPr lang="es-CR" sz="2800" dirty="0" smtClean="0">
              <a:latin typeface="+mj-lt"/>
            </a:endParaRPr>
          </a:p>
          <a:p>
            <a:pPr algn="ctr">
              <a:buNone/>
            </a:pPr>
            <a:r>
              <a:rPr lang="es-CR" sz="2800" dirty="0" smtClean="0">
                <a:latin typeface="+mj-lt"/>
              </a:rPr>
              <a:t>PERFIL DE RIESGO </a:t>
            </a:r>
          </a:p>
          <a:p>
            <a:pPr algn="ctr">
              <a:buNone/>
            </a:pPr>
            <a:r>
              <a:rPr lang="es-CR" sz="2800" dirty="0" smtClean="0">
                <a:latin typeface="+mj-lt"/>
              </a:rPr>
              <a:t>COMO </a:t>
            </a:r>
            <a:r>
              <a:rPr lang="es-CR" sz="2800" dirty="0" smtClean="0">
                <a:latin typeface="+mj-lt"/>
              </a:rPr>
              <a:t>FACTOR COMUN</a:t>
            </a:r>
            <a:endParaRPr lang="es-CR" sz="2800" dirty="0" smtClean="0">
              <a:latin typeface="+mj-lt"/>
            </a:endParaRPr>
          </a:p>
          <a:p>
            <a:pPr algn="ctr">
              <a:buNone/>
            </a:pPr>
            <a:endParaRPr lang="es-CR" sz="2800" dirty="0" smtClean="0">
              <a:latin typeface="+mj-lt"/>
            </a:endParaRPr>
          </a:p>
          <a:p>
            <a:pPr algn="ctr">
              <a:buNone/>
            </a:pPr>
            <a:endParaRPr lang="es-CR" sz="2800" dirty="0" smtClean="0">
              <a:latin typeface="+mj-lt"/>
            </a:endParaRPr>
          </a:p>
          <a:p>
            <a:pPr algn="ctr">
              <a:buNone/>
            </a:pPr>
            <a:r>
              <a:rPr lang="es-CR" sz="2800" dirty="0" smtClean="0">
                <a:latin typeface="+mj-lt"/>
              </a:rPr>
              <a:t>Presentado por:</a:t>
            </a:r>
          </a:p>
          <a:p>
            <a:pPr algn="ctr">
              <a:buNone/>
            </a:pPr>
            <a:r>
              <a:rPr lang="es-CR" sz="2800" dirty="0" smtClean="0">
                <a:latin typeface="+mj-lt"/>
              </a:rPr>
              <a:t>FECOOPSE</a:t>
            </a:r>
          </a:p>
          <a:p>
            <a:pPr algn="ctr">
              <a:buNone/>
            </a:pPr>
            <a:r>
              <a:rPr lang="es-CR" sz="2800" dirty="0" smtClean="0">
                <a:latin typeface="+mj-lt"/>
              </a:rPr>
              <a:t>Unidad de Asistencia Técnica (UAT)</a:t>
            </a:r>
            <a:endParaRPr lang="es-CR" sz="2800" dirty="0" smtClean="0">
              <a:latin typeface="+mj-lt"/>
            </a:endParaRPr>
          </a:p>
          <a:p>
            <a:pPr algn="ctr">
              <a:buNone/>
            </a:pPr>
            <a:endParaRPr lang="es-CR" sz="2800" dirty="0" smtClean="0">
              <a:latin typeface="+mj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2" y="501168"/>
            <a:ext cx="8942419" cy="572464"/>
          </a:xfrm>
          <a:ln/>
        </p:spPr>
        <p:txBody>
          <a:bodyPr wrap="square">
            <a:spAutoFit/>
          </a:bodyPr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Parte 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Considerandos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96900" y="1735138"/>
            <a:ext cx="8609013" cy="4379789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Fundamento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inciso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c)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artículo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131,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ley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7558.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Recomendaciones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Comité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Basilea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Pilar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2, principio 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sofisticación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y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incertidumbre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mercados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financieros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sofisticación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incertidumbre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mercados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financieros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conlleva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potencialmente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pueden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deteriorar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valor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entidades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integrada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propicia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alineación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entre 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aceptado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y la 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estrategia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admin\Desktop\Imágenes\escrito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708" y="112618"/>
            <a:ext cx="1643074" cy="130976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Considerandos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928496"/>
            <a:ext cx="8609013" cy="3864519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necesita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ser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adecuado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de un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marco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idóneo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debidamente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conmensurado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tamaño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grado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sofisticación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estrategia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negocio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1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b="1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800" b="1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cada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Con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emisión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se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establecen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aspectos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fundamentales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un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Mediante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artículo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9 del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acta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sesión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720-2008 del 30 de mayo de 2008, el CONASSIF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aprobó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acuerdo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SUGEF 9-08 “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autorización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ejecución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operaciones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derivados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cambiarios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, y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en el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capítulo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IV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establece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aspectos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relacionados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con la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 descr="C:\Users\admin\Desktop\Imágenes\billetetijerasdinerodolarji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6394" y="119946"/>
            <a:ext cx="1857388" cy="13024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Alcances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3966" y="1514271"/>
            <a:ext cx="8609013" cy="4980210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7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Objeto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sz="17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Aspectos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observarse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desarrollo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, la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implementación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y el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mantenimiento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un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Ambito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Aplicación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Entidades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Supervisadas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SUGEF</a:t>
            </a: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Definiciones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De los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principales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conceptos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materia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Tipos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Crédito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País, 3)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Precio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4)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tasa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Interés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5)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Tipo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Cambio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6)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Liquidez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7)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Operativo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8)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Ti, 9)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Legal, 10)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Reputación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11)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Legitimación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Capitales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12)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Conglomerado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Grupo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Financiero</a:t>
            </a:r>
            <a:r>
              <a:rPr lang="en-GB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endParaRPr lang="en-GB" sz="17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Cada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contar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con un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formal, integral y continuo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, el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cual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ser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congruente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con la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naturaleza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, la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complejidad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y el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volumen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operaciones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así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  <p:pic>
        <p:nvPicPr>
          <p:cNvPr id="3075" name="Picture 3" descr="C:\Users\admin\Desktop\Imágenes\administraci__n_de_riesgo_financi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65061"/>
            <a:ext cx="1957400" cy="13070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Alcances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19250"/>
            <a:ext cx="8609012" cy="4694042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Lineamientos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Generales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con los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lineamientos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aplicables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la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norma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24-00,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esto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publicado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través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los 64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principios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resolución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R-008-2010.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Gobierno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Corporativo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En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concordancia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Reglamento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Gobierno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Corporativo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responsabilidad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Junta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Directiva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políticas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y, en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casos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proceda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procedimientos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regirán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Políticas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políticas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rigen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ser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congruentes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naturaleza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complejidad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volumen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operaciones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así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Users\admin\Desktop\Imágenes\lup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32" y="82921"/>
            <a:ext cx="1785950" cy="13394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Alcances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19250"/>
            <a:ext cx="8609012" cy="4236031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Estructura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estructura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formal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permita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desarrollar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Exista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clara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segregación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entre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normal y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Existan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mecanismos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comunicación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divulgación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alcances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alcances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manera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lo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primero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no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vaya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detrimento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lo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segundo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cuente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personal con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conocimientos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habilidades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necesarias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desempeñar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dentro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provea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tecnologías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información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acordes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sofisticación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metodologías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actividades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5122" name="Picture 2" descr="C:\Users\admin\Desktop\Imágenes\pu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32" y="65061"/>
            <a:ext cx="1783433" cy="13330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Instancias</a:t>
            </a:r>
            <a:r>
              <a:rPr lang="en-GB" dirty="0" smtClean="0"/>
              <a:t> y </a:t>
            </a:r>
            <a:r>
              <a:rPr lang="en-GB" dirty="0" err="1" smtClean="0"/>
              <a:t>Funciones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427758"/>
            <a:ext cx="8609012" cy="5495351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Responsabilidad</a:t>
            </a:r>
            <a:r>
              <a:rPr lang="en-GB" sz="1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la Junta </a:t>
            </a:r>
            <a:r>
              <a:rPr lang="en-GB" sz="16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Directiva</a:t>
            </a:r>
            <a:r>
              <a:rPr lang="en-GB" sz="1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Detalla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Junta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Directiva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materia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endParaRPr lang="en-GB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Aprobar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estrategias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políticas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la AIR.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Designar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miembros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integran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al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comité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Mantenerse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informada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desempeño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general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Asegurar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nivel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suficiencia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patrimonial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acorde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con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Aprobar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anualmente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nivel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estimaciones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cubrir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crédito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Asegurar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superior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monitorea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efectividad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controles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Aprobar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los planes o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acciones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control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mitigación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Aprobar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el manual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Nombrar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miembro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independiente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Comité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 smtClean="0">
                <a:latin typeface="Arial" charset="0"/>
              </a:rPr>
              <a:t>.</a:t>
            </a:r>
            <a:endParaRPr lang="en-GB" sz="1600" dirty="0">
              <a:latin typeface="Arial" charset="0"/>
            </a:endParaRPr>
          </a:p>
        </p:txBody>
      </p:sp>
      <p:pic>
        <p:nvPicPr>
          <p:cNvPr id="6146" name="Picture 2" descr="C:\Users\admin\Desktop\Imágenes\grow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7832" y="134619"/>
            <a:ext cx="1785950" cy="128776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Instancias</a:t>
            </a:r>
            <a:r>
              <a:rPr lang="en-GB" dirty="0" smtClean="0"/>
              <a:t> y </a:t>
            </a:r>
            <a:r>
              <a:rPr lang="en-GB" dirty="0" err="1" smtClean="0"/>
              <a:t>Funciones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619250"/>
            <a:ext cx="8609012" cy="3892604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>
              <a:solidFill>
                <a:srgbClr val="FFC000"/>
              </a:solidFill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Responsabilidades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superior: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Reportar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al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máximo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órgano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directivo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sobre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niveles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asumido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semestrales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revisión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parte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y de los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negocios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Asegurarse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existencia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adecuados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sistemas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almacenamiento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procesamiento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manejo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información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programas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capacitación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actualización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el personal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integral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procedimientos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aseguren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un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adecuado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flujo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calidad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oportunidad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información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entre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unidades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1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negocio</a:t>
            </a:r>
            <a:r>
              <a:rPr lang="en-GB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" name="Picture 2" descr="C:\Users\admin\Desktop\Imágenes\riesgos_financier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50783"/>
            <a:ext cx="1971677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Instancias</a:t>
            </a:r>
            <a:r>
              <a:rPr lang="en-GB" dirty="0" smtClean="0"/>
              <a:t> y </a:t>
            </a:r>
            <a:r>
              <a:rPr lang="en-GB" dirty="0" err="1" smtClean="0"/>
              <a:t>Funciones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04" y="1279507"/>
            <a:ext cx="8609012" cy="5267019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Conformación</a:t>
            </a:r>
            <a:r>
              <a:rPr lang="en-GB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en-GB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Comité</a:t>
            </a:r>
            <a:r>
              <a:rPr lang="en-GB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un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cuerpo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colegiado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integrado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no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menos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5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miembros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serán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dos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directores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propietarios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la JD, con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conocimientos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tema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los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cuáles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será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presidente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; un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representante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alta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; el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responsable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unidad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; y un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miembro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externo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 Se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puede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establecer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integración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diferente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haciendo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solicitud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a la SUGEF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sustentando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el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nivel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negocio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periodicidad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reunión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definirá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admin\Desktop\Imágenes\ries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980" y="65061"/>
            <a:ext cx="3200084" cy="13357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smtClean="0">
                <a:solidFill>
                  <a:srgbClr val="002060"/>
                </a:solidFill>
              </a:rPr>
              <a:t>ERM </a:t>
            </a:r>
            <a:r>
              <a:rPr lang="en-US" sz="3100" b="1" dirty="0" err="1" smtClean="0">
                <a:solidFill>
                  <a:srgbClr val="002060"/>
                </a:solidFill>
              </a:rPr>
              <a:t>como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</a:rPr>
              <a:t>Concepto</a:t>
            </a:r>
            <a:r>
              <a:rPr lang="en-US" sz="3100" b="1" dirty="0" smtClean="0">
                <a:solidFill>
                  <a:srgbClr val="002060"/>
                </a:solidFill>
              </a:rPr>
              <a:t> Clave</a:t>
            </a:r>
            <a:endParaRPr lang="uk-UA" sz="31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5127" name="Rectangle 16"/>
          <p:cNvSpPr txBox="1">
            <a:spLocks noChangeArrowheads="1"/>
          </p:cNvSpPr>
          <p:nvPr/>
        </p:nvSpPr>
        <p:spPr bwMode="auto">
          <a:xfrm>
            <a:off x="1596099" y="1091953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just"/>
            <a:endParaRPr lang="en-CA" sz="2600" dirty="0"/>
          </a:p>
        </p:txBody>
      </p:sp>
      <p:sp>
        <p:nvSpPr>
          <p:cNvPr id="8" name="7 Rectángulo"/>
          <p:cNvSpPr/>
          <p:nvPr/>
        </p:nvSpPr>
        <p:spPr>
          <a:xfrm>
            <a:off x="1968478" y="850879"/>
            <a:ext cx="75724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n-US" altLang="ko-KR" sz="2400" b="1" dirty="0" smtClean="0">
                <a:ea typeface="굴림" pitchFamily="34" charset="-127"/>
              </a:rPr>
              <a:t>¿</a:t>
            </a:r>
            <a:r>
              <a:rPr lang="en-US" altLang="ko-KR" sz="2400" b="1" dirty="0" err="1" smtClean="0">
                <a:ea typeface="굴림" pitchFamily="34" charset="-127"/>
              </a:rPr>
              <a:t>Por</a:t>
            </a:r>
            <a:r>
              <a:rPr lang="en-US" altLang="ko-KR" sz="2400" b="1" dirty="0" smtClean="0">
                <a:ea typeface="굴림" pitchFamily="34" charset="-127"/>
              </a:rPr>
              <a:t> </a:t>
            </a:r>
            <a:r>
              <a:rPr lang="en-US" altLang="ko-KR" sz="2400" b="1" dirty="0" err="1" smtClean="0">
                <a:ea typeface="굴림" pitchFamily="34" charset="-127"/>
              </a:rPr>
              <a:t>qué</a:t>
            </a:r>
            <a:r>
              <a:rPr lang="en-US" altLang="ko-KR" sz="2400" b="1" dirty="0" smtClean="0">
                <a:ea typeface="굴림" pitchFamily="34" charset="-127"/>
              </a:rPr>
              <a:t> </a:t>
            </a:r>
            <a:r>
              <a:rPr lang="en-US" altLang="ko-KR" sz="2400" b="1" dirty="0" err="1" smtClean="0">
                <a:ea typeface="굴림" pitchFamily="34" charset="-127"/>
              </a:rPr>
              <a:t>aplicar</a:t>
            </a:r>
            <a:r>
              <a:rPr lang="en-US" altLang="ko-KR" sz="2400" b="1" dirty="0" smtClean="0">
                <a:ea typeface="굴림" pitchFamily="34" charset="-127"/>
              </a:rPr>
              <a:t> el Enterprise Risk Management?</a:t>
            </a: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en-US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s-CR" altLang="ko-KR" sz="2400" b="1" dirty="0" smtClean="0">
                <a:ea typeface="굴림" pitchFamily="34" charset="-127"/>
              </a:rPr>
              <a:t>Es un concepto de Gestión Integral de Riesgo.</a:t>
            </a: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es-CR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s-CR" altLang="ko-KR" sz="2400" b="1" dirty="0" smtClean="0">
                <a:ea typeface="굴림" pitchFamily="34" charset="-127"/>
              </a:rPr>
              <a:t>Se basa en un requerimiento estandarizado de Auditoría.</a:t>
            </a: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es-CR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s-CR" altLang="ko-KR" sz="2400" b="1" dirty="0" smtClean="0">
                <a:ea typeface="굴림" pitchFamily="34" charset="-127"/>
              </a:rPr>
              <a:t>Se Incorpora como parte de una </a:t>
            </a:r>
            <a:r>
              <a:rPr lang="es-CR" altLang="ko-KR" sz="2400" b="1" dirty="0" smtClean="0">
                <a:ea typeface="굴림" pitchFamily="34" charset="-127"/>
              </a:rPr>
              <a:t>herramienta de apoyo </a:t>
            </a:r>
            <a:r>
              <a:rPr lang="es-CR" altLang="ko-KR" sz="2400" b="1" dirty="0" smtClean="0">
                <a:ea typeface="굴림" pitchFamily="34" charset="-127"/>
              </a:rPr>
              <a:t>en los modelos COSO, esto </a:t>
            </a:r>
            <a:r>
              <a:rPr lang="es-CR" altLang="ko-KR" sz="2400" b="1" dirty="0" smtClean="0">
                <a:ea typeface="굴림" pitchFamily="34" charset="-127"/>
              </a:rPr>
              <a:t>como metodología de </a:t>
            </a:r>
            <a:r>
              <a:rPr lang="es-CR" altLang="ko-KR" sz="2400" b="1" dirty="0" smtClean="0">
                <a:ea typeface="굴림" pitchFamily="34" charset="-127"/>
              </a:rPr>
              <a:t>identificación y control de riesgo.</a:t>
            </a:r>
            <a:endParaRPr lang="es-CR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es-CR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s-CR" altLang="ko-KR" sz="2400" b="1" dirty="0" smtClean="0">
                <a:ea typeface="굴림" pitchFamily="34" charset="-127"/>
              </a:rPr>
              <a:t>Se sustenta </a:t>
            </a:r>
            <a:r>
              <a:rPr lang="es-CR" altLang="ko-KR" sz="2400" b="1" dirty="0" smtClean="0">
                <a:ea typeface="굴림" pitchFamily="34" charset="-127"/>
              </a:rPr>
              <a:t>–en materia de cuantificación- en </a:t>
            </a:r>
            <a:r>
              <a:rPr lang="es-CR" altLang="ko-KR" sz="2400" b="1" dirty="0" smtClean="0">
                <a:ea typeface="굴림" pitchFamily="34" charset="-127"/>
              </a:rPr>
              <a:t>la valoración matricial de los riesgos con lo que se conoce como Matriz Probabilidad Impacto (</a:t>
            </a:r>
            <a:r>
              <a:rPr lang="es-CR" altLang="ko-KR" sz="2400" b="1" dirty="0" err="1" smtClean="0">
                <a:ea typeface="굴림" pitchFamily="34" charset="-127"/>
              </a:rPr>
              <a:t>Mpi</a:t>
            </a:r>
            <a:r>
              <a:rPr lang="es-CR" altLang="ko-KR" sz="2400" b="1" dirty="0" smtClean="0">
                <a:ea typeface="굴림" pitchFamily="34" charset="-127"/>
              </a:rPr>
              <a:t>).</a:t>
            </a: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endParaRPr lang="es-CR" altLang="ko-KR" sz="2400" b="1" dirty="0" smtClean="0">
              <a:ea typeface="굴림" pitchFamily="34" charset="-127"/>
            </a:endParaRPr>
          </a:p>
          <a:p>
            <a:pPr marL="342900" indent="-342900" algn="just" eaLnBrk="1" hangingPunct="1">
              <a:lnSpc>
                <a:spcPct val="90000"/>
              </a:lnSpc>
              <a:buClrTx/>
              <a:buFont typeface="Arial" pitchFamily="34" charset="0"/>
              <a:buChar char="•"/>
            </a:pPr>
            <a:r>
              <a:rPr lang="es-CR" altLang="ko-KR" sz="2400" b="1" dirty="0" smtClean="0">
                <a:ea typeface="굴림" pitchFamily="34" charset="-127"/>
              </a:rPr>
              <a:t>Es una metodología Estandarizada y certificada que procura su aplicación para la determinación del perfil del riesgo de una empresa bajo un nuevo Enfoque.</a:t>
            </a:r>
            <a:endParaRPr lang="es-CR" altLang="ko-KR" sz="2400" b="1" dirty="0" smtClean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Instancias</a:t>
            </a:r>
            <a:r>
              <a:rPr lang="en-GB" dirty="0" smtClean="0"/>
              <a:t> y </a:t>
            </a:r>
            <a:r>
              <a:rPr lang="en-GB" dirty="0" err="1" smtClean="0"/>
              <a:t>Funciones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04" y="1279507"/>
            <a:ext cx="8609012" cy="5324150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24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</a:t>
            </a:r>
            <a:r>
              <a:rPr lang="en-GB" sz="24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Comité</a:t>
            </a:r>
            <a:r>
              <a:rPr lang="en-GB" sz="24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GB" sz="24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Monitorear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exposiciones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Reportar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a la junta los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valoraciones</a:t>
            </a:r>
            <a:endParaRPr lang="en-GB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Avalar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límites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estrategias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políticas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coadyuven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con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una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efectiva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Conocer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promover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procedimientos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metodologías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AIR.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Proponer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planes de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contingencia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aprobación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de la Junta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Directiva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o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autoridad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equivalente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Las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requerimientos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establezca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 la Junta </a:t>
            </a:r>
            <a:r>
              <a:rPr lang="en-GB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Directiva</a:t>
            </a:r>
            <a:r>
              <a:rPr lang="en-GB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" name="Picture 2" descr="C:\Users\admin\Desktop\Imágenes\ries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980" y="65061"/>
            <a:ext cx="3200084" cy="13357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14936"/>
            <a:ext cx="8609012" cy="1144929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Manual de </a:t>
            </a:r>
            <a:r>
              <a:rPr lang="en-GB" dirty="0" err="1" smtClean="0"/>
              <a:t>Riesgo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¿</a:t>
            </a:r>
            <a:r>
              <a:rPr lang="en-GB" dirty="0" err="1" smtClean="0"/>
              <a:t>Qué</a:t>
            </a:r>
            <a:r>
              <a:rPr lang="en-GB" dirty="0" smtClean="0"/>
              <a:t> </a:t>
            </a:r>
            <a:r>
              <a:rPr lang="en-GB" dirty="0" err="1" smtClean="0"/>
              <a:t>debe</a:t>
            </a:r>
            <a:r>
              <a:rPr lang="en-GB" dirty="0" smtClean="0"/>
              <a:t> </a:t>
            </a:r>
            <a:r>
              <a:rPr lang="en-GB" dirty="0" err="1" smtClean="0"/>
              <a:t>Abarcar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04" y="1493821"/>
            <a:ext cx="8609012" cy="4484369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endParaRPr lang="es-MX" dirty="0" smtClean="0"/>
          </a:p>
          <a:p>
            <a:pPr marL="450850" indent="-342900" algn="just">
              <a:buFont typeface="+mj-lt"/>
              <a:buAutoNum type="arabicPeriod"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Etapas del proceso de Administración Integral de Riesgos. </a:t>
            </a:r>
          </a:p>
          <a:p>
            <a:pPr marL="450850" indent="-342900" algn="just">
              <a:buFont typeface="+mj-lt"/>
              <a:buAutoNum type="arabicPeriod"/>
            </a:pPr>
            <a:endParaRPr lang="es-MX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342900" algn="just">
              <a:buFont typeface="+mj-lt"/>
              <a:buAutoNum type="arabicPeriod"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Políticas y procedimientos. </a:t>
            </a:r>
          </a:p>
          <a:p>
            <a:pPr marL="450850" indent="-342900" algn="just">
              <a:buFont typeface="+mj-lt"/>
              <a:buAutoNum type="arabicPeriod"/>
            </a:pPr>
            <a:endParaRPr lang="es-MX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342900" algn="just">
              <a:buFont typeface="+mj-lt"/>
              <a:buAutoNum type="arabicPeriod"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Metodologías de medición y responsable(s) de la medición. </a:t>
            </a:r>
          </a:p>
          <a:p>
            <a:pPr marL="450850" indent="-342900" algn="just">
              <a:buFont typeface="+mj-lt"/>
              <a:buAutoNum type="arabicPeriod"/>
            </a:pPr>
            <a:endParaRPr lang="es-MX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342900" algn="just">
              <a:buFont typeface="+mj-lt"/>
              <a:buAutoNum type="arabicPeriod"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Límites de tolerancia para cada riesgo relevante. </a:t>
            </a:r>
          </a:p>
          <a:p>
            <a:pPr marL="450850" indent="-342900" algn="just">
              <a:buFont typeface="+mj-lt"/>
              <a:buAutoNum type="arabicPeriod"/>
            </a:pPr>
            <a:endParaRPr lang="es-MX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0850" indent="-342900" algn="just">
              <a:buFont typeface="+mj-lt"/>
              <a:buAutoNum type="arabicPeriod"/>
            </a:pPr>
            <a:r>
              <a:rPr lang="es-MX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Periodicidad de monitoreo y responsables. </a:t>
            </a:r>
          </a:p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admin\Desktop\Imágenes\ries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980" y="65061"/>
            <a:ext cx="3200084" cy="13357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14936"/>
            <a:ext cx="8609012" cy="1144929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Unidad</a:t>
            </a:r>
            <a:r>
              <a:rPr lang="en-GB" dirty="0" smtClean="0"/>
              <a:t> de </a:t>
            </a:r>
            <a:r>
              <a:rPr lang="en-GB" dirty="0" err="1" smtClean="0"/>
              <a:t>Riesgo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Sus</a:t>
            </a:r>
            <a:r>
              <a:rPr lang="en-GB" dirty="0" smtClean="0"/>
              <a:t> </a:t>
            </a:r>
            <a:r>
              <a:rPr lang="en-GB" dirty="0" err="1" smtClean="0"/>
              <a:t>Funciones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404" y="1619628"/>
            <a:ext cx="8609012" cy="4374787"/>
          </a:xfrm>
          <a:ln/>
        </p:spPr>
        <p:txBody>
          <a:bodyPr>
            <a:spAutoFit/>
          </a:bodyPr>
          <a:lstStyle/>
          <a:p>
            <a:pPr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>
              <a:latin typeface="Arial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800" dirty="0" smtClean="0">
              <a:latin typeface="Arial" charset="0"/>
            </a:endParaRPr>
          </a:p>
          <a:p>
            <a:pPr algn="just">
              <a:buNone/>
            </a:pPr>
            <a:r>
              <a:rPr lang="es-MX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Identificar</a:t>
            </a:r>
            <a:r>
              <a:rPr lang="es-MX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evaluar y controlar que la administración integral de riesgos considere todos los riesgos que son relevantes para </a:t>
            </a:r>
            <a:r>
              <a:rPr lang="es-MX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 entidad.</a:t>
            </a:r>
            <a:endParaRPr lang="es-MX" sz="4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n-GB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 descr="C:\Users\admin\Desktop\Imágenes\ries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980" y="65061"/>
            <a:ext cx="3200084" cy="13357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87024"/>
            <a:ext cx="8609012" cy="400751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b="1" dirty="0" err="1" smtClean="0"/>
              <a:t>Conformación</a:t>
            </a:r>
            <a:r>
              <a:rPr lang="en-GB" sz="2800" b="1" dirty="0" smtClean="0"/>
              <a:t> de la </a:t>
            </a:r>
            <a:r>
              <a:rPr lang="en-GB" sz="2800" b="1" dirty="0" err="1" smtClean="0"/>
              <a:t>Unidad</a:t>
            </a:r>
            <a:r>
              <a:rPr lang="en-GB" sz="2800" b="1" dirty="0" smtClean="0"/>
              <a:t> </a:t>
            </a:r>
            <a:r>
              <a:rPr lang="en-GB" sz="2800" b="1" dirty="0" smtClean="0"/>
              <a:t>de </a:t>
            </a:r>
            <a:r>
              <a:rPr lang="en-GB" sz="2800" b="1" dirty="0" err="1" smtClean="0"/>
              <a:t>Riesgo</a:t>
            </a:r>
            <a:endParaRPr lang="en-GB" sz="2800" b="1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2065325"/>
            <a:ext cx="8609012" cy="5481244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estar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ajustada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al </a:t>
            </a:r>
            <a:r>
              <a:rPr lang="en-GB" sz="36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perfil</a:t>
            </a:r>
            <a:r>
              <a:rPr lang="en-GB" sz="3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3600" b="1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3600" b="1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de la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entidad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ser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independiente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áreas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comerciales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y de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negocio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. No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podrá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depender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Auditoría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Interna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asumir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inherentes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GB" sz="3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esta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dependencia</a:t>
            </a:r>
            <a:r>
              <a:rPr lang="en-GB" sz="3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y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deberá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estar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integrada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por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personal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capacitado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3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técnicamente</a:t>
            </a:r>
            <a:r>
              <a:rPr lang="en-GB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4000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15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C:\Users\admin\Desktop\Imágenes\0259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90" y="80947"/>
            <a:ext cx="2414584" cy="13414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Del Control </a:t>
            </a:r>
            <a:r>
              <a:rPr lang="en-GB" dirty="0" err="1" smtClean="0"/>
              <a:t>Interno</a:t>
            </a:r>
            <a:r>
              <a:rPr lang="en-GB" dirty="0" smtClean="0"/>
              <a:t> de AIR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528" y="1241674"/>
            <a:ext cx="8609012" cy="5609997"/>
          </a:xfrm>
          <a:ln/>
        </p:spPr>
        <p:txBody>
          <a:bodyPr>
            <a:spAutoFit/>
          </a:bodyPr>
          <a:lstStyle/>
          <a:p>
            <a:pPr lvl="1" algn="just">
              <a:lnSpc>
                <a:spcPct val="93000"/>
              </a:lnSpc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 </a:t>
            </a:r>
            <a:r>
              <a:rPr lang="en-GB" sz="2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r>
              <a:rPr lang="en-GB" sz="2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 AIR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estar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sujeto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 control de la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Auditoría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Interna</a:t>
            </a:r>
            <a:endParaRPr lang="en-GB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26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Control </a:t>
            </a:r>
            <a:r>
              <a:rPr lang="en-GB" sz="2600" dirty="0" err="1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r>
              <a:rPr lang="en-GB" sz="2600" dirty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órgano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 control 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la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Auditoría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debe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considerar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como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funciones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las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siguientes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Verificar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desarrollo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 la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administración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riesgos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Evaluar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Funcionamiento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del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proceso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de AIR.</a:t>
            </a: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2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Verificar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que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implementen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los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sistema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de control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interno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gestión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26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riesgo</a:t>
            </a:r>
            <a:r>
              <a:rPr lang="en-GB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GB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0" name="Picture 2" descr="C:\Users\admin\Desktop\Imágenes\0259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90" y="80947"/>
            <a:ext cx="2414584" cy="13414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01168"/>
            <a:ext cx="8609012" cy="572464"/>
          </a:xfrm>
          <a:ln/>
        </p:spPr>
        <p:txBody>
          <a:bodyPr>
            <a:spAutoFit/>
          </a:bodyPr>
          <a:lstStyle/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Auditoria de </a:t>
            </a:r>
            <a:r>
              <a:rPr lang="en-GB" dirty="0" err="1" smtClean="0"/>
              <a:t>Riesgos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142" y="1422383"/>
            <a:ext cx="8609012" cy="5490734"/>
          </a:xfrm>
          <a:ln/>
        </p:spPr>
        <p:txBody>
          <a:bodyPr>
            <a:spAutoFit/>
          </a:bodyPr>
          <a:lstStyle/>
          <a:p>
            <a:pPr algn="just">
              <a:buNone/>
            </a:pPr>
            <a:endParaRPr lang="en-GB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CR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CA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 entidades deberán encomendar anualmente una auditoría de riesgos a un experto </a:t>
            </a:r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independiente</a:t>
            </a:r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n-C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informe con los resultados de la auditoría de riesgos deberá conocerse por la Junta Directiva o autoridad equivalente, la cual se pronunciará sobre las debilidades señaladas y las acciones adoptadas para corregirlas. </a:t>
            </a:r>
            <a:endParaRPr lang="es-C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informe deberá remitirse a la Superintendencia a más tardar cinco días hábiles posteriores a la fecha de conocimiento de la Junta Directiva o autoridad equivalente, acompañado de copia del acta de la Sesión en que se conoció.</a:t>
            </a:r>
            <a:endParaRPr lang="en-C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None/>
            </a:pPr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C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C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Las condiciones para la ejecución e informe de la auditoría se establecen por el Superintendente según lo dispuesto en el artículo 5 de este reglamento</a:t>
            </a:r>
            <a:r>
              <a:rPr lang="es-CR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CA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sz="2000" dirty="0">
              <a:latin typeface="Arial" charset="0"/>
            </a:endParaRPr>
          </a:p>
        </p:txBody>
      </p:sp>
      <p:pic>
        <p:nvPicPr>
          <p:cNvPr id="13314" name="Picture 2" descr="C:\Users\admin\Desktop\Imágenes\plan-financiero-781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3518" y="65062"/>
            <a:ext cx="1965034" cy="131563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4100" name="Rectangle 15"/>
          <p:cNvSpPr>
            <a:spLocks noGrp="1" noChangeArrowheads="1"/>
          </p:cNvSpPr>
          <p:nvPr>
            <p:ph type="title"/>
          </p:nvPr>
        </p:nvSpPr>
        <p:spPr>
          <a:xfrm>
            <a:off x="3444213" y="0"/>
            <a:ext cx="6384396" cy="703470"/>
          </a:xfrm>
          <a:noFill/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002060"/>
                </a:solidFill>
              </a:rPr>
              <a:t>Enfoques</a:t>
            </a:r>
            <a:r>
              <a:rPr lang="en-US" b="1" dirty="0" smtClean="0">
                <a:solidFill>
                  <a:srgbClr val="002060"/>
                </a:solidFill>
              </a:rPr>
              <a:t> de </a:t>
            </a:r>
            <a:r>
              <a:rPr lang="en-US" b="1" dirty="0" err="1" smtClean="0">
                <a:solidFill>
                  <a:srgbClr val="002060"/>
                </a:solidFill>
              </a:rPr>
              <a:t>Riesgo</a:t>
            </a:r>
            <a:endParaRPr lang="uk-UA" b="1" dirty="0" smtClean="0">
              <a:solidFill>
                <a:srgbClr val="002060"/>
              </a:solidFill>
            </a:endParaRP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99" y="1007957"/>
            <a:ext cx="8232510" cy="62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512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>
                <a:solidFill>
                  <a:srgbClr val="002060"/>
                </a:solidFill>
              </a:rPr>
              <a:t>Gestión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</a:rPr>
              <a:t>Eficaz</a:t>
            </a:r>
            <a:r>
              <a:rPr lang="en-US" sz="3100" b="1" dirty="0" smtClean="0">
                <a:solidFill>
                  <a:srgbClr val="002060"/>
                </a:solidFill>
              </a:rPr>
              <a:t> de los </a:t>
            </a:r>
            <a:r>
              <a:rPr lang="en-US" sz="3100" b="1" dirty="0" err="1" smtClean="0">
                <a:solidFill>
                  <a:srgbClr val="002060"/>
                </a:solidFill>
              </a:rPr>
              <a:t>Riesgos</a:t>
            </a:r>
            <a:r>
              <a:rPr lang="en-US" sz="3100" b="1" dirty="0" smtClean="0">
                <a:solidFill>
                  <a:srgbClr val="002060"/>
                </a:solidFill>
              </a:rPr>
              <a:t/>
            </a:r>
            <a:br>
              <a:rPr lang="en-US" sz="3100" b="1" dirty="0" smtClean="0">
                <a:solidFill>
                  <a:srgbClr val="002060"/>
                </a:solidFill>
              </a:rPr>
            </a:br>
            <a:r>
              <a:rPr lang="en-US" sz="3100" b="1" dirty="0" smtClean="0">
                <a:solidFill>
                  <a:srgbClr val="002060"/>
                </a:solidFill>
              </a:rPr>
              <a:t>¿en </a:t>
            </a:r>
            <a:r>
              <a:rPr lang="en-US" sz="3100" b="1" dirty="0" err="1" smtClean="0">
                <a:solidFill>
                  <a:srgbClr val="002060"/>
                </a:solidFill>
              </a:rPr>
              <a:t>qué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</a:rPr>
              <a:t>consiste</a:t>
            </a:r>
            <a:r>
              <a:rPr lang="en-US" sz="3100" b="1" dirty="0" smtClean="0">
                <a:solidFill>
                  <a:srgbClr val="002060"/>
                </a:solidFill>
              </a:rPr>
              <a:t>?</a:t>
            </a:r>
            <a:endParaRPr lang="uk-UA" sz="31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5127" name="Rectangle 16"/>
          <p:cNvSpPr txBox="1">
            <a:spLocks noChangeArrowheads="1"/>
          </p:cNvSpPr>
          <p:nvPr/>
        </p:nvSpPr>
        <p:spPr bwMode="auto">
          <a:xfrm>
            <a:off x="1596099" y="1091953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just"/>
            <a:r>
              <a:rPr lang="es-CR" dirty="0"/>
              <a:t>En este sentido, es imprescindible que las entidades financieras cuenten con herramientas que permitan: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/>
              <a:t>i) Definir criterios a partir de los cuales se admitirán riesgos; dichos criterios dependerán de sus estrategias, plan de negocios y resultados esperados.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 err="1"/>
              <a:t>ii</a:t>
            </a:r>
            <a:r>
              <a:rPr lang="es-CR" dirty="0"/>
              <a:t>) Definir a través de un mapa de riesgo, áreas de exposición a los riesgos inherentes a sus actividades, en consecuencia establecer el riesgo máximo aceptable así como el área no aceptable.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 err="1"/>
              <a:t>iii</a:t>
            </a:r>
            <a:r>
              <a:rPr lang="es-CR" dirty="0"/>
              <a:t>) Monitoreo y medición de todas las categorías de riesgo que pueden impactar el valor de la entidad en forma global, por unidad de negocios, por productos y por procesos. 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 err="1"/>
              <a:t>iv</a:t>
            </a:r>
            <a:r>
              <a:rPr lang="es-CR" dirty="0"/>
              <a:t>) Definir el nivel de pérdida esperada aceptable y la metodología de medición.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/>
              <a:t>v) Diseñar mecanismos de cobertura a los riesgos financieros, operativos estratégicos con una visión integral y comprensiva del negocio.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/>
              <a:t>vi) Relacionar el área de máxima de exposición al riesgo con el capital que se desea arriesgar en forma global y por unidad estratégica de negocio.</a:t>
            </a:r>
            <a:endParaRPr lang="en-CA" dirty="0"/>
          </a:p>
          <a:p>
            <a:pPr algn="just"/>
            <a:r>
              <a:rPr lang="es-CR" dirty="0"/>
              <a:t> </a:t>
            </a:r>
            <a:endParaRPr lang="en-CA" dirty="0"/>
          </a:p>
          <a:p>
            <a:pPr algn="just"/>
            <a:r>
              <a:rPr lang="es-CR" dirty="0" err="1"/>
              <a:t>vii</a:t>
            </a:r>
            <a:r>
              <a:rPr lang="es-CR" dirty="0"/>
              <a:t>) Definir y estimar medidas de desempeño ajustada por riesgos.</a:t>
            </a:r>
            <a:endParaRPr lang="en-CA" dirty="0"/>
          </a:p>
          <a:p>
            <a:pPr algn="just"/>
            <a:r>
              <a:rPr lang="es-CR" sz="2600" dirty="0"/>
              <a:t> </a:t>
            </a: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6148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/>
              <a:t>Matriz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Riesgo</a:t>
            </a:r>
            <a:endParaRPr lang="uk-UA" sz="3100" b="1" dirty="0" smtClean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1596099" y="99230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 algn="just">
              <a:buFont typeface="+mj-lt"/>
              <a:buAutoNum type="arabicPeriod"/>
              <a:defRPr/>
            </a:pPr>
            <a:r>
              <a:rPr lang="es-CR" sz="2000" dirty="0"/>
              <a:t>Una matriz de riesgo constituye una herramienta de control y de gestión normalmente utilizada para identificar las actividades (procesos y productos) más importantes de una empresa, el tipo y nivel de riesgos inherentes a estas actividades y los factores exógenos y endógenos relacionados con estos riesgos (factores de riesgo). </a:t>
            </a:r>
            <a:endParaRPr lang="es-CR" sz="2000" dirty="0" smtClean="0"/>
          </a:p>
          <a:p>
            <a:pPr marL="377979" indent="-377979" algn="just">
              <a:buFont typeface="+mj-lt"/>
              <a:buAutoNum type="arabicPeriod"/>
              <a:defRPr/>
            </a:pPr>
            <a:endParaRPr lang="es-CR" sz="2000" dirty="0" smtClean="0"/>
          </a:p>
          <a:p>
            <a:pPr marL="377979" indent="-377979" algn="just">
              <a:buFont typeface="+mj-lt"/>
              <a:buAutoNum type="arabicPeriod"/>
              <a:defRPr/>
            </a:pPr>
            <a:r>
              <a:rPr lang="es-CR" sz="2000" dirty="0" smtClean="0"/>
              <a:t>Condiciones que deben considerarse para la definición de una Matriz de Riesgo;</a:t>
            </a:r>
          </a:p>
          <a:p>
            <a:pPr marL="377979" indent="-377979" algn="just">
              <a:defRPr/>
            </a:pPr>
            <a:endParaRPr lang="en-CA" sz="2000" dirty="0"/>
          </a:p>
          <a:p>
            <a:pPr marL="809779" lvl="1" indent="-377979" algn="just">
              <a:buFont typeface="Arial" pitchFamily="34" charset="0"/>
              <a:buChar char="•"/>
              <a:defRPr/>
            </a:pPr>
            <a:r>
              <a:rPr lang="es-CR" sz="2000" dirty="0"/>
              <a:t>La matriz debe ser una herramienta flexible que documente los procesos y evalúe de manera integral el riesgo de una institución, </a:t>
            </a:r>
            <a:endParaRPr lang="es-CR" sz="2000" dirty="0" smtClean="0"/>
          </a:p>
          <a:p>
            <a:pPr marL="377979" indent="-377979" algn="just">
              <a:buFont typeface="Arial" pitchFamily="34" charset="0"/>
              <a:buChar char="•"/>
              <a:defRPr/>
            </a:pPr>
            <a:endParaRPr lang="es-CR" sz="2000" dirty="0"/>
          </a:p>
          <a:p>
            <a:pPr marL="809779" lvl="1" indent="-377979" algn="just">
              <a:buFont typeface="Arial" pitchFamily="34" charset="0"/>
              <a:buChar char="•"/>
              <a:defRPr/>
            </a:pPr>
            <a:r>
              <a:rPr lang="es-CR" sz="2000" dirty="0"/>
              <a:t>Una efectiva matriz de riesgo permite hacer comparaciones objetivas entre proyectos, áreas, productos, procesos o actividades. </a:t>
            </a:r>
            <a:endParaRPr lang="es-CR" sz="2000" dirty="0" smtClean="0"/>
          </a:p>
          <a:p>
            <a:pPr marL="377979" indent="-377979" algn="just">
              <a:buFont typeface="Arial" pitchFamily="34" charset="0"/>
              <a:buChar char="•"/>
              <a:defRPr/>
            </a:pPr>
            <a:endParaRPr lang="en-CA" sz="2000" dirty="0"/>
          </a:p>
          <a:p>
            <a:pPr marL="809779" lvl="1" indent="-377979" algn="just">
              <a:buFont typeface="Arial" pitchFamily="34" charset="0"/>
              <a:buChar char="•"/>
              <a:defRPr/>
            </a:pPr>
            <a:r>
              <a:rPr lang="es-CR" sz="2000" dirty="0" smtClean="0"/>
              <a:t>A </a:t>
            </a:r>
            <a:r>
              <a:rPr lang="es-CR" sz="2000" dirty="0"/>
              <a:t>partir de los objetivos estratégicos y plan de negocios, la administración de riesgos debe desarrollar un proceso para la “identificación” de las actividades principales y los riesgos a los cuales están </a:t>
            </a:r>
            <a:r>
              <a:rPr lang="es-CR" sz="2000" dirty="0" smtClean="0"/>
              <a:t>expuestas.</a:t>
            </a:r>
            <a:endParaRPr lang="es-CR" sz="2000" dirty="0"/>
          </a:p>
          <a:p>
            <a:pPr algn="just">
              <a:defRPr/>
            </a:pPr>
            <a:endParaRPr lang="en-CA" sz="2000" dirty="0"/>
          </a:p>
          <a:p>
            <a:pPr algn="just">
              <a:defRPr/>
            </a:pPr>
            <a:r>
              <a:rPr lang="es-CR" sz="2000" dirty="0"/>
              <a:t> </a:t>
            </a:r>
            <a:endParaRPr lang="en-CA" sz="2000" dirty="0"/>
          </a:p>
          <a:p>
            <a:pPr algn="just">
              <a:defRPr/>
            </a:pPr>
            <a:endParaRPr lang="en-CA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7172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smtClean="0">
                <a:solidFill>
                  <a:srgbClr val="002060"/>
                </a:solidFill>
              </a:rPr>
              <a:t>¿</a:t>
            </a:r>
            <a:r>
              <a:rPr lang="en-US" sz="3100" b="1" dirty="0" err="1" smtClean="0">
                <a:solidFill>
                  <a:srgbClr val="002060"/>
                </a:solidFill>
              </a:rPr>
              <a:t>Cómo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</a:rPr>
              <a:t>elaborar</a:t>
            </a:r>
            <a:r>
              <a:rPr lang="en-US" sz="3100" b="1" dirty="0" smtClean="0">
                <a:solidFill>
                  <a:srgbClr val="002060"/>
                </a:solidFill>
              </a:rPr>
              <a:t> </a:t>
            </a:r>
            <a:r>
              <a:rPr lang="en-US" sz="3100" b="1" dirty="0" smtClean="0">
                <a:solidFill>
                  <a:srgbClr val="002060"/>
                </a:solidFill>
              </a:rPr>
              <a:t>un </a:t>
            </a:r>
            <a:r>
              <a:rPr lang="en-US" sz="3100" b="1" dirty="0" err="1" smtClean="0">
                <a:solidFill>
                  <a:srgbClr val="002060"/>
                </a:solidFill>
              </a:rPr>
              <a:t>Perfil</a:t>
            </a:r>
            <a:r>
              <a:rPr lang="en-US" sz="3100" b="1" dirty="0" smtClean="0">
                <a:solidFill>
                  <a:srgbClr val="002060"/>
                </a:solidFill>
              </a:rPr>
              <a:t> de </a:t>
            </a:r>
            <a:r>
              <a:rPr lang="en-US" sz="3100" b="1" dirty="0" err="1" smtClean="0">
                <a:solidFill>
                  <a:srgbClr val="002060"/>
                </a:solidFill>
              </a:rPr>
              <a:t>Riesgo</a:t>
            </a:r>
            <a:r>
              <a:rPr lang="en-US" sz="3100" b="1" dirty="0" smtClean="0">
                <a:solidFill>
                  <a:srgbClr val="002060"/>
                </a:solidFill>
              </a:rPr>
              <a:t>?</a:t>
            </a:r>
            <a:endParaRPr lang="uk-UA" sz="3100" b="1" dirty="0" smtClean="0">
              <a:solidFill>
                <a:srgbClr val="002060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pic>
        <p:nvPicPr>
          <p:cNvPr id="7175" name="7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2147" y="1259946"/>
            <a:ext cx="7061688" cy="534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8196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/>
              <a:t>Valoración</a:t>
            </a:r>
            <a:r>
              <a:rPr lang="en-US" sz="3100" b="1" dirty="0" smtClean="0"/>
              <a:t> del </a:t>
            </a:r>
            <a:r>
              <a:rPr lang="en-US" sz="3100" b="1" dirty="0" err="1" smtClean="0"/>
              <a:t>Mpi</a:t>
            </a:r>
            <a:endParaRPr lang="uk-UA" sz="3100" b="1" dirty="0" smtClean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8412" y="1565259"/>
            <a:ext cx="86122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9220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/>
              <a:t>Mitigación</a:t>
            </a:r>
            <a:endParaRPr lang="uk-UA" sz="3100" b="1" dirty="0" smtClean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3213" y="1422383"/>
            <a:ext cx="723287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04072007011601-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2997"/>
            <a:ext cx="10080625" cy="76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1260078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24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64109" y="52498"/>
            <a:ext cx="8064500" cy="703470"/>
          </a:xfrm>
          <a:noFill/>
        </p:spPr>
        <p:txBody>
          <a:bodyPr/>
          <a:lstStyle/>
          <a:p>
            <a:pPr algn="r" eaLnBrk="1" hangingPunct="1"/>
            <a:r>
              <a:rPr lang="en-US" sz="3100" b="1" dirty="0" err="1" smtClean="0"/>
              <a:t>Mpi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Cuadro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Resumen</a:t>
            </a:r>
            <a:r>
              <a:rPr lang="en-US" sz="3100" b="1" dirty="0" smtClean="0"/>
              <a:t> y </a:t>
            </a:r>
            <a:r>
              <a:rPr lang="en-US" sz="3100" b="1" dirty="0" err="1" smtClean="0"/>
              <a:t>Mapa</a:t>
            </a:r>
            <a:r>
              <a:rPr lang="en-US" sz="3100" b="1" dirty="0" smtClean="0"/>
              <a:t> de </a:t>
            </a:r>
            <a:r>
              <a:rPr lang="en-US" sz="3100" b="1" dirty="0" err="1" smtClean="0"/>
              <a:t>Calor</a:t>
            </a:r>
            <a:endParaRPr lang="uk-UA" sz="3100" b="1" dirty="0" smtClean="0"/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1260078" y="1763924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sp>
        <p:nvSpPr>
          <p:cNvPr id="10" name="Rectangle 16"/>
          <p:cNvSpPr txBox="1">
            <a:spLocks noChangeArrowheads="1"/>
          </p:cNvSpPr>
          <p:nvPr/>
        </p:nvSpPr>
        <p:spPr bwMode="auto">
          <a:xfrm>
            <a:off x="1428089" y="1931917"/>
            <a:ext cx="8148505" cy="478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lnSpc>
                <a:spcPct val="90000"/>
              </a:lnSpc>
              <a:spcBef>
                <a:spcPct val="20000"/>
              </a:spcBef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ko-KR" sz="2600" kern="0" dirty="0">
              <a:latin typeface="+mn-lt"/>
              <a:ea typeface="굴림" charset="-127"/>
            </a:endParaRPr>
          </a:p>
          <a:p>
            <a:pPr marL="377979" indent="-377979" algn="just">
              <a:lnSpc>
                <a:spcPct val="90000"/>
              </a:lnSpc>
              <a:spcBef>
                <a:spcPct val="20000"/>
              </a:spcBef>
              <a:defRPr/>
            </a:pPr>
            <a:endParaRPr lang="es-CR" altLang="ko-KR" sz="2600" kern="0" dirty="0">
              <a:latin typeface="+mn-lt"/>
              <a:ea typeface="굴림" charset="-127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982" y="862114"/>
            <a:ext cx="6500858" cy="270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0670" y="3794147"/>
            <a:ext cx="6559537" cy="34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ual Integral de Riesgo presenta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CA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StarSymbol" charset="0"/>
          <a:buNone/>
          <a:tabLst/>
          <a:defRPr kumimoji="0" lang="en-CA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Manual Integral de Riesgo presenta</Template>
  <TotalTime>240</TotalTime>
  <Words>1461</Words>
  <Application>Microsoft Office PowerPoint</Application>
  <PresentationFormat>Personalizado</PresentationFormat>
  <Paragraphs>231</Paragraphs>
  <Slides>25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Manual Integral de Riesgo presenta</vt:lpstr>
      <vt:lpstr>El ERM como Herramienta Administración Integral de Riesgo en Costa Rica Reglamento 2-10 AIR Parte I </vt:lpstr>
      <vt:lpstr>ERM como Concepto Clave</vt:lpstr>
      <vt:lpstr>Enfoques de Riesgo</vt:lpstr>
      <vt:lpstr>Gestión Eficaz de los Riesgos ¿en qué consiste?</vt:lpstr>
      <vt:lpstr>Matriz de Riesgo</vt:lpstr>
      <vt:lpstr>¿Cómo elaborar un Perfil de Riesgo?</vt:lpstr>
      <vt:lpstr>Valoración del Mpi</vt:lpstr>
      <vt:lpstr>Mitigación</vt:lpstr>
      <vt:lpstr>Mpi Cuadro Resumen y Mapa de Calor</vt:lpstr>
      <vt:lpstr>Matriz Integral y Perfil de Riesgo</vt:lpstr>
      <vt:lpstr>Parte II</vt:lpstr>
      <vt:lpstr>Considerandos</vt:lpstr>
      <vt:lpstr>Considerandos</vt:lpstr>
      <vt:lpstr>Alcances:</vt:lpstr>
      <vt:lpstr>Alcances</vt:lpstr>
      <vt:lpstr>Alcances</vt:lpstr>
      <vt:lpstr>Instancias y Funciones</vt:lpstr>
      <vt:lpstr>Instancias y Funciones</vt:lpstr>
      <vt:lpstr>Instancias y Funciones</vt:lpstr>
      <vt:lpstr>Instancias y Funciones</vt:lpstr>
      <vt:lpstr>Manual de Riesgo ¿Qué debe Abarcar?</vt:lpstr>
      <vt:lpstr>Unidad de Riesgo Sus Funciones</vt:lpstr>
      <vt:lpstr>Conformación de la Unidad de Riesgo</vt:lpstr>
      <vt:lpstr>Del Control Interno de AIR</vt:lpstr>
      <vt:lpstr>Auditoria de Riesgos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SUGEF 2-10</dc:title>
  <dc:creator>admin</dc:creator>
  <cp:lastModifiedBy>Rodolfo Oconitrillo</cp:lastModifiedBy>
  <cp:revision>54</cp:revision>
  <dcterms:created xsi:type="dcterms:W3CDTF">2010-02-23T23:21:14Z</dcterms:created>
  <dcterms:modified xsi:type="dcterms:W3CDTF">2010-10-07T12:39:26Z</dcterms:modified>
</cp:coreProperties>
</file>