
<file path=[Content_Types].xml><?xml version="1.0" encoding="utf-8"?>
<Types xmlns="http://schemas.openxmlformats.org/package/2006/content-types">
  <Default Extension="bmp" ContentType="image/bmp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0" r:id="rId3"/>
    <p:sldId id="301" r:id="rId4"/>
    <p:sldId id="302" r:id="rId5"/>
    <p:sldId id="303" r:id="rId6"/>
    <p:sldId id="304" r:id="rId7"/>
    <p:sldId id="305" r:id="rId8"/>
    <p:sldId id="306" r:id="rId9"/>
    <p:sldId id="261" r:id="rId10"/>
    <p:sldId id="307" r:id="rId11"/>
    <p:sldId id="262" r:id="rId12"/>
    <p:sldId id="308" r:id="rId13"/>
    <p:sldId id="263" r:id="rId14"/>
    <p:sldId id="264" r:id="rId15"/>
    <p:sldId id="265" r:id="rId16"/>
    <p:sldId id="266" r:id="rId17"/>
    <p:sldId id="309" r:id="rId18"/>
    <p:sldId id="310" r:id="rId19"/>
    <p:sldId id="267" r:id="rId20"/>
    <p:sldId id="282" r:id="rId21"/>
    <p:sldId id="281" r:id="rId22"/>
    <p:sldId id="268" r:id="rId23"/>
    <p:sldId id="269" r:id="rId24"/>
    <p:sldId id="283" r:id="rId25"/>
    <p:sldId id="270" r:id="rId26"/>
    <p:sldId id="271" r:id="rId27"/>
    <p:sldId id="311" r:id="rId28"/>
    <p:sldId id="272" r:id="rId29"/>
    <p:sldId id="273" r:id="rId30"/>
    <p:sldId id="312" r:id="rId31"/>
    <p:sldId id="274" r:id="rId32"/>
    <p:sldId id="275" r:id="rId33"/>
    <p:sldId id="276" r:id="rId34"/>
    <p:sldId id="313" r:id="rId35"/>
    <p:sldId id="277" r:id="rId36"/>
    <p:sldId id="278" r:id="rId37"/>
    <p:sldId id="279" r:id="rId38"/>
    <p:sldId id="280" r:id="rId39"/>
    <p:sldId id="287" r:id="rId40"/>
    <p:sldId id="288" r:id="rId41"/>
    <p:sldId id="289" r:id="rId42"/>
    <p:sldId id="290" r:id="rId43"/>
    <p:sldId id="291" r:id="rId44"/>
    <p:sldId id="292" r:id="rId45"/>
    <p:sldId id="295" r:id="rId46"/>
    <p:sldId id="293" r:id="rId47"/>
    <p:sldId id="296" r:id="rId48"/>
    <p:sldId id="297" r:id="rId49"/>
    <p:sldId id="294" r:id="rId50"/>
    <p:sldId id="298" r:id="rId51"/>
    <p:sldId id="299" r:id="rId52"/>
    <p:sldId id="300" r:id="rId53"/>
    <p:sldId id="284" r:id="rId54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4"/>
  </p:normalViewPr>
  <p:slideViewPr>
    <p:cSldViewPr snapToGrid="0" snapToObjects="1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CFE19B-D0EF-FB48-BD18-552D515F39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23522"/>
            <a:ext cx="12192000" cy="253447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7987708-4BB5-EC44-8F75-A13C7EAA9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8895" y="1690369"/>
            <a:ext cx="4420704" cy="173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70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588B84-31F9-9B4D-A30C-62525A2CB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59465"/>
            <a:ext cx="7315200" cy="11115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8B74C76-5552-9D4E-8773-B38CCF30D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5265" y="1878497"/>
            <a:ext cx="4595570" cy="4154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89D6E64-1385-544F-B8EC-5B1056110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878496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4014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D51711-693E-044F-868A-8D0499AF9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620078"/>
            <a:ext cx="6228522" cy="200915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s-ES" dirty="0"/>
              <a:t>Haga clic para modificar el estilo de título del patrón</a:t>
            </a:r>
            <a:endParaRPr lang="es-C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13962B6-4DC2-5B40-9AD8-8E6218B69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60604"/>
            <a:ext cx="105156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95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263211-CFB7-DC4C-9E08-04D69066F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375" y="393078"/>
            <a:ext cx="7169425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6CED21-37EF-3140-93F0-D97D0AD4B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3251"/>
            <a:ext cx="10515600" cy="31538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14500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0B7048-9682-FC42-84AC-6D878B504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2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s-CR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F1A91D-8715-BA49-BA02-56B799D34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6451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20184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BBF4-090A-F74C-AE56-84B504B4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452" y="331856"/>
            <a:ext cx="7583557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716443-2FF3-3141-95A9-275A01742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3121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8A5383F-922E-4443-B812-FC3B7C07A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3121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132200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BEA83-2975-0040-BDFF-FC1647ABF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6788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D5580A-2EBC-294B-9A4B-1D8A0EC8A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B85595-4410-B44D-BB38-AE63ADD62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E9D269-F32C-5044-979B-95FC85842A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0C507F4-425B-B84C-A734-21AF71FDEE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5299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4E7027-26A1-A149-9651-ADD8DB09C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71452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76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2945BF-068A-3E4B-9B4F-80A9B88B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448295"/>
            <a:ext cx="7315200" cy="108143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  <a:endParaRPr lang="es-C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173CA4-0D03-2741-8B94-FD493CCDA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B1DEB8-F253-B143-85C1-4D526AAFB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84696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2533EA0-8FCA-6349-B4A1-01126D645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2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R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93C6A1C-0DC4-E145-A4E6-981363CB5A0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4323522"/>
            <a:ext cx="12192000" cy="253447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F0234DC-B50F-934B-B103-9510F5EB78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931137" y="5590761"/>
            <a:ext cx="2422663" cy="81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5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fondo-resumen-imagen-de-fondo-azul-1076217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hyperlink" Target="https://www.publicdomainpictures.net/en/view-image.php?image=124254&amp;picture=red-smooth-seamless-backgroun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utismodiario.org/2013/04/04/a-los-padres-y-madres-de-un-hijo-sin-autismo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bmp"/><Relationship Id="rId13" Type="http://schemas.openxmlformats.org/officeDocument/2006/relationships/hyperlink" Target="https://creativecommons.org/licenses/by-nc-sa/3.0/" TargetMode="External"/><Relationship Id="rId3" Type="http://schemas.openxmlformats.org/officeDocument/2006/relationships/image" Target="../media/image29.svg"/><Relationship Id="rId7" Type="http://schemas.openxmlformats.org/officeDocument/2006/relationships/hyperlink" Target="https://www.psicodiagnosis.es/areageneral/temas-de-actualidad/los-nuevos-tiranos/index.php" TargetMode="External"/><Relationship Id="rId12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hyperlink" Target="http://serviciodeterapiacognitivoconductual.blogspot.com/2013_03_31_archive.html" TargetMode="External"/><Relationship Id="rId5" Type="http://schemas.openxmlformats.org/officeDocument/2006/relationships/hyperlink" Target="https://primerasnoticias.com/2019/11/crecer-sin-violencia-para-vivir-sin-miedo/" TargetMode="External"/><Relationship Id="rId10" Type="http://schemas.openxmlformats.org/officeDocument/2006/relationships/image" Target="../media/image33.jpg"/><Relationship Id="rId4" Type="http://schemas.openxmlformats.org/officeDocument/2006/relationships/image" Target="../media/image30.png"/><Relationship Id="rId9" Type="http://schemas.openxmlformats.org/officeDocument/2006/relationships/hyperlink" Target="https://psicopedagogias.blogspot.com/2011/03/que-es-el-trastorno-de-conducta.html" TargetMode="External"/><Relationship Id="rId14" Type="http://schemas.openxmlformats.org/officeDocument/2006/relationships/hyperlink" Target="https://creativecommons.org/licenses/by-nc/3.0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s://www.psicodiagnosis.es/areageneral/temas-de-actualidad/los-nuevos-tiranos/index.php" TargetMode="External"/><Relationship Id="rId7" Type="http://schemas.openxmlformats.org/officeDocument/2006/relationships/hyperlink" Target="https://primerasnoticias.com/2019/11/crecer-sin-violencia-para-vivir-sin-miedo/" TargetMode="External"/><Relationship Id="rId12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hyperlink" Target="https://psicopedagogias.blogspot.com/2011/03/que-es-el-trastorno-de-conducta.html" TargetMode="External"/><Relationship Id="rId5" Type="http://schemas.openxmlformats.org/officeDocument/2006/relationships/image" Target="../media/image29.svg"/><Relationship Id="rId10" Type="http://schemas.openxmlformats.org/officeDocument/2006/relationships/image" Target="../media/image32.bmp"/><Relationship Id="rId4" Type="http://schemas.openxmlformats.org/officeDocument/2006/relationships/image" Target="../media/image28.png"/><Relationship Id="rId9" Type="http://schemas.openxmlformats.org/officeDocument/2006/relationships/hyperlink" Target="http://serviciodeterapiacognitivoconductual.blogspot.com/2013_03_31_archive.html" TargetMode="External"/><Relationship Id="rId14" Type="http://schemas.openxmlformats.org/officeDocument/2006/relationships/hyperlink" Target="https://creativecommons.org/licenses/by-nc/3.0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://serviciodeterapiacognitivoconductual.blogspot.com/2013_03_31_archive.html" TargetMode="External"/><Relationship Id="rId7" Type="http://schemas.openxmlformats.org/officeDocument/2006/relationships/hyperlink" Target="https://psicopedagogias.blogspot.com/2011/03/que-es-el-trastorno-de-conducta.html" TargetMode="External"/><Relationship Id="rId12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bmp"/><Relationship Id="rId11" Type="http://schemas.openxmlformats.org/officeDocument/2006/relationships/hyperlink" Target="https://www.psicodiagnosis.es/areageneral/temas-de-actualidad/los-nuevos-tiranos/index.php" TargetMode="External"/><Relationship Id="rId5" Type="http://schemas.openxmlformats.org/officeDocument/2006/relationships/hyperlink" Target="https://primerasnoticias.com/2019/11/crecer-sin-violencia-para-vivir-sin-miedo/" TargetMode="External"/><Relationship Id="rId10" Type="http://schemas.openxmlformats.org/officeDocument/2006/relationships/image" Target="../media/image31.jpg"/><Relationship Id="rId4" Type="http://schemas.openxmlformats.org/officeDocument/2006/relationships/image" Target="../media/image30.png"/><Relationship Id="rId9" Type="http://schemas.openxmlformats.org/officeDocument/2006/relationships/image" Target="../media/image29.svg"/><Relationship Id="rId14" Type="http://schemas.openxmlformats.org/officeDocument/2006/relationships/hyperlink" Target="https://creativecommons.org/licenses/by-nc/3.0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hyperlink" Target="http://www.lacomarcadepuertollano.com/diario/noticia/2017_03_02/64" TargetMode="External"/><Relationship Id="rId7" Type="http://schemas.openxmlformats.org/officeDocument/2006/relationships/image" Target="../media/image37.sv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s://revistamagisterioelrecreo.blogspot.com/2015/04/la-involucracion-de-los-padres-en-el.html" TargetMode="External"/><Relationship Id="rId10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35.jpg"/><Relationship Id="rId9" Type="http://schemas.openxmlformats.org/officeDocument/2006/relationships/hyperlink" Target="https://www.lacomarcadepuertollano.com/diario/noticia/2018_11_06/1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flickr.com/photos/anieto2k/2724702169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comarcadepuertollano.com/diario/noticia/2017_03_02/64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pdh.mercosur.int/personas-adultas-mayores-cuentan-desde-hoy-con-una-convencion-interamericana-que-protege-sus-derechos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revistamagisterioelrecreo.blogspot.com/2015/04/la-involucracion-de-los-padres-en-el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comarcadepuertollano.com/diario/noticia/2019_03_14/03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maconcienciaya.com/2017/10/05/preocupacion-y-anticipacion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sociologos.com/2017/07/23/quien-la-culpa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utismodiario.org/2014/04/15/tecnicas-de-apoyo-emocional-para-hermanos-de-ninos-con-autismo/" TargetMode="Externa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://maternidadycrianza.wordpress.com/tag/apoyo-emocional/" TargetMode="External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sicoglobalia.com/que-es-ser-hipocondriaco-y-consejos-para-sobrellevarlo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flickr.com/photos/anieto2k/27247021692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nieto2k/5381893306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it.wikipedia.org/wiki/Koidu" TargetMode="External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nieto2k/5381893306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it.wikipedia.org/wiki/Koidu" TargetMode="External"/><Relationship Id="rId4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hyperlink" Target="http://marcocar.blogspot.com/2008/06/consejos-para-evitar-la-falta-de-sueo-y.html" TargetMode="Externa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anieto2k/27247021692" TargetMode="External"/><Relationship Id="rId5" Type="http://schemas.openxmlformats.org/officeDocument/2006/relationships/hyperlink" Target="http://centromujer.republica.com/salud/remedios-naturales-contra-el-insomnio.html" TargetMode="External"/><Relationship Id="rId4" Type="http://schemas.openxmlformats.org/officeDocument/2006/relationships/image" Target="../media/image9.jpg"/><Relationship Id="rId9" Type="http://schemas.openxmlformats.org/officeDocument/2006/relationships/hyperlink" Target="https://creativecommons.org/licenses/by-nc-sa/3.0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xcorpore.com/respira-bien-y-acertaras/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nc-sa/3.0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destinolariojablog.wordpress.com/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/3.0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uelgross.blogspot.com/2017/07/3-competencias-y-6-consejos-para.html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nc-nd/3.0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comarcadepuertollano.com/diario/noticia/2011_06_17/14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nc-sa/3.0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villanuevarios.com/escuchar-en-el-social-media-midiendo-lo-que-se-habla-de-nosotros/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nc-nd/3.0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laventanaciudadana.cl/escribir-es-ecrire-cest/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aminosquenollevanaroma.wordpress.com/2012/03/02/consumo-y-recarga-de-energia-vital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flickr.com/photos/anieto2k/27247021692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laventanaciudadana.cl/escribir-es-ecrire-cest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laventanaciudadana.cl/escribir-es-ecrire-cest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laventanaciudadana.cl/escribir-es-ecrire-cest/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hyperlink" Target="http://presencianoticias.com/2017/06/02/colesterol-alto-ocasiona-graves-problemas-de-salud-imss-veracruz/" TargetMode="Externa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anieto2k/27247021692" TargetMode="External"/><Relationship Id="rId5" Type="http://schemas.openxmlformats.org/officeDocument/2006/relationships/hyperlink" Target="http://freshideen.com/art-deko/contemporary/starke-ruckenschmerzen.html" TargetMode="External"/><Relationship Id="rId4" Type="http://schemas.openxmlformats.org/officeDocument/2006/relationships/image" Target="../media/image12.jpg"/><Relationship Id="rId9" Type="http://schemas.openxmlformats.org/officeDocument/2006/relationships/hyperlink" Target="https://creativecommons.org/licenses/by-nd/3.0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hyperlink" Target="https://creativecommons.org/licenses/by-nc/3.0/" TargetMode="External"/><Relationship Id="rId3" Type="http://schemas.openxmlformats.org/officeDocument/2006/relationships/hyperlink" Target="http://noticiadesalud.blogspot.com/2008/12/el-hospital-regional-de-mlaga-ha.html" TargetMode="External"/><Relationship Id="rId7" Type="http://schemas.openxmlformats.org/officeDocument/2006/relationships/hyperlink" Target="https://ined21.com/formacion-en-salud-mental-para-educadores/" TargetMode="External"/><Relationship Id="rId12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razonpublica.com/problemas-y-trastornos-mentales-en-colombia/" TargetMode="External"/><Relationship Id="rId10" Type="http://schemas.openxmlformats.org/officeDocument/2006/relationships/hyperlink" Target="https://www.flickr.com/photos/anieto2k/27247021692" TargetMode="External"/><Relationship Id="rId4" Type="http://schemas.openxmlformats.org/officeDocument/2006/relationships/image" Target="../media/image14.jpg"/><Relationship Id="rId9" Type="http://schemas.openxmlformats.org/officeDocument/2006/relationships/hyperlink" Target="http://psicologiandouny.blogspot.com/2015/07/sobre-la-psicosis-y-trastornos.html" TargetMode="External"/><Relationship Id="rId14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creativecommons.org/licenses/by-nc/3.0/" TargetMode="External"/><Relationship Id="rId3" Type="http://schemas.openxmlformats.org/officeDocument/2006/relationships/hyperlink" Target="http://www.proyecto40.com/?p=25205" TargetMode="External"/><Relationship Id="rId7" Type="http://schemas.openxmlformats.org/officeDocument/2006/relationships/hyperlink" Target="http://revistaindependientes.com/los-casos-de-cancer-de-pulmon-se-incrementan-en-mujeres-por-el-consumo-de-tabaco/" TargetMode="External"/><Relationship Id="rId12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es.globedia.com/evitar-recaida-adictos-drogas-farmacos" TargetMode="Externa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18.jpeg"/><Relationship Id="rId9" Type="http://schemas.openxmlformats.org/officeDocument/2006/relationships/hyperlink" Target="https://www.flickr.com/photos/anieto2k/27247021692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agua&#10;&#10;Descripción generada automáticamente">
            <a:extLst>
              <a:ext uri="{FF2B5EF4-FFF2-40B4-BE49-F238E27FC236}">
                <a16:creationId xmlns:a16="http://schemas.microsoft.com/office/drawing/2014/main" id="{CC6E4C70-1F8C-4306-A656-B8BD05086C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4852827-44D5-A448-8A22-63A053953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1736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SALUD MENTAL EN TIEMPOS DEL COVID-19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D5AEC0-6567-E843-BF74-4E3F11473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93659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+mn-lt"/>
              </a:rPr>
              <a:t>Dr. Francisco Golcher Valverde</a:t>
            </a:r>
          </a:p>
          <a:p>
            <a:r>
              <a:rPr lang="en-US" sz="1400" dirty="0" err="1">
                <a:solidFill>
                  <a:srgbClr val="FFFFFF"/>
                </a:solidFill>
                <a:latin typeface="+mn-lt"/>
              </a:rPr>
              <a:t>Médico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+mn-lt"/>
              </a:rPr>
              <a:t>Psiquiatra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 </a:t>
            </a:r>
          </a:p>
          <a:p>
            <a:r>
              <a:rPr lang="en-US" sz="1400" dirty="0">
                <a:solidFill>
                  <a:srgbClr val="FFFFFF"/>
                </a:solidFill>
                <a:latin typeface="+mn-lt"/>
              </a:rPr>
              <a:t>Master </a:t>
            </a:r>
            <a:r>
              <a:rPr lang="en-US" sz="1400" dirty="0" err="1">
                <a:solidFill>
                  <a:srgbClr val="FFFFFF"/>
                </a:solidFill>
                <a:latin typeface="+mn-lt"/>
              </a:rPr>
              <a:t>en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 Salud </a:t>
            </a:r>
            <a:r>
              <a:rPr lang="en-US" sz="1400" dirty="0" err="1">
                <a:solidFill>
                  <a:srgbClr val="FFFFFF"/>
                </a:solidFill>
                <a:latin typeface="+mn-lt"/>
              </a:rPr>
              <a:t>Pública</a:t>
            </a:r>
            <a:endParaRPr lang="en-US" sz="1400" dirty="0">
              <a:solidFill>
                <a:srgbClr val="FFFFFF"/>
              </a:solidFill>
              <a:latin typeface="+mn-lt"/>
            </a:endParaRPr>
          </a:p>
          <a:p>
            <a:r>
              <a:rPr lang="en-US" sz="1400" dirty="0" err="1">
                <a:solidFill>
                  <a:srgbClr val="FFFFFF"/>
                </a:solidFill>
                <a:latin typeface="+mn-lt"/>
              </a:rPr>
              <a:t>Presidente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 de la </a:t>
            </a:r>
            <a:r>
              <a:rPr lang="en-US" sz="1400" dirty="0" err="1">
                <a:solidFill>
                  <a:srgbClr val="FFFFFF"/>
                </a:solidFill>
                <a:latin typeface="+mn-lt"/>
              </a:rPr>
              <a:t>Asociación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+mn-lt"/>
              </a:rPr>
              <a:t>Costarricense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sz="1400" dirty="0" err="1">
                <a:solidFill>
                  <a:srgbClr val="FFFFFF"/>
                </a:solidFill>
                <a:latin typeface="+mn-lt"/>
              </a:rPr>
              <a:t>Psiquiatría</a:t>
            </a:r>
            <a:endParaRPr lang="en-US" sz="1400" dirty="0">
              <a:solidFill>
                <a:srgbClr val="FFFFFF"/>
              </a:solidFill>
              <a:latin typeface="+mn-lt"/>
            </a:endParaRPr>
          </a:p>
          <a:p>
            <a:r>
              <a:rPr lang="en-US" sz="1400" dirty="0">
                <a:solidFill>
                  <a:srgbClr val="FFFFFF"/>
                </a:solidFill>
                <a:latin typeface="+mn-lt"/>
              </a:rPr>
              <a:t>Jefe Secretaría Técnica de Salud Mental</a:t>
            </a:r>
          </a:p>
          <a:p>
            <a:pPr algn="r"/>
            <a:r>
              <a:rPr lang="en-US" sz="1400" dirty="0" err="1">
                <a:solidFill>
                  <a:srgbClr val="FFFFFF"/>
                </a:solidFill>
                <a:latin typeface="+mn-lt"/>
              </a:rPr>
              <a:t>junio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 2020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  <a:latin typeface="+mn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  <a:latin typeface="+mn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  <a:latin typeface="+mn-lt"/>
            </a:endParaRPr>
          </a:p>
          <a:p>
            <a:endParaRPr lang="en-US" sz="1400" dirty="0">
              <a:solidFill>
                <a:srgbClr val="FFFFFF"/>
              </a:solidFill>
              <a:latin typeface="+mn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  <a:latin typeface="+mn-lt"/>
            </a:endParaRPr>
          </a:p>
          <a:p>
            <a:r>
              <a:rPr lang="en-US" sz="1400" dirty="0">
                <a:solidFill>
                  <a:srgbClr val="FFFFFF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5294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B58083-207D-4F1E-8D94-FB2CCB15F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34636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578FCC-1870-4302-A27B-C1862E46C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45716" r="30135" b="9820"/>
          <a:stretch>
            <a:fillRect/>
          </a:stretch>
        </p:blipFill>
        <p:spPr>
          <a:xfrm rot="16200000" flipH="1">
            <a:off x="4979456" y="2019878"/>
            <a:ext cx="6858000" cy="2818242"/>
          </a:xfrm>
          <a:custGeom>
            <a:avLst/>
            <a:gdLst>
              <a:gd name="connsiteX0" fmla="*/ 0 w 6858000"/>
              <a:gd name="connsiteY0" fmla="*/ 1 h 2818242"/>
              <a:gd name="connsiteX1" fmla="*/ 0 w 6858000"/>
              <a:gd name="connsiteY1" fmla="*/ 2818242 h 2818242"/>
              <a:gd name="connsiteX2" fmla="*/ 6858000 w 6858000"/>
              <a:gd name="connsiteY2" fmla="*/ 2818241 h 2818242"/>
              <a:gd name="connsiteX3" fmla="*/ 6858000 w 6858000"/>
              <a:gd name="connsiteY3" fmla="*/ 0 h 281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2818242">
                <a:moveTo>
                  <a:pt x="0" y="1"/>
                </a:moveTo>
                <a:lnTo>
                  <a:pt x="0" y="2818242"/>
                </a:lnTo>
                <a:lnTo>
                  <a:pt x="6858000" y="2818241"/>
                </a:lnTo>
                <a:lnTo>
                  <a:pt x="6858000" y="0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749171E-0E23-4B0A-9808-5A947117C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484" y="1365403"/>
            <a:ext cx="6406842" cy="41271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Las personas que pueden tener reacciones más </a:t>
            </a:r>
            <a:r>
              <a:rPr lang="en-US" sz="5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fuertes</a:t>
            </a:r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al estrés de una crisis son: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2B083A-AC06-4248-88AA-586B5848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5810" y="284480"/>
            <a:ext cx="4044110" cy="619759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Personas que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están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colaborando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con la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respuesta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al COVID-19,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como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médicos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otros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proveedores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atención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médica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y personal de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respuesta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emergencias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Personas con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enfermedades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mentales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incluidas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las personas con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trastornos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por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abuso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sustancias</a:t>
            </a:r>
            <a:endParaRPr lang="en-US" sz="3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1447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0287C010-52DE-4922-B6E9-35B1160E3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8468" y="885651"/>
            <a:ext cx="3229803" cy="4624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Formas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lidiar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con el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estrés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827D3A3-A5D9-4A76-AF14-0E788BCF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8708" y="426332"/>
            <a:ext cx="6525220" cy="571096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2"/>
                </a:solidFill>
                <a:latin typeface="+mn-lt"/>
              </a:rPr>
              <a:t>Tómese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descansos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y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deje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de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mirar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, leer o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escuchar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las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noticias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. (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incluye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redes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sociales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)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Escuchar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reiteradamente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sobre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la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Pandemia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puede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afectarlo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.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2"/>
                </a:solidFill>
                <a:latin typeface="+mn-lt"/>
              </a:rPr>
              <a:t>Cuide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su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cuerpo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:</a:t>
            </a:r>
          </a:p>
          <a:p>
            <a:pPr marL="914400" lvl="1" indent="-228600" algn="l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2"/>
                </a:solidFill>
              </a:rPr>
              <a:t>Haga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respiraciones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profundas</a:t>
            </a:r>
            <a:r>
              <a:rPr lang="en-US" sz="2800" dirty="0">
                <a:solidFill>
                  <a:schemeClr val="tx2"/>
                </a:solidFill>
              </a:rPr>
              <a:t>, </a:t>
            </a:r>
            <a:r>
              <a:rPr lang="en-US" sz="2800" dirty="0" err="1">
                <a:solidFill>
                  <a:schemeClr val="tx2"/>
                </a:solidFill>
              </a:rPr>
              <a:t>ejercicios</a:t>
            </a:r>
            <a:r>
              <a:rPr lang="en-US" sz="2800" dirty="0">
                <a:solidFill>
                  <a:schemeClr val="tx2"/>
                </a:solidFill>
              </a:rPr>
              <a:t> de </a:t>
            </a:r>
            <a:r>
              <a:rPr lang="en-US" sz="2800" dirty="0" err="1">
                <a:solidFill>
                  <a:schemeClr val="tx2"/>
                </a:solidFill>
              </a:rPr>
              <a:t>estiramiento</a:t>
            </a:r>
            <a:r>
              <a:rPr lang="en-US" sz="2800" dirty="0">
                <a:solidFill>
                  <a:schemeClr val="tx2"/>
                </a:solidFill>
              </a:rPr>
              <a:t> o </a:t>
            </a:r>
            <a:r>
              <a:rPr lang="en-US" sz="2800" dirty="0" err="1">
                <a:solidFill>
                  <a:schemeClr val="tx2"/>
                </a:solidFill>
              </a:rPr>
              <a:t>meditación</a:t>
            </a:r>
            <a:r>
              <a:rPr lang="en-US" sz="2800" dirty="0">
                <a:solidFill>
                  <a:schemeClr val="tx2"/>
                </a:solidFill>
              </a:rPr>
              <a:t>.</a:t>
            </a:r>
          </a:p>
          <a:p>
            <a:pPr marL="914400" lvl="1" indent="-228600" algn="l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2"/>
                </a:solidFill>
              </a:rPr>
              <a:t>Trate</a:t>
            </a:r>
            <a:r>
              <a:rPr lang="en-US" sz="2800" dirty="0">
                <a:solidFill>
                  <a:schemeClr val="tx2"/>
                </a:solidFill>
              </a:rPr>
              <a:t> de comer </a:t>
            </a:r>
            <a:r>
              <a:rPr lang="en-US" sz="2800" dirty="0" err="1">
                <a:solidFill>
                  <a:schemeClr val="tx2"/>
                </a:solidFill>
              </a:rPr>
              <a:t>alimentos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saludables</a:t>
            </a:r>
            <a:r>
              <a:rPr lang="en-US" sz="2800" dirty="0">
                <a:solidFill>
                  <a:schemeClr val="tx2"/>
                </a:solidFill>
              </a:rPr>
              <a:t> y </a:t>
            </a:r>
            <a:r>
              <a:rPr lang="en-US" sz="2800" dirty="0" err="1">
                <a:solidFill>
                  <a:schemeClr val="tx2"/>
                </a:solidFill>
              </a:rPr>
              <a:t>comidas</a:t>
            </a:r>
            <a:r>
              <a:rPr lang="en-US" sz="2800" dirty="0">
                <a:solidFill>
                  <a:schemeClr val="tx2"/>
                </a:solidFill>
              </a:rPr>
              <a:t> bien </a:t>
            </a:r>
            <a:r>
              <a:rPr lang="en-US" sz="2800" dirty="0" err="1">
                <a:solidFill>
                  <a:schemeClr val="tx2"/>
                </a:solidFill>
              </a:rPr>
              <a:t>balaceadas</a:t>
            </a:r>
            <a:r>
              <a:rPr lang="en-US" sz="2800" dirty="0">
                <a:solidFill>
                  <a:schemeClr val="tx2"/>
                </a:solidFill>
              </a:rPr>
              <a:t>.</a:t>
            </a:r>
          </a:p>
          <a:p>
            <a:pPr marL="914400" lvl="1" indent="-228600" algn="l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2"/>
                </a:solidFill>
              </a:rPr>
              <a:t>Haga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ejercicio</a:t>
            </a:r>
            <a:r>
              <a:rPr lang="en-US" sz="2800" dirty="0">
                <a:solidFill>
                  <a:schemeClr val="tx2"/>
                </a:solidFill>
              </a:rPr>
              <a:t> regular, </a:t>
            </a:r>
            <a:r>
              <a:rPr lang="en-US" sz="2800" dirty="0" err="1">
                <a:solidFill>
                  <a:schemeClr val="tx2"/>
                </a:solidFill>
              </a:rPr>
              <a:t>duerma</a:t>
            </a:r>
            <a:r>
              <a:rPr lang="en-US" sz="2800" dirty="0">
                <a:solidFill>
                  <a:schemeClr val="tx2"/>
                </a:solidFill>
              </a:rPr>
              <a:t> bien.</a:t>
            </a:r>
          </a:p>
          <a:p>
            <a:pPr marL="914400" lvl="1" indent="-2286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Evite </a:t>
            </a:r>
            <a:r>
              <a:rPr lang="en-US" sz="2800" dirty="0" err="1">
                <a:solidFill>
                  <a:schemeClr val="tx2"/>
                </a:solidFill>
              </a:rPr>
              <a:t>consumir</a:t>
            </a:r>
            <a:r>
              <a:rPr lang="en-US" sz="2800" dirty="0">
                <a:solidFill>
                  <a:schemeClr val="tx2"/>
                </a:solidFill>
              </a:rPr>
              <a:t> alcohol y </a:t>
            </a:r>
            <a:r>
              <a:rPr lang="en-US" sz="2800" dirty="0" err="1">
                <a:solidFill>
                  <a:schemeClr val="tx2"/>
                </a:solidFill>
              </a:rPr>
              <a:t>drogas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36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B58083-207D-4F1E-8D94-FB2CCB15F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34636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B578FCC-1870-4302-A27B-C1862E46C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45716" r="30135" b="9820"/>
          <a:stretch>
            <a:fillRect/>
          </a:stretch>
        </p:blipFill>
        <p:spPr>
          <a:xfrm rot="16200000" flipH="1">
            <a:off x="4979456" y="2019878"/>
            <a:ext cx="6858000" cy="2818242"/>
          </a:xfrm>
          <a:custGeom>
            <a:avLst/>
            <a:gdLst>
              <a:gd name="connsiteX0" fmla="*/ 0 w 6858000"/>
              <a:gd name="connsiteY0" fmla="*/ 1 h 2818242"/>
              <a:gd name="connsiteX1" fmla="*/ 0 w 6858000"/>
              <a:gd name="connsiteY1" fmla="*/ 2818242 h 2818242"/>
              <a:gd name="connsiteX2" fmla="*/ 6858000 w 6858000"/>
              <a:gd name="connsiteY2" fmla="*/ 2818241 h 2818242"/>
              <a:gd name="connsiteX3" fmla="*/ 6858000 w 6858000"/>
              <a:gd name="connsiteY3" fmla="*/ 0 h 281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2818242">
                <a:moveTo>
                  <a:pt x="0" y="1"/>
                </a:moveTo>
                <a:lnTo>
                  <a:pt x="0" y="2818242"/>
                </a:lnTo>
                <a:lnTo>
                  <a:pt x="6858000" y="2818241"/>
                </a:lnTo>
                <a:lnTo>
                  <a:pt x="6858000" y="0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287C010-52DE-4922-B6E9-35B1160E3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484" y="1365403"/>
            <a:ext cx="6406842" cy="41271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Formas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lidiar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con el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estrés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827D3A3-A5D9-4A76-AF14-0E788BCF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4350" y="-28577"/>
            <a:ext cx="3695700" cy="65341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+mn-lt"/>
              </a:rPr>
              <a:t>Hágase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 un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tiempo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 para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relajarse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.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Trate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 de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hacer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otras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actividades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 que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disfrute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.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+mn-lt"/>
              </a:rPr>
              <a:t>Comuníquese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 con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otras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 personas.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Hable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 con las personas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en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quienes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confía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sobre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 sus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preocupaciones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 y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cómo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 se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está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sintiendo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.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0945DCC-1653-4C46-9567-C8B35A5C2F95}"/>
              </a:ext>
            </a:extLst>
          </p:cNvPr>
          <p:cNvSpPr txBox="1">
            <a:spLocks/>
          </p:cNvSpPr>
          <p:nvPr/>
        </p:nvSpPr>
        <p:spPr>
          <a:xfrm>
            <a:off x="688072" y="704676"/>
            <a:ext cx="5875288" cy="4624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5929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125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 descr="Una tela de color rojo&#10;&#10;Descripción generada automáticamente">
            <a:extLst>
              <a:ext uri="{FF2B5EF4-FFF2-40B4-BE49-F238E27FC236}">
                <a16:creationId xmlns:a16="http://schemas.microsoft.com/office/drawing/2014/main" id="{EFA7DDA0-EE9B-490E-B1D6-D6F1060F0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872" y="-10130"/>
            <a:ext cx="12192000" cy="68340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AA9165-42E1-405D-87D7-026C3B214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381" y="261045"/>
            <a:ext cx="5614875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Necesita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ayuda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Conoce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 una persona que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9251DD3-190E-4DEF-895A-C81EB5707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809" y="1552575"/>
            <a:ext cx="4977578" cy="46862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SE 9-1-1</a:t>
            </a: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+mn-lt"/>
              </a:rPr>
              <a:t>Línea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1322 y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apoyo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psicológico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Despacho INAMU</a:t>
            </a: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Despacho PANI</a:t>
            </a: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Despacho WEM</a:t>
            </a: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Despacho HNP</a:t>
            </a: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CRUZ ROJA</a:t>
            </a: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FUERZA PÚBLICA</a:t>
            </a:r>
          </a:p>
        </p:txBody>
      </p:sp>
      <p:sp>
        <p:nvSpPr>
          <p:cNvPr id="21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91562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áfico 4" descr="Teléfono con manos libres">
            <a:extLst>
              <a:ext uri="{FF2B5EF4-FFF2-40B4-BE49-F238E27FC236}">
                <a16:creationId xmlns:a16="http://schemas.microsoft.com/office/drawing/2014/main" id="{5290E90C-968F-449C-93F9-9BE7A50DD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49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613239-796F-441F-91B5-914480F49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720" y="422892"/>
            <a:ext cx="5238466" cy="1277790"/>
          </a:xfrm>
        </p:spPr>
        <p:txBody>
          <a:bodyPr anchor="b">
            <a:normAutofit fontScale="90000"/>
          </a:bodyPr>
          <a:lstStyle/>
          <a:p>
            <a:r>
              <a:rPr lang="es-CR" b="1" dirty="0">
                <a:solidFill>
                  <a:schemeClr val="tx2"/>
                </a:solidFill>
                <a:latin typeface="+mj-lt"/>
              </a:rPr>
              <a:t>CUIDE SU SALUD MENTAL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6CB8B-221C-4825-831D-929216FD5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824" y="1700682"/>
            <a:ext cx="5275326" cy="4305801"/>
          </a:xfrm>
        </p:spPr>
        <p:txBody>
          <a:bodyPr anchor="t"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CR" sz="2600" dirty="0">
                <a:solidFill>
                  <a:schemeClr val="tx2"/>
                </a:solidFill>
              </a:rPr>
              <a:t>Acuda al Area de Salud CCSS mas cercana, para recibir atención </a:t>
            </a:r>
            <a:r>
              <a:rPr lang="es-MX" sz="2600" dirty="0">
                <a:solidFill>
                  <a:schemeClr val="tx2"/>
                </a:solidFill>
              </a:rPr>
              <a:t>si siente que el estrés interfiere con sus actividades diarias por varios días seguidos.</a:t>
            </a:r>
            <a:r>
              <a:rPr lang="es-CR" sz="2600" dirty="0">
                <a:solidFill>
                  <a:schemeClr val="tx2"/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600" dirty="0">
                <a:solidFill>
                  <a:schemeClr val="tx2"/>
                </a:solidFill>
              </a:rPr>
              <a:t>Las </a:t>
            </a:r>
            <a:r>
              <a:rPr lang="es-MX" sz="2600" b="1" dirty="0">
                <a:solidFill>
                  <a:schemeClr val="tx2"/>
                </a:solidFill>
              </a:rPr>
              <a:t>personas con problemas de salud mental prexistentes</a:t>
            </a:r>
            <a:r>
              <a:rPr lang="es-MX" sz="2600" dirty="0">
                <a:solidFill>
                  <a:schemeClr val="tx2"/>
                </a:solidFill>
              </a:rPr>
              <a:t> deben continuar con el tratamiento y estar atentas a la aparición de síntomas nuevos o al agravamiento de sus síntomas</a:t>
            </a:r>
            <a:endParaRPr lang="es-CR" sz="26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R" sz="2600" dirty="0">
              <a:solidFill>
                <a:schemeClr val="tx2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57C1E85-D86B-4542-AF89-F5C9F48FA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3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exterior, persona, sostener, pasto&#10;&#10;Descripción generada automáticamente">
            <a:extLst>
              <a:ext uri="{FF2B5EF4-FFF2-40B4-BE49-F238E27FC236}">
                <a16:creationId xmlns:a16="http://schemas.microsoft.com/office/drawing/2014/main" id="{F2352076-6EE3-49E9-983A-8F221F3B1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33" b="13298"/>
          <a:stretch/>
        </p:blipFill>
        <p:spPr>
          <a:xfrm>
            <a:off x="0" y="-100027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DEEF167-82B6-41A4-A965-BB42D598F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45478"/>
          </a:xfrm>
        </p:spPr>
        <p:txBody>
          <a:bodyPr>
            <a:normAutofit fontScale="90000"/>
          </a:bodyPr>
          <a:lstStyle/>
          <a:p>
            <a:r>
              <a:rPr lang="es-CR" dirty="0">
                <a:solidFill>
                  <a:srgbClr val="FFFFFF"/>
                </a:solidFill>
              </a:rPr>
              <a:t>Padres y madres: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3E341FC-CBE2-4CE1-8F56-13EF66863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36800"/>
            <a:ext cx="9144000" cy="3789680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CR" sz="3200" dirty="0">
                <a:solidFill>
                  <a:srgbClr val="FFFFFF"/>
                </a:solidFill>
                <a:latin typeface="+mj-lt"/>
              </a:rPr>
              <a:t>Los niños y los adolescentes reaccionan, en parte, a lo que observan en los adultos que los rodean.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R" sz="3200" dirty="0">
                <a:solidFill>
                  <a:srgbClr val="FFFFFF"/>
                </a:solidFill>
                <a:latin typeface="+mj-lt"/>
              </a:rPr>
              <a:t>Cuando los padre y los cuidadores manejan el tema del COVID-19 con calma y seguridad, pueden dar el mejor apoyo a sus hijos.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R" sz="3200" dirty="0">
                <a:solidFill>
                  <a:srgbClr val="FFFFFF"/>
                </a:solidFill>
                <a:latin typeface="+mj-lt"/>
              </a:rPr>
              <a:t>Los padres pueden llevar mas tranquilidad a quienes los rodean, especialmente a los niños, si están mejor preparados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D20664C-6496-4724-930C-902C5F47ED54}"/>
              </a:ext>
            </a:extLst>
          </p:cNvPr>
          <p:cNvSpPr txBox="1"/>
          <p:nvPr/>
        </p:nvSpPr>
        <p:spPr>
          <a:xfrm>
            <a:off x="9705422" y="6657945"/>
            <a:ext cx="24865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s://autismodiario.org/2013/04/04/a-los-padres-y-madres-de-un-hijo-sin-autism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79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91401DC-7AF6-42FA-BE31-CF773B6C8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80"/>
            <a:ext cx="12188952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phic 6">
            <a:extLst>
              <a:ext uri="{FF2B5EF4-FFF2-40B4-BE49-F238E27FC236}">
                <a16:creationId xmlns:a16="http://schemas.microsoft.com/office/drawing/2014/main" id="{DF301F25-5C15-4A67-A1D6-9B806819F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7684" y="346167"/>
            <a:ext cx="1588946" cy="1588946"/>
          </a:xfrm>
          <a:prstGeom prst="rect">
            <a:avLst/>
          </a:prstGeom>
        </p:spPr>
      </p:pic>
      <p:pic>
        <p:nvPicPr>
          <p:cNvPr id="11" name="Imagen 10" descr="Imagen que contiene ladrillo, material de construcción, edificio, exterior&#10;&#10;Descripción generada automáticamente">
            <a:extLst>
              <a:ext uri="{FF2B5EF4-FFF2-40B4-BE49-F238E27FC236}">
                <a16:creationId xmlns:a16="http://schemas.microsoft.com/office/drawing/2014/main" id="{FF5E918E-C54B-42F2-9E5C-BB52EBF0E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746096" y="346167"/>
            <a:ext cx="2527255" cy="1547944"/>
          </a:xfrm>
          <a:prstGeom prst="rect">
            <a:avLst/>
          </a:prstGeom>
        </p:spPr>
      </p:pic>
      <p:pic>
        <p:nvPicPr>
          <p:cNvPr id="8" name="Imagen 7" descr="Imagen que contiene persona, hombre, agua, sostener&#10;&#10;Descripción generada automáticamente">
            <a:extLst>
              <a:ext uri="{FF2B5EF4-FFF2-40B4-BE49-F238E27FC236}">
                <a16:creationId xmlns:a16="http://schemas.microsoft.com/office/drawing/2014/main" id="{65457EF6-25A4-4CFF-8A22-8DF7D5532A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40636" y="534868"/>
            <a:ext cx="3520438" cy="1170545"/>
          </a:xfrm>
          <a:prstGeom prst="rect">
            <a:avLst/>
          </a:prstGeom>
        </p:spPr>
      </p:pic>
      <p:pic>
        <p:nvPicPr>
          <p:cNvPr id="16" name="Imagen 15" descr="Imagen que contiene pasto, exterior, persona, pequeño&#10;&#10;Descripción generada automáticamente">
            <a:extLst>
              <a:ext uri="{FF2B5EF4-FFF2-40B4-BE49-F238E27FC236}">
                <a16:creationId xmlns:a16="http://schemas.microsoft.com/office/drawing/2014/main" id="{69F3D9DA-A005-4F12-B72D-3269586501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237689" y="2639045"/>
            <a:ext cx="1588934" cy="1588934"/>
          </a:xfrm>
          <a:prstGeom prst="rect">
            <a:avLst/>
          </a:prstGeom>
        </p:spPr>
      </p:pic>
      <p:pic>
        <p:nvPicPr>
          <p:cNvPr id="5" name="Imagen 4" descr="Imagen que contiene persona, tabla, niño, niña&#10;&#10;Descripción generada automáticamente">
            <a:extLst>
              <a:ext uri="{FF2B5EF4-FFF2-40B4-BE49-F238E27FC236}">
                <a16:creationId xmlns:a16="http://schemas.microsoft.com/office/drawing/2014/main" id="{AE5641FB-5083-453A-AE1D-3BA9657ED7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45058" y="4930536"/>
            <a:ext cx="2371032" cy="158266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B7203F0-D9CB-4774-B9D4-B3AB625DF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CD32F0-09ED-475C-ABC4-1B26896FE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1973" y="2892583"/>
            <a:ext cx="6868620" cy="101689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Atención</a:t>
            </a:r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 los </a:t>
            </a:r>
            <a:r>
              <a:rPr lang="en-US" sz="4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cambios</a:t>
            </a:r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comportamientos</a:t>
            </a:r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</a:t>
            </a:r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hijo</a:t>
            </a:r>
            <a:endParaRPr lang="en-US" sz="4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88CB8AF-5631-45C6-BFEC-971C4D6E5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F2EA1AF-73AB-4FCB-B4EE-0E42E725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5A18FBF-6157-4210-BEF2-9A6C31FA8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3C9CCA8-3CEC-4CD0-A624-A701C6125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ítulo 2">
            <a:extLst>
              <a:ext uri="{FF2B5EF4-FFF2-40B4-BE49-F238E27FC236}">
                <a16:creationId xmlns:a16="http://schemas.microsoft.com/office/drawing/2014/main" id="{5A2300B3-1A68-40C9-AD5B-5570BFBB6E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5180" y="4101152"/>
            <a:ext cx="6868620" cy="2075810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+mn-lt"/>
              </a:rPr>
              <a:t>Llanto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o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irritabilidad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excesiva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en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niños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pequeños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Volver a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comportamientos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que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ya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habían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superado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(lo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llegar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al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baño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a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tiempo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o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mojar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la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cama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pPr marL="114300"/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C93F0B-C81C-4F54-8340-5A39F10B1309}"/>
              </a:ext>
            </a:extLst>
          </p:cNvPr>
          <p:cNvSpPr txBox="1"/>
          <p:nvPr/>
        </p:nvSpPr>
        <p:spPr>
          <a:xfrm>
            <a:off x="9705422" y="6870700"/>
            <a:ext cx="24865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11" tooltip="http://serviciodeterapiacognitivoconductual.blogspot.com/2013_03_31_archiv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2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4AEB470-2777-4D70-B61F-6C34FAB9B782}"/>
              </a:ext>
            </a:extLst>
          </p:cNvPr>
          <p:cNvSpPr txBox="1"/>
          <p:nvPr/>
        </p:nvSpPr>
        <p:spPr>
          <a:xfrm>
            <a:off x="9393732" y="1505358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7" tooltip="https://www.psicodiagnosis.es/areageneral/temas-de-actualidad/los-nuevos-tiranos/index.ph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3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2EA72A0-050A-4C44-95C6-D25A3F013428}"/>
              </a:ext>
            </a:extLst>
          </p:cNvPr>
          <p:cNvSpPr txBox="1"/>
          <p:nvPr/>
        </p:nvSpPr>
        <p:spPr>
          <a:xfrm>
            <a:off x="4806009" y="1694056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5" tooltip="https://primerasnoticias.com/2019/11/crecer-sin-violencia-para-vivir-sin-mied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3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99BA901-FF8A-448A-A400-01EE13C7FF36}"/>
              </a:ext>
            </a:extLst>
          </p:cNvPr>
          <p:cNvSpPr txBox="1"/>
          <p:nvPr/>
        </p:nvSpPr>
        <p:spPr>
          <a:xfrm>
            <a:off x="7345606" y="6870700"/>
            <a:ext cx="23471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9" tooltip="https://psicopedagogias.blogspot.com/2011/03/que-es-el-trastorno-de-conduct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73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CD32F0-09ED-475C-ABC4-1B26896FE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776" y="637523"/>
            <a:ext cx="3941121" cy="13867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Atención a los cambios de comportamientos de su hijo</a:t>
            </a:r>
          </a:p>
        </p:txBody>
      </p:sp>
      <p:pic>
        <p:nvPicPr>
          <p:cNvPr id="8" name="Imagen 7" descr="Imagen que contiene persona, hombre, agua, sostener&#10;&#10;Descripción generada automáticamente">
            <a:extLst>
              <a:ext uri="{FF2B5EF4-FFF2-40B4-BE49-F238E27FC236}">
                <a16:creationId xmlns:a16="http://schemas.microsoft.com/office/drawing/2014/main" id="{65457EF6-25A4-4CFF-8A22-8DF7D5532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88382" y="543934"/>
            <a:ext cx="4035451" cy="1341787"/>
          </a:xfrm>
          <a:prstGeom prst="rect">
            <a:avLst/>
          </a:prstGeom>
        </p:spPr>
      </p:pic>
      <p:pic>
        <p:nvPicPr>
          <p:cNvPr id="15" name="Graphic 6">
            <a:extLst>
              <a:ext uri="{FF2B5EF4-FFF2-40B4-BE49-F238E27FC236}">
                <a16:creationId xmlns:a16="http://schemas.microsoft.com/office/drawing/2014/main" id="{DF301F25-5C15-4A67-A1D6-9B806819F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5007" y="333327"/>
            <a:ext cx="1882162" cy="1882162"/>
          </a:xfrm>
          <a:prstGeom prst="rect">
            <a:avLst/>
          </a:prstGeom>
        </p:spPr>
      </p:pic>
      <p:pic>
        <p:nvPicPr>
          <p:cNvPr id="11" name="Imagen 10" descr="Imagen que contiene ladrillo, material de construcción, edificio, exterior&#10;&#10;Descripción generada automáticamente">
            <a:extLst>
              <a:ext uri="{FF2B5EF4-FFF2-40B4-BE49-F238E27FC236}">
                <a16:creationId xmlns:a16="http://schemas.microsoft.com/office/drawing/2014/main" id="{FF5E918E-C54B-42F2-9E5C-BB52EBF0E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40272" y="3325833"/>
            <a:ext cx="4114800" cy="252031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2300B3-1A68-40C9-AD5B-5570BFBB6E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2159" y="2429124"/>
            <a:ext cx="3944010" cy="37848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  <a:latin typeface="+mn-lt"/>
              </a:rPr>
              <a:t>Preocupación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o  tristeza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excesiva</a:t>
            </a:r>
            <a:endParaRPr lang="en-US" dirty="0">
              <a:solidFill>
                <a:srgbClr val="FFFFFF"/>
              </a:solidFill>
              <a:latin typeface="+mn-lt"/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  <a:latin typeface="+mn-lt"/>
              </a:rPr>
              <a:t>Hábitos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alimentación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o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sueño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poco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saludable</a:t>
            </a:r>
            <a:endParaRPr lang="en-US" dirty="0">
              <a:solidFill>
                <a:srgbClr val="FFFFFF"/>
              </a:solidFill>
              <a:latin typeface="+mn-lt"/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  <a:latin typeface="+mn-lt"/>
              </a:rPr>
              <a:t>Irritabilidad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y “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berrinches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”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en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adolescentes</a:t>
            </a:r>
            <a:endParaRPr lang="en-US" dirty="0">
              <a:solidFill>
                <a:srgbClr val="FFFFFF"/>
              </a:solidFill>
              <a:latin typeface="+mn-lt"/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+mn-lt"/>
              </a:rPr>
              <a:t>Bajo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rendimientos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académico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o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faltar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a la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escuela</a:t>
            </a:r>
            <a:endParaRPr lang="en-US" dirty="0">
              <a:solidFill>
                <a:srgbClr val="FFFFFF"/>
              </a:solidFill>
              <a:latin typeface="+mn-lt"/>
            </a:endParaRPr>
          </a:p>
          <a:p>
            <a:pPr marL="114300"/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Imagen 4" descr="Imagen que contiene persona, tabla, niño, niña&#10;&#10;Descripción generada automáticamente">
            <a:extLst>
              <a:ext uri="{FF2B5EF4-FFF2-40B4-BE49-F238E27FC236}">
                <a16:creationId xmlns:a16="http://schemas.microsoft.com/office/drawing/2014/main" id="{AE5641FB-5083-453A-AE1D-3BA9657ED7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823410" y="2767563"/>
            <a:ext cx="2045361" cy="1365278"/>
          </a:xfrm>
          <a:prstGeom prst="rect">
            <a:avLst/>
          </a:prstGeom>
        </p:spPr>
      </p:pic>
      <p:pic>
        <p:nvPicPr>
          <p:cNvPr id="16" name="Imagen 15" descr="Imagen que contiene pasto, exterior, persona, pequeño&#10;&#10;Descripción generada automáticamente">
            <a:extLst>
              <a:ext uri="{FF2B5EF4-FFF2-40B4-BE49-F238E27FC236}">
                <a16:creationId xmlns:a16="http://schemas.microsoft.com/office/drawing/2014/main" id="{69F3D9DA-A005-4F12-B72D-3269586501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925107" y="4682710"/>
            <a:ext cx="1841963" cy="184196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7C93F0B-C81C-4F54-8340-5A39F10B1309}"/>
              </a:ext>
            </a:extLst>
          </p:cNvPr>
          <p:cNvSpPr txBox="1"/>
          <p:nvPr/>
        </p:nvSpPr>
        <p:spPr>
          <a:xfrm>
            <a:off x="7345606" y="6870700"/>
            <a:ext cx="24865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9" tooltip="http://serviciodeterapiacognitivoconductual.blogspot.com/2013_03_31_archiv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2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4AEB470-2777-4D70-B61F-6C34FAB9B782}"/>
              </a:ext>
            </a:extLst>
          </p:cNvPr>
          <p:cNvSpPr txBox="1"/>
          <p:nvPr/>
        </p:nvSpPr>
        <p:spPr>
          <a:xfrm>
            <a:off x="6856491" y="1685666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s://www.psicodiagnosis.es/areageneral/temas-de-actualidad/los-nuevos-tiranos/index.ph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3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2EA72A0-050A-4C44-95C6-D25A3F013428}"/>
              </a:ext>
            </a:extLst>
          </p:cNvPr>
          <p:cNvSpPr txBox="1"/>
          <p:nvPr/>
        </p:nvSpPr>
        <p:spPr>
          <a:xfrm>
            <a:off x="2087730" y="5646092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7" tooltip="https://primerasnoticias.com/2019/11/crecer-sin-violencia-para-vivir-sin-mied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3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99BA901-FF8A-448A-A400-01EE13C7FF36}"/>
              </a:ext>
            </a:extLst>
          </p:cNvPr>
          <p:cNvSpPr txBox="1"/>
          <p:nvPr/>
        </p:nvSpPr>
        <p:spPr>
          <a:xfrm>
            <a:off x="9844884" y="6870700"/>
            <a:ext cx="23471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11" tooltip="https://psicopedagogias.blogspot.com/2011/03/que-es-el-trastorno-de-conduct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42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Imagen que contiene persona, tabla, niño, niña&#10;&#10;Descripción generada automáticamente">
            <a:extLst>
              <a:ext uri="{FF2B5EF4-FFF2-40B4-BE49-F238E27FC236}">
                <a16:creationId xmlns:a16="http://schemas.microsoft.com/office/drawing/2014/main" id="{AE5641FB-5083-453A-AE1D-3BA9657ED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3552" y="967410"/>
            <a:ext cx="2596212" cy="1732971"/>
          </a:xfrm>
          <a:prstGeom prst="rect">
            <a:avLst/>
          </a:prstGeom>
        </p:spPr>
      </p:pic>
      <p:pic>
        <p:nvPicPr>
          <p:cNvPr id="11" name="Imagen 10" descr="Imagen que contiene ladrillo, material de construcción, edificio, exterior&#10;&#10;Descripción generada automáticamente">
            <a:extLst>
              <a:ext uri="{FF2B5EF4-FFF2-40B4-BE49-F238E27FC236}">
                <a16:creationId xmlns:a16="http://schemas.microsoft.com/office/drawing/2014/main" id="{FF5E918E-C54B-42F2-9E5C-BB52EBF0E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334455" y="1033548"/>
            <a:ext cx="2613376" cy="1600692"/>
          </a:xfrm>
          <a:prstGeom prst="rect">
            <a:avLst/>
          </a:prstGeom>
        </p:spPr>
      </p:pic>
      <p:pic>
        <p:nvPicPr>
          <p:cNvPr id="16" name="Imagen 15" descr="Imagen que contiene pasto, exterior, persona, pequeño&#10;&#10;Descripción generada automáticamente">
            <a:extLst>
              <a:ext uri="{FF2B5EF4-FFF2-40B4-BE49-F238E27FC236}">
                <a16:creationId xmlns:a16="http://schemas.microsoft.com/office/drawing/2014/main" id="{69F3D9DA-A005-4F12-B72D-326958650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239987" y="539304"/>
            <a:ext cx="2589181" cy="2589181"/>
          </a:xfrm>
          <a:prstGeom prst="rect">
            <a:avLst/>
          </a:prstGeom>
        </p:spPr>
      </p:pic>
      <p:pic>
        <p:nvPicPr>
          <p:cNvPr id="15" name="Graphic 6">
            <a:extLst>
              <a:ext uri="{FF2B5EF4-FFF2-40B4-BE49-F238E27FC236}">
                <a16:creationId xmlns:a16="http://schemas.microsoft.com/office/drawing/2014/main" id="{DF301F25-5C15-4A67-A1D6-9B806819FC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49702" y="547444"/>
            <a:ext cx="2572901" cy="2572901"/>
          </a:xfrm>
          <a:prstGeom prst="rect">
            <a:avLst/>
          </a:prstGeom>
        </p:spPr>
      </p:pic>
      <p:pic>
        <p:nvPicPr>
          <p:cNvPr id="8" name="Imagen 7" descr="Imagen que contiene persona, hombre, agua, sostener&#10;&#10;Descripción generada automáticamente">
            <a:extLst>
              <a:ext uri="{FF2B5EF4-FFF2-40B4-BE49-F238E27FC236}">
                <a16:creationId xmlns:a16="http://schemas.microsoft.com/office/drawing/2014/main" id="{65457EF6-25A4-4CFF-8A22-8DF7D5532A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43552" y="3978964"/>
            <a:ext cx="5492181" cy="182615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45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CD32F0-09ED-475C-ABC4-1B26896FE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1653" y="3466580"/>
            <a:ext cx="5193748" cy="9698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Atención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los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cambios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comportamientos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hijo</a:t>
            </a:r>
            <a:endParaRPr lang="en-US" sz="2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2300B3-1A68-40C9-AD5B-5570BFBB6E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5553" y="4784834"/>
            <a:ext cx="6046090" cy="1758732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FFFFFF"/>
                </a:solidFill>
                <a:latin typeface="+mn-lt"/>
              </a:rPr>
              <a:t>Problemas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sz="2200" dirty="0" err="1">
                <a:solidFill>
                  <a:srgbClr val="FFFFFF"/>
                </a:solidFill>
                <a:latin typeface="+mn-lt"/>
              </a:rPr>
              <a:t>atención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 y </a:t>
            </a:r>
            <a:r>
              <a:rPr lang="en-US" sz="2200" dirty="0" err="1">
                <a:solidFill>
                  <a:srgbClr val="FFFFFF"/>
                </a:solidFill>
                <a:latin typeface="+mn-lt"/>
              </a:rPr>
              <a:t>concentración</a:t>
            </a:r>
            <a:endParaRPr lang="en-US" sz="2200" dirty="0">
              <a:solidFill>
                <a:srgbClr val="FFFFFF"/>
              </a:solidFill>
              <a:latin typeface="+mn-lt"/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FFFFFF"/>
                </a:solidFill>
                <a:latin typeface="+mn-lt"/>
              </a:rPr>
              <a:t>Abandono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sz="2200" dirty="0" err="1">
                <a:solidFill>
                  <a:srgbClr val="FFFFFF"/>
                </a:solidFill>
                <a:latin typeface="+mn-lt"/>
              </a:rPr>
              <a:t>actividades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 que antes </a:t>
            </a:r>
            <a:r>
              <a:rPr lang="en-US" sz="2200" dirty="0" err="1">
                <a:solidFill>
                  <a:srgbClr val="FFFFFF"/>
                </a:solidFill>
                <a:latin typeface="+mn-lt"/>
              </a:rPr>
              <a:t>disfrutaba</a:t>
            </a:r>
            <a:endParaRPr lang="en-US" sz="2200" dirty="0">
              <a:solidFill>
                <a:srgbClr val="FFFFFF"/>
              </a:solidFill>
              <a:latin typeface="+mn-lt"/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  <a:latin typeface="+mn-lt"/>
              </a:rPr>
              <a:t>Dolores de cabeza o dolor corporal sin </a:t>
            </a:r>
            <a:r>
              <a:rPr lang="en-US" sz="2200" dirty="0" err="1">
                <a:solidFill>
                  <a:srgbClr val="FFFFFF"/>
                </a:solidFill>
                <a:latin typeface="+mn-lt"/>
              </a:rPr>
              <a:t>motivo</a:t>
            </a:r>
            <a:endParaRPr lang="en-US" sz="2200" dirty="0">
              <a:solidFill>
                <a:srgbClr val="FFFFFF"/>
              </a:solidFill>
              <a:latin typeface="+mn-lt"/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FFFFFF"/>
                </a:solidFill>
                <a:latin typeface="+mn-lt"/>
              </a:rPr>
              <a:t>Consumo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 de alcohol, tabaco u </a:t>
            </a:r>
            <a:r>
              <a:rPr lang="en-US" sz="2200" dirty="0" err="1">
                <a:solidFill>
                  <a:srgbClr val="FFFFFF"/>
                </a:solidFill>
                <a:latin typeface="+mn-lt"/>
              </a:rPr>
              <a:t>otras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</a:rPr>
              <a:t>sustancias</a:t>
            </a:r>
            <a:endParaRPr lang="en-US" sz="2200" dirty="0">
              <a:solidFill>
                <a:srgbClr val="FFFFFF"/>
              </a:solidFill>
              <a:latin typeface="+mn-lt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C93F0B-C81C-4F54-8340-5A39F10B1309}"/>
              </a:ext>
            </a:extLst>
          </p:cNvPr>
          <p:cNvSpPr txBox="1"/>
          <p:nvPr/>
        </p:nvSpPr>
        <p:spPr>
          <a:xfrm>
            <a:off x="553186" y="2500326"/>
            <a:ext cx="24865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://serviciodeterapiacognitivoconductual.blogspot.com/2013_03_31_archiv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2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4AEB470-2777-4D70-B61F-6C34FAB9B782}"/>
              </a:ext>
            </a:extLst>
          </p:cNvPr>
          <p:cNvSpPr txBox="1"/>
          <p:nvPr/>
        </p:nvSpPr>
        <p:spPr>
          <a:xfrm>
            <a:off x="3468391" y="5605059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11" tooltip="https://www.psicodiagnosis.es/areageneral/temas-de-actualidad/los-nuevos-tiranos/index.ph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3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2EA72A0-050A-4C44-95C6-D25A3F013428}"/>
              </a:ext>
            </a:extLst>
          </p:cNvPr>
          <p:cNvSpPr txBox="1"/>
          <p:nvPr/>
        </p:nvSpPr>
        <p:spPr>
          <a:xfrm>
            <a:off x="3480489" y="2434185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5" tooltip="https://primerasnoticias.com/2019/11/crecer-sin-violencia-para-vivir-sin-mied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3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99BA901-FF8A-448A-A400-01EE13C7FF36}"/>
              </a:ext>
            </a:extLst>
          </p:cNvPr>
          <p:cNvSpPr txBox="1"/>
          <p:nvPr/>
        </p:nvSpPr>
        <p:spPr>
          <a:xfrm>
            <a:off x="6482052" y="2928430"/>
            <a:ext cx="23471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7" tooltip="https://psicopedagogias.blogspot.com/2011/03/que-es-el-trastorno-de-conduct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712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7A023E33-1E17-439B-9413-7848C2502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35B9823A-85C3-4837-8700-3D94F9B36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235" y="0"/>
            <a:ext cx="789032" cy="6865831"/>
          </a:xfrm>
          <a:custGeom>
            <a:avLst/>
            <a:gdLst>
              <a:gd name="connsiteX0" fmla="*/ 2648 w 789032"/>
              <a:gd name="connsiteY0" fmla="*/ 0 h 6865831"/>
              <a:gd name="connsiteX1" fmla="*/ 789032 w 789032"/>
              <a:gd name="connsiteY1" fmla="*/ 0 h 6865831"/>
              <a:gd name="connsiteX2" fmla="*/ 789032 w 789032"/>
              <a:gd name="connsiteY2" fmla="*/ 1621639 h 6865831"/>
              <a:gd name="connsiteX3" fmla="*/ 789032 w 789032"/>
              <a:gd name="connsiteY3" fmla="*/ 1900580 h 6865831"/>
              <a:gd name="connsiteX4" fmla="*/ 789032 w 789032"/>
              <a:gd name="connsiteY4" fmla="*/ 6865831 h 6865831"/>
              <a:gd name="connsiteX5" fmla="*/ 0 w 789032"/>
              <a:gd name="connsiteY5" fmla="*/ 6399058 h 6865831"/>
              <a:gd name="connsiteX6" fmla="*/ 0 w 789032"/>
              <a:gd name="connsiteY6" fmla="*/ 1154866 h 6865831"/>
              <a:gd name="connsiteX7" fmla="*/ 2648 w 789032"/>
              <a:gd name="connsiteY7" fmla="*/ 1156433 h 686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9032" h="6865831">
                <a:moveTo>
                  <a:pt x="2648" y="0"/>
                </a:moveTo>
                <a:lnTo>
                  <a:pt x="789032" y="0"/>
                </a:lnTo>
                <a:lnTo>
                  <a:pt x="789032" y="1621639"/>
                </a:lnTo>
                <a:lnTo>
                  <a:pt x="789032" y="1900580"/>
                </a:lnTo>
                <a:lnTo>
                  <a:pt x="789032" y="6865831"/>
                </a:lnTo>
                <a:lnTo>
                  <a:pt x="0" y="6399058"/>
                </a:lnTo>
                <a:lnTo>
                  <a:pt x="0" y="1154866"/>
                </a:lnTo>
                <a:lnTo>
                  <a:pt x="2648" y="115643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Freeform 7">
            <a:extLst>
              <a:ext uri="{FF2B5EF4-FFF2-40B4-BE49-F238E27FC236}">
                <a16:creationId xmlns:a16="http://schemas.microsoft.com/office/drawing/2014/main" id="{A67EA451-CBA5-4474-8174-2193289A5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17236" y="887217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B1BD25D7-D050-4892-9499-A66B0F8B5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498749" cy="6150193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Imagen que contiene persona, exterior, gente, grupo&#10;&#10;Descripción generada automáticamente">
            <a:extLst>
              <a:ext uri="{FF2B5EF4-FFF2-40B4-BE49-F238E27FC236}">
                <a16:creationId xmlns:a16="http://schemas.microsoft.com/office/drawing/2014/main" id="{D422F6E2-2FA5-40DC-AD98-83524DB5D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3468" y="768854"/>
            <a:ext cx="3194558" cy="2100421"/>
          </a:xfrm>
          <a:prstGeom prst="rect">
            <a:avLst/>
          </a:prstGeom>
        </p:spPr>
      </p:pic>
      <p:pic>
        <p:nvPicPr>
          <p:cNvPr id="5" name="Imagen 4" descr="Imagen que contiene tabla, ventana, computadora, hombre&#10;&#10;Descripción generada automáticamente">
            <a:extLst>
              <a:ext uri="{FF2B5EF4-FFF2-40B4-BE49-F238E27FC236}">
                <a16:creationId xmlns:a16="http://schemas.microsoft.com/office/drawing/2014/main" id="{99B6D0D1-0C81-4864-8F1F-6FE682653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00034" y="1112269"/>
            <a:ext cx="3194558" cy="1413591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CC40312F-29F4-4927-A6DF-07081519C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3924" y="3165180"/>
            <a:ext cx="2673646" cy="2673646"/>
          </a:xfrm>
          <a:prstGeom prst="rect">
            <a:avLst/>
          </a:prstGeom>
        </p:spPr>
      </p:pic>
      <p:pic>
        <p:nvPicPr>
          <p:cNvPr id="8" name="Imagen 7" descr="Un grupo de personas en una montaña de pasto&#10;&#10;Descripción generada automáticamente">
            <a:extLst>
              <a:ext uri="{FF2B5EF4-FFF2-40B4-BE49-F238E27FC236}">
                <a16:creationId xmlns:a16="http://schemas.microsoft.com/office/drawing/2014/main" id="{D8E4D6DC-F85B-43C8-BE6D-FD9FB2A592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000035" y="3439812"/>
            <a:ext cx="3194558" cy="2124381"/>
          </a:xfrm>
          <a:prstGeom prst="rect">
            <a:avLst/>
          </a:prstGeom>
        </p:spPr>
      </p:pic>
      <p:sp>
        <p:nvSpPr>
          <p:cNvPr id="78" name="Rectangle 8">
            <a:extLst>
              <a:ext uri="{FF2B5EF4-FFF2-40B4-BE49-F238E27FC236}">
                <a16:creationId xmlns:a16="http://schemas.microsoft.com/office/drawing/2014/main" id="{BC57484F-ACAD-4D45-B4EA-D0A584397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04744" y="0"/>
            <a:ext cx="43842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0333185-F89E-48BB-89D9-050AF83B2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2101" y="396241"/>
            <a:ext cx="3783179" cy="21296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Formas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brindar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apoyo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hijo</a:t>
            </a:r>
            <a:endParaRPr lang="en-US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F3BEA5-1E1F-4EA7-B8DC-5385704E4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9872" y="2525859"/>
            <a:ext cx="3262028" cy="393589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Hable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con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su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hijo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/a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pequeño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/a o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adolescente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acerca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del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brote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de COVID-19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Responda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a sus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preguntas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y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ofrézcales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información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sobre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el Covid-19 que sea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comprensible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para los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menores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y la persona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adolescente</a:t>
            </a:r>
            <a:endParaRPr lang="en-US" sz="1600" b="1" dirty="0">
              <a:solidFill>
                <a:srgbClr val="FEFFFF"/>
              </a:solidFill>
              <a:latin typeface="+mn-lt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Transmita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a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su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hijo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o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adolescente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la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seguridad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de que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está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protegido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.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Dígale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que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está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bien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si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se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siente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disgustado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.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Cuéntele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cómo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controlar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su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estrés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de modo que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pueda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aprender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a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manejar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la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situación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a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partir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de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su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FEFFFF"/>
                </a:solidFill>
                <a:latin typeface="+mn-lt"/>
              </a:rPr>
              <a:t>ejemplo</a:t>
            </a:r>
            <a:r>
              <a:rPr lang="en-US" sz="1600" b="1" dirty="0">
                <a:solidFill>
                  <a:srgbClr val="FEFFFF"/>
                </a:solidFill>
                <a:latin typeface="+mn-lt"/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3D0F9A6-F996-4261-BAD0-043544506961}"/>
              </a:ext>
            </a:extLst>
          </p:cNvPr>
          <p:cNvSpPr txBox="1"/>
          <p:nvPr/>
        </p:nvSpPr>
        <p:spPr>
          <a:xfrm>
            <a:off x="4727250" y="2325805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5" tooltip="https://revistamagisterioelrecreo.blogspot.com/2015/04/la-involucracion-de-los-padres-en-el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0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2E423FF-919C-474E-86E9-B03766C3D18E}"/>
              </a:ext>
            </a:extLst>
          </p:cNvPr>
          <p:cNvSpPr txBox="1"/>
          <p:nvPr/>
        </p:nvSpPr>
        <p:spPr>
          <a:xfrm>
            <a:off x="4727251" y="5364138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9" tooltip="https://www.lacomarcadepuertollano.com/diario/noticia/2018_11_06/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0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3FF1DCB-CEDF-4892-A14D-7407E6B46DCE}"/>
              </a:ext>
            </a:extLst>
          </p:cNvPr>
          <p:cNvSpPr txBox="1"/>
          <p:nvPr/>
        </p:nvSpPr>
        <p:spPr>
          <a:xfrm>
            <a:off x="1370684" y="2669220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://www.lacomarcadepuertollano.com/diario/noticia/2017_03_02/6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0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874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3887A53-816C-4A63-AE30-00DBE3AA4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4320" y="185311"/>
            <a:ext cx="6482080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>
                <a:solidFill>
                  <a:schemeClr val="tx2"/>
                </a:solidFill>
                <a:latin typeface="+mj-lt"/>
              </a:rPr>
              <a:t>Estrés</a:t>
            </a:r>
            <a:r>
              <a:rPr lang="en-US" b="1" dirty="0">
                <a:solidFill>
                  <a:schemeClr val="tx2"/>
                </a:solidFill>
                <a:latin typeface="+mj-lt"/>
              </a:rPr>
              <a:t> y </a:t>
            </a:r>
            <a:r>
              <a:rPr lang="en-US" b="1" dirty="0" err="1">
                <a:solidFill>
                  <a:schemeClr val="tx2"/>
                </a:solidFill>
                <a:latin typeface="+mj-lt"/>
              </a:rPr>
              <a:t>como</a:t>
            </a:r>
            <a:r>
              <a:rPr lang="en-US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+mj-lt"/>
              </a:rPr>
              <a:t>sobre</a:t>
            </a:r>
            <a:r>
              <a:rPr lang="en-US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+mj-lt"/>
              </a:rPr>
              <a:t>llevarlo</a:t>
            </a: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6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 descr="Imagen que contiene hombre, persona, interior, sostener&#10;&#10;Descripción generada automáticamente">
            <a:extLst>
              <a:ext uri="{FF2B5EF4-FFF2-40B4-BE49-F238E27FC236}">
                <a16:creationId xmlns:a16="http://schemas.microsoft.com/office/drawing/2014/main" id="{F67E37E7-865D-4A77-BA9B-A85AF3615B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524" r="19523" b="-1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8DA4AA02-BF03-48EB-A8A3-1F9DEA8B7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0225" y="1228726"/>
            <a:ext cx="6000749" cy="483224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n-lt"/>
              </a:rPr>
              <a:t>La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pandemia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por COVID-19,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puede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resultar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estresante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para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algunas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personas. </a:t>
            </a:r>
          </a:p>
          <a:p>
            <a:r>
              <a:rPr lang="en-US" sz="2800" dirty="0">
                <a:solidFill>
                  <a:schemeClr val="tx2"/>
                </a:solidFill>
                <a:latin typeface="+mn-lt"/>
              </a:rPr>
              <a:t>El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temor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y la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ansiedad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con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respecto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a la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enfermedad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pueden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ser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agobiantes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y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generar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emociones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fuertes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tanto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en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adultos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como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en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niños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y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adolescentes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. </a:t>
            </a:r>
          </a:p>
          <a:p>
            <a:r>
              <a:rPr lang="en-US" sz="2800" dirty="0" err="1">
                <a:solidFill>
                  <a:schemeClr val="tx2"/>
                </a:solidFill>
                <a:latin typeface="+mn-lt"/>
              </a:rPr>
              <a:t>Lidiar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con el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estrés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nos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permite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a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nosotros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, a las personas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importantes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en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nuestra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vida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y a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nuestra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comunidad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que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nos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veamos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n-lt"/>
              </a:rPr>
              <a:t>fortalecidos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7B07E0-AB51-4B54-B62C-BCB70166C6CD}"/>
              </a:ext>
            </a:extLst>
          </p:cNvPr>
          <p:cNvSpPr txBox="1"/>
          <p:nvPr/>
        </p:nvSpPr>
        <p:spPr>
          <a:xfrm>
            <a:off x="9857708" y="6657945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4" tooltip="https://www.flickr.com/photos/anieto2k/2724702169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30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persona, exterior, gente, grupo&#10;&#10;Descripción generada automáticamente">
            <a:extLst>
              <a:ext uri="{FF2B5EF4-FFF2-40B4-BE49-F238E27FC236}">
                <a16:creationId xmlns:a16="http://schemas.microsoft.com/office/drawing/2014/main" id="{985ED914-079E-43DC-AF7D-235224E2B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449"/>
          <a:stretch/>
        </p:blipFill>
        <p:spPr>
          <a:xfrm>
            <a:off x="10161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0333185-F89E-48BB-89D9-050AF83B2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84954"/>
            <a:ext cx="9144000" cy="645478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Formas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brindar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apoyo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hijo</a:t>
            </a:r>
            <a:endParaRPr lang="en-US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F3BEA5-1E1F-4EA7-B8DC-5385704E4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37920"/>
            <a:ext cx="9144000" cy="499872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Limite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la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exposición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su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familia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a la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cobertura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noticias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sobre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el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tema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incluidas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las redes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sociales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. Lo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niños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pueden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malinterpretar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lo que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escuchan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y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pueden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asustarse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por algo que no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entienden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Intente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mantener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las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rutinas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. Si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cierran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escuelas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elabore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un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cronograma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para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actividades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estudio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y para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actividades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descanso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o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entretenimiento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Sea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modelo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a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seguir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.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Tómese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descansos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duerma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bien,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ejercítese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y coma bien.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Mantenga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una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conexión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con sus amigos y </a:t>
            </a:r>
            <a:r>
              <a:rPr lang="en-US" sz="3200" dirty="0" err="1">
                <a:solidFill>
                  <a:srgbClr val="FFFFFF"/>
                </a:solidFill>
                <a:latin typeface="+mn-lt"/>
              </a:rPr>
              <a:t>familiares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F3B3A3-5DCF-4F02-A2AE-3EE69CB884AE}"/>
              </a:ext>
            </a:extLst>
          </p:cNvPr>
          <p:cNvSpPr txBox="1"/>
          <p:nvPr/>
        </p:nvSpPr>
        <p:spPr>
          <a:xfrm>
            <a:off x="9724658" y="6657945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://www.lacomarcadepuertollano.com/diario/noticia/2017_03_02/6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025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C796DA-C2B1-455A-812A-0662D7D2A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1" y="253999"/>
            <a:ext cx="4622800" cy="1656081"/>
          </a:xfrm>
          <a:noFill/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Personas que </a:t>
            </a:r>
            <a:r>
              <a:rPr lang="en-US" sz="4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corren</a:t>
            </a:r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mayor </a:t>
            </a:r>
            <a:r>
              <a:rPr lang="en-US" sz="4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riesgo</a:t>
            </a:r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enfermedad</a:t>
            </a:r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grave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33826C4-5422-4674-B2F9-D8B6E3088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40" y="2661921"/>
            <a:ext cx="4185920" cy="3667760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+mn-lt"/>
              </a:rPr>
              <a:t>La personas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adultas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mayores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y las personas con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discapacidades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tienen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mayor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riesgo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sufrir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problemas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salud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mental,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como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depresión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+mn-lt"/>
              </a:rPr>
              <a:t>Los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problemas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salud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mental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pueden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presentarse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con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alguna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molestia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física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(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como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dolores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de cabeza o de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estómago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) o con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problemas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cognitivos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(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como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dificultad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para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concentrarse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).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Imagen 8" descr="Imagen que contiene persona, hombre, parado, viendo&#10;&#10;Descripción generada automáticamente">
            <a:extLst>
              <a:ext uri="{FF2B5EF4-FFF2-40B4-BE49-F238E27FC236}">
                <a16:creationId xmlns:a16="http://schemas.microsoft.com/office/drawing/2014/main" id="{AF4EED31-AF3E-44E7-8FFE-5ACDBC107B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8720" r="21270" b="-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E96BE56-B971-410F-A43E-80500D1BF975}"/>
              </a:ext>
            </a:extLst>
          </p:cNvPr>
          <p:cNvSpPr txBox="1"/>
          <p:nvPr/>
        </p:nvSpPr>
        <p:spPr>
          <a:xfrm>
            <a:off x="9724658" y="6870700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4" tooltip="https://revistamagisterioelrecreo.blogspot.com/2015/04/la-involucracion-de-los-padres-en-el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6A2F2A8-478F-4559-83D7-FE74FA2BF787}"/>
              </a:ext>
            </a:extLst>
          </p:cNvPr>
          <p:cNvSpPr txBox="1"/>
          <p:nvPr/>
        </p:nvSpPr>
        <p:spPr>
          <a:xfrm>
            <a:off x="9724659" y="6657945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s://www.ippdh.mercosur.int/personas-adultas-mayores-cuentan-desde-hoy-con-una-convencion-interamericana-que-protege-sus-derecho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396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2444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C796DA-C2B1-455A-812A-0662D7D2A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b="1">
                <a:solidFill>
                  <a:srgbClr val="FFFFFF"/>
                </a:solidFill>
                <a:latin typeface="+mj-lt"/>
              </a:rPr>
              <a:t>Personas que corren mayor riesgo de enfermedad grave</a:t>
            </a:r>
          </a:p>
        </p:txBody>
      </p:sp>
      <p:pic>
        <p:nvPicPr>
          <p:cNvPr id="5" name="Imagen 4" descr="Imagen que contiene persona, edificio, gente, mujer&#10;&#10;Descripción generada automáticamente">
            <a:extLst>
              <a:ext uri="{FF2B5EF4-FFF2-40B4-BE49-F238E27FC236}">
                <a16:creationId xmlns:a16="http://schemas.microsoft.com/office/drawing/2014/main" id="{A8885812-2BB4-4BFE-A1AB-92833276C1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470" r="1" b="328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33826C4-5422-4674-B2F9-D8B6E3088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5084" y="490983"/>
            <a:ext cx="4174754" cy="59012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+mn-lt"/>
              </a:rPr>
              <a:t>Es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más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probable que los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médicos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no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detecten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problemas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salud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 mental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en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: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Personas con </a:t>
            </a:r>
            <a:r>
              <a:rPr lang="en-US" sz="2400" dirty="0" err="1">
                <a:solidFill>
                  <a:srgbClr val="FFFFFF"/>
                </a:solidFill>
              </a:rPr>
              <a:t>discapacidad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porque</a:t>
            </a:r>
            <a:r>
              <a:rPr lang="en-US" sz="2400" dirty="0">
                <a:solidFill>
                  <a:srgbClr val="FFFFFF"/>
                </a:solidFill>
              </a:rPr>
              <a:t> se </a:t>
            </a:r>
            <a:r>
              <a:rPr lang="en-US" sz="2400" dirty="0" err="1">
                <a:solidFill>
                  <a:srgbClr val="FFFFFF"/>
                </a:solidFill>
              </a:rPr>
              <a:t>concentran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atender</a:t>
            </a:r>
            <a:r>
              <a:rPr lang="en-US" sz="2400" dirty="0">
                <a:solidFill>
                  <a:srgbClr val="FFFFFF"/>
                </a:solidFill>
              </a:rPr>
              <a:t> y </a:t>
            </a:r>
            <a:r>
              <a:rPr lang="en-US" sz="2400" dirty="0" err="1">
                <a:solidFill>
                  <a:srgbClr val="FFFFFF"/>
                </a:solidFill>
              </a:rPr>
              <a:t>tratar</a:t>
            </a:r>
            <a:r>
              <a:rPr lang="en-US" sz="2400" dirty="0">
                <a:solidFill>
                  <a:srgbClr val="FFFFFF"/>
                </a:solidFill>
              </a:rPr>
              <a:t> sus </a:t>
            </a:r>
            <a:r>
              <a:rPr lang="en-US" sz="2400" dirty="0" err="1">
                <a:solidFill>
                  <a:srgbClr val="FFFFFF"/>
                </a:solidFill>
              </a:rPr>
              <a:t>afecciones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subyacentes</a:t>
            </a:r>
            <a:r>
              <a:rPr lang="en-US" sz="2400" dirty="0">
                <a:solidFill>
                  <a:srgbClr val="FFFFFF"/>
                </a:solidFill>
              </a:rPr>
              <a:t>, a </a:t>
            </a:r>
            <a:r>
              <a:rPr lang="en-US" sz="2400" dirty="0" err="1">
                <a:solidFill>
                  <a:srgbClr val="FFFFFF"/>
                </a:solidFill>
              </a:rPr>
              <a:t>diferencia</a:t>
            </a:r>
            <a:r>
              <a:rPr lang="en-US" sz="2400" dirty="0">
                <a:solidFill>
                  <a:srgbClr val="FFFFFF"/>
                </a:solidFill>
              </a:rPr>
              <a:t> de las personas sin </a:t>
            </a:r>
            <a:r>
              <a:rPr lang="en-US" sz="2400" dirty="0" err="1">
                <a:solidFill>
                  <a:srgbClr val="FFFFFF"/>
                </a:solidFill>
              </a:rPr>
              <a:t>discapacidades</a:t>
            </a:r>
            <a:endParaRPr lang="en-US" sz="2400" dirty="0">
              <a:solidFill>
                <a:srgbClr val="FFFFFF"/>
              </a:solidFill>
            </a:endParaRP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</a:rPr>
              <a:t>Adultos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mayores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porque</a:t>
            </a:r>
            <a:r>
              <a:rPr lang="en-US" sz="2400" dirty="0">
                <a:solidFill>
                  <a:srgbClr val="FFFFFF"/>
                </a:solidFill>
              </a:rPr>
              <a:t> se </a:t>
            </a:r>
            <a:r>
              <a:rPr lang="en-US" sz="2400" dirty="0" err="1">
                <a:solidFill>
                  <a:srgbClr val="FFFFFF"/>
                </a:solidFill>
              </a:rPr>
              <a:t>puede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confundir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depresión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como</a:t>
            </a:r>
            <a:r>
              <a:rPr lang="en-US" sz="2400" dirty="0">
                <a:solidFill>
                  <a:srgbClr val="FFFFFF"/>
                </a:solidFill>
              </a:rPr>
              <a:t> una </a:t>
            </a:r>
            <a:r>
              <a:rPr lang="en-US" sz="2400" dirty="0" err="1">
                <a:solidFill>
                  <a:srgbClr val="FFFFFF"/>
                </a:solidFill>
              </a:rPr>
              <a:t>parte</a:t>
            </a:r>
            <a:r>
              <a:rPr lang="en-US" sz="2400" dirty="0">
                <a:solidFill>
                  <a:srgbClr val="FFFFFF"/>
                </a:solidFill>
              </a:rPr>
              <a:t> normal del </a:t>
            </a:r>
            <a:r>
              <a:rPr lang="en-US" sz="2400" dirty="0" err="1">
                <a:solidFill>
                  <a:srgbClr val="FFFFFF"/>
                </a:solidFill>
              </a:rPr>
              <a:t>envejecimiento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0B0AC8-4F2E-4EC7-AE2A-6711666D9303}"/>
              </a:ext>
            </a:extLst>
          </p:cNvPr>
          <p:cNvSpPr txBox="1"/>
          <p:nvPr/>
        </p:nvSpPr>
        <p:spPr>
          <a:xfrm>
            <a:off x="4918511" y="4229070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s://www.lacomarcadepuertollano.com/diario/noticia/2019_03_14/0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118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3AB00AE-4340-440F-82E1-9F69D1D55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persona, hombre, ventana, vistiendo&#10;&#10;Descripción generada automáticamente">
            <a:extLst>
              <a:ext uri="{FF2B5EF4-FFF2-40B4-BE49-F238E27FC236}">
                <a16:creationId xmlns:a16="http://schemas.microsoft.com/office/drawing/2014/main" id="{B2B731C0-833F-4A83-A8AE-00CC3695B1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704"/>
          <a:stretch/>
        </p:blipFill>
        <p:spPr>
          <a:xfrm>
            <a:off x="6083786" y="-168316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4756FF-3F02-4228-B239-286C70D61A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565" r="-2" b="23943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F37BDEF-8886-4E7E-8FCC-8F243A00E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997" y="225036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Reacciones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frecuentes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al COVID-19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C71BCE-8713-4EB5-A4B4-3BF737F5C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304" y="1536700"/>
            <a:ext cx="5617061" cy="527634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2"/>
                </a:solidFill>
                <a:latin typeface="+mn-lt"/>
              </a:rPr>
              <a:t>Preocupación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acerca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de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cómo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protegerse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del virus,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porque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corren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mayor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riesgo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de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enfermarse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gravemente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2"/>
                </a:solidFill>
                <a:latin typeface="+mn-lt"/>
              </a:rPr>
              <a:t>Preocupación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por la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posible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interrupción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de los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servicios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comunitarios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y de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atención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médica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a causa del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cierre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de los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establecimientos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o la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reducción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de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servicios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y el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cierre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del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transporte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público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2"/>
                </a:solidFill>
                <a:latin typeface="+mn-lt"/>
              </a:rPr>
              <a:t>Sentirse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socialmente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aislado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especialmente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si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viven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solos o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en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un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entorno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comunitario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que no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admite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visitas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a causa del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brote</a:t>
            </a:r>
            <a:endParaRPr lang="en-US" dirty="0">
              <a:solidFill>
                <a:schemeClr val="tx2"/>
              </a:solidFill>
              <a:latin typeface="+mn-lt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9C4AE0-4E6F-41DF-BE3D-81D43CE459F0}"/>
              </a:ext>
            </a:extLst>
          </p:cNvPr>
          <p:cNvSpPr txBox="1"/>
          <p:nvPr/>
        </p:nvSpPr>
        <p:spPr>
          <a:xfrm>
            <a:off x="9724658" y="6870700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s://www.tomaconcienciaya.com/2017/10/05/preocupacion-y-anticipaci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4AD345-CF49-4A0A-873F-5158538417F3}"/>
              </a:ext>
            </a:extLst>
          </p:cNvPr>
          <p:cNvSpPr txBox="1"/>
          <p:nvPr/>
        </p:nvSpPr>
        <p:spPr>
          <a:xfrm>
            <a:off x="7244616" y="6870700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s://www.tomaconcienciaya.com/2017/10/05/preocupacion-y-anticipaci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08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37BDEF-8886-4E7E-8FCC-8F243A00E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b="1">
                <a:solidFill>
                  <a:srgbClr val="FFFFFF"/>
                </a:solidFill>
                <a:latin typeface="+mj-lt"/>
              </a:rPr>
              <a:t>Reacciones frecuentes al COVID-19</a:t>
            </a:r>
          </a:p>
        </p:txBody>
      </p:sp>
      <p:pic>
        <p:nvPicPr>
          <p:cNvPr id="5" name="Imagen 4" descr="Imagen que contiene persona, exterior, hombre, agua&#10;&#10;Descripción generada automáticamente">
            <a:extLst>
              <a:ext uri="{FF2B5EF4-FFF2-40B4-BE49-F238E27FC236}">
                <a16:creationId xmlns:a16="http://schemas.microsoft.com/office/drawing/2014/main" id="{9A52D669-9B3D-4339-8A64-5A8D67A81D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5054" b="-3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C71BCE-8713-4EB5-A4B4-3BF737F5C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2563" y="426720"/>
            <a:ext cx="4281890" cy="59655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+mn-lt"/>
              </a:rPr>
              <a:t>Culpa </a:t>
            </a:r>
            <a:r>
              <a:rPr lang="en-US" sz="2000" dirty="0" err="1">
                <a:solidFill>
                  <a:srgbClr val="FFFFFF"/>
                </a:solidFill>
                <a:latin typeface="+mn-lt"/>
              </a:rPr>
              <a:t>si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 sus </a:t>
            </a:r>
            <a:r>
              <a:rPr lang="en-US" sz="2000" dirty="0" err="1">
                <a:solidFill>
                  <a:srgbClr val="FFFFFF"/>
                </a:solidFill>
                <a:latin typeface="+mn-lt"/>
              </a:rPr>
              <a:t>seres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n-lt"/>
              </a:rPr>
              <a:t>queridos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 los </a:t>
            </a:r>
            <a:r>
              <a:rPr lang="en-US" sz="2000" dirty="0" err="1">
                <a:solidFill>
                  <a:srgbClr val="FFFFFF"/>
                </a:solidFill>
                <a:latin typeface="+mn-lt"/>
              </a:rPr>
              <a:t>ayudan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 con sus </a:t>
            </a:r>
            <a:r>
              <a:rPr lang="en-US" sz="2000" dirty="0" err="1">
                <a:solidFill>
                  <a:srgbClr val="FFFFFF"/>
                </a:solidFill>
                <a:latin typeface="+mn-lt"/>
              </a:rPr>
              <a:t>actividades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 de la </a:t>
            </a:r>
            <a:r>
              <a:rPr lang="en-US" sz="2000" dirty="0" err="1">
                <a:solidFill>
                  <a:srgbClr val="FFFFFF"/>
                </a:solidFill>
                <a:latin typeface="+mn-lt"/>
              </a:rPr>
              <a:t>vida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n-lt"/>
              </a:rPr>
              <a:t>cotidiana</a:t>
            </a:r>
            <a:endParaRPr lang="en-US" sz="2000" dirty="0">
              <a:solidFill>
                <a:srgbClr val="FFFFFF"/>
              </a:solidFill>
              <a:latin typeface="+mn-lt"/>
            </a:endParaRP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+mn-lt"/>
              </a:rPr>
              <a:t>Mayores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n-lt"/>
              </a:rPr>
              <a:t>niveles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+mn-lt"/>
              </a:rPr>
              <a:t>angustia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n-lt"/>
              </a:rPr>
              <a:t>si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:</a:t>
            </a:r>
          </a:p>
          <a:p>
            <a:pPr marL="1028700" lvl="1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Tiene </a:t>
            </a:r>
            <a:r>
              <a:rPr lang="en-US" dirty="0" err="1">
                <a:solidFill>
                  <a:srgbClr val="FFFFFF"/>
                </a:solidFill>
              </a:rPr>
              <a:t>problemas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salud</a:t>
            </a:r>
            <a:r>
              <a:rPr lang="en-US" dirty="0">
                <a:solidFill>
                  <a:srgbClr val="FFFFFF"/>
                </a:solidFill>
              </a:rPr>
              <a:t> mental </a:t>
            </a:r>
            <a:r>
              <a:rPr lang="en-US" dirty="0" err="1">
                <a:solidFill>
                  <a:srgbClr val="FFFFFF"/>
                </a:solidFill>
              </a:rPr>
              <a:t>anteriores</a:t>
            </a:r>
            <a:r>
              <a:rPr lang="en-US" dirty="0">
                <a:solidFill>
                  <a:srgbClr val="FFFFFF"/>
                </a:solidFill>
              </a:rPr>
              <a:t> al </a:t>
            </a:r>
            <a:r>
              <a:rPr lang="en-US" dirty="0" err="1">
                <a:solidFill>
                  <a:srgbClr val="FFFFFF"/>
                </a:solidFill>
              </a:rPr>
              <a:t>brote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como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depresión</a:t>
            </a:r>
            <a:endParaRPr lang="en-US" dirty="0">
              <a:solidFill>
                <a:srgbClr val="FFFFFF"/>
              </a:solidFill>
            </a:endParaRPr>
          </a:p>
          <a:p>
            <a:pPr marL="1028700" lvl="1"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Viven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hogares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bajos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recursos</a:t>
            </a:r>
            <a:r>
              <a:rPr lang="en-US" dirty="0">
                <a:solidFill>
                  <a:srgbClr val="FFFFFF"/>
                </a:solidFill>
              </a:rPr>
              <a:t> o </a:t>
            </a:r>
            <a:r>
              <a:rPr lang="en-US" dirty="0" err="1">
                <a:solidFill>
                  <a:srgbClr val="FFFFFF"/>
                </a:solidFill>
              </a:rPr>
              <a:t>tienen</a:t>
            </a:r>
            <a:r>
              <a:rPr lang="en-US" dirty="0">
                <a:solidFill>
                  <a:srgbClr val="FFFFFF"/>
                </a:solidFill>
              </a:rPr>
              <a:t> barreras </a:t>
            </a:r>
            <a:r>
              <a:rPr lang="en-US" dirty="0" err="1">
                <a:solidFill>
                  <a:srgbClr val="FFFFFF"/>
                </a:solidFill>
              </a:rPr>
              <a:t>idiomáticas</a:t>
            </a:r>
            <a:endParaRPr lang="en-US" dirty="0">
              <a:solidFill>
                <a:srgbClr val="FFFFFF"/>
              </a:solidFill>
            </a:endParaRPr>
          </a:p>
          <a:p>
            <a:pPr marL="1028700" lvl="1"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Sufren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estigma</a:t>
            </a:r>
            <a:r>
              <a:rPr lang="en-US" dirty="0">
                <a:solidFill>
                  <a:srgbClr val="FFFFFF"/>
                </a:solidFill>
              </a:rPr>
              <a:t> a causa de </a:t>
            </a:r>
            <a:r>
              <a:rPr lang="en-US" dirty="0" err="1">
                <a:solidFill>
                  <a:srgbClr val="FFFFFF"/>
                </a:solidFill>
              </a:rPr>
              <a:t>su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edad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raza</a:t>
            </a:r>
            <a:r>
              <a:rPr lang="en-US" dirty="0">
                <a:solidFill>
                  <a:srgbClr val="FFFFFF"/>
                </a:solidFill>
              </a:rPr>
              <a:t> o </a:t>
            </a:r>
            <a:r>
              <a:rPr lang="en-US" dirty="0" err="1">
                <a:solidFill>
                  <a:srgbClr val="FFFFFF"/>
                </a:solidFill>
              </a:rPr>
              <a:t>grupo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étnico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discapacidad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sexualmente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diversos</a:t>
            </a:r>
            <a:r>
              <a:rPr lang="en-US" dirty="0">
                <a:solidFill>
                  <a:srgbClr val="FFFFFF"/>
                </a:solidFill>
              </a:rPr>
              <a:t> o </a:t>
            </a:r>
            <a:r>
              <a:rPr lang="en-US" dirty="0" err="1">
                <a:solidFill>
                  <a:srgbClr val="FFFFFF"/>
                </a:solidFill>
              </a:rPr>
              <a:t>porque</a:t>
            </a:r>
            <a:r>
              <a:rPr lang="en-US" dirty="0">
                <a:solidFill>
                  <a:srgbClr val="FFFFFF"/>
                </a:solidFill>
              </a:rPr>
              <a:t> se los </a:t>
            </a:r>
            <a:r>
              <a:rPr lang="en-US" dirty="0" err="1">
                <a:solidFill>
                  <a:srgbClr val="FFFFFF"/>
                </a:solidFill>
              </a:rPr>
              <a:t>percibe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como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posibles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agentes</a:t>
            </a:r>
            <a:r>
              <a:rPr lang="en-US" dirty="0">
                <a:solidFill>
                  <a:srgbClr val="FFFFFF"/>
                </a:solidFill>
              </a:rPr>
              <a:t>  de </a:t>
            </a:r>
            <a:r>
              <a:rPr lang="en-US" dirty="0" err="1">
                <a:solidFill>
                  <a:srgbClr val="FFFFFF"/>
                </a:solidFill>
              </a:rPr>
              <a:t>propagación</a:t>
            </a:r>
            <a:r>
              <a:rPr lang="en-US" dirty="0">
                <a:solidFill>
                  <a:srgbClr val="FFFFFF"/>
                </a:solidFill>
              </a:rPr>
              <a:t> del COVID-19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+mn-lt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2845A8-8F59-4B22-99D4-1EAEE89C25DC}"/>
              </a:ext>
            </a:extLst>
          </p:cNvPr>
          <p:cNvSpPr txBox="1"/>
          <p:nvPr/>
        </p:nvSpPr>
        <p:spPr>
          <a:xfrm>
            <a:off x="4899275" y="4229070"/>
            <a:ext cx="24865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://ssociologos.com/2017/07/23/quien-la-culp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14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63AB00AE-4340-440F-82E1-9F69D1D55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Imagen 29" descr="Imagen que contiene exterior, persona, niño, banqueta&#10;&#10;Descripción generada automáticamente">
            <a:extLst>
              <a:ext uri="{FF2B5EF4-FFF2-40B4-BE49-F238E27FC236}">
                <a16:creationId xmlns:a16="http://schemas.microsoft.com/office/drawing/2014/main" id="{86F40F71-D3A4-40FB-92BC-53869BD92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371" r="-2" b="1890"/>
          <a:stretch/>
        </p:blipFill>
        <p:spPr>
          <a:xfrm>
            <a:off x="6083786" y="-168316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091255F-072C-45C7-B9DE-B7828B0B05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3857" r="1" b="1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0E7247B-4F9B-499F-84F4-777DD2D6C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" y="142613"/>
            <a:ext cx="7061200" cy="10461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Brinde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apoyo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 sus </a:t>
            </a:r>
            <a:r>
              <a:rPr lang="en-US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seres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queridos</a:t>
            </a:r>
            <a:endParaRPr lang="en-US" sz="40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BDF404-C566-4183-88CB-DF4672381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997" y="1236430"/>
            <a:ext cx="4803637" cy="505513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+mn-lt"/>
              </a:rPr>
              <a:t>Comuníquese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 con sus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seres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queridos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 con </a:t>
            </a:r>
            <a:r>
              <a:rPr lang="en-US" sz="3200" dirty="0" err="1">
                <a:solidFill>
                  <a:schemeClr val="tx2"/>
                </a:solidFill>
                <a:latin typeface="+mn-lt"/>
              </a:rPr>
              <a:t>frecuencia</a:t>
            </a:r>
            <a:endParaRPr lang="en-US" sz="3200" dirty="0">
              <a:solidFill>
                <a:schemeClr val="tx2"/>
              </a:solidFill>
              <a:latin typeface="+mn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/>
              </a:solidFill>
              <a:latin typeface="+mn-lt"/>
            </a:endParaRPr>
          </a:p>
          <a:p>
            <a:pPr marL="1485900" lvl="2" indent="-228600" algn="l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</a:rPr>
              <a:t>Teléfono</a:t>
            </a:r>
            <a:endParaRPr lang="en-US" sz="3200" dirty="0">
              <a:solidFill>
                <a:schemeClr val="tx2"/>
              </a:solidFill>
            </a:endParaRPr>
          </a:p>
          <a:p>
            <a:pPr marL="1485900" lvl="2" indent="-228600" algn="l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</a:rPr>
              <a:t>Correo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electrónico</a:t>
            </a:r>
            <a:endParaRPr lang="en-US" sz="3200" dirty="0">
              <a:solidFill>
                <a:schemeClr val="tx2"/>
              </a:solidFill>
            </a:endParaRPr>
          </a:p>
          <a:p>
            <a:pPr marL="1485900" lvl="2" indent="-2286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Cartas o </a:t>
            </a:r>
            <a:r>
              <a:rPr lang="en-US" sz="3200" dirty="0" err="1">
                <a:solidFill>
                  <a:schemeClr val="tx2"/>
                </a:solidFill>
              </a:rPr>
              <a:t>tarjetas</a:t>
            </a:r>
            <a:r>
              <a:rPr lang="en-US" sz="3200" dirty="0">
                <a:solidFill>
                  <a:schemeClr val="tx2"/>
                </a:solidFill>
              </a:rPr>
              <a:t> por </a:t>
            </a:r>
            <a:r>
              <a:rPr lang="en-US" sz="3200" dirty="0" err="1">
                <a:solidFill>
                  <a:schemeClr val="tx2"/>
                </a:solidFill>
              </a:rPr>
              <a:t>correo</a:t>
            </a:r>
            <a:endParaRPr lang="en-US" sz="3200" dirty="0">
              <a:solidFill>
                <a:schemeClr val="tx2"/>
              </a:solidFill>
            </a:endParaRPr>
          </a:p>
          <a:p>
            <a:pPr marL="1485900" lvl="2" indent="-228600" algn="l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</a:rPr>
              <a:t>Mensajes</a:t>
            </a:r>
            <a:r>
              <a:rPr lang="en-US" sz="3200" dirty="0">
                <a:solidFill>
                  <a:schemeClr val="tx2"/>
                </a:solidFill>
              </a:rPr>
              <a:t> de </a:t>
            </a:r>
            <a:r>
              <a:rPr lang="en-US" sz="3200" dirty="0" err="1">
                <a:solidFill>
                  <a:schemeClr val="tx2"/>
                </a:solidFill>
              </a:rPr>
              <a:t>texto</a:t>
            </a:r>
            <a:endParaRPr lang="en-US" sz="3200" dirty="0">
              <a:solidFill>
                <a:schemeClr val="tx2"/>
              </a:solidFill>
            </a:endParaRPr>
          </a:p>
          <a:p>
            <a:pPr marL="1485900" lvl="2" indent="-228600" algn="l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</a:rPr>
              <a:t>Videoconferencia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</a:p>
          <a:p>
            <a:pPr marL="1485900" lvl="2" indent="-2286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Redes </a:t>
            </a:r>
            <a:r>
              <a:rPr lang="en-US" sz="3200" dirty="0" err="1">
                <a:solidFill>
                  <a:schemeClr val="tx2"/>
                </a:solidFill>
              </a:rPr>
              <a:t>sociales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68B2A91-9DBC-4E9C-8471-8BB4FE6B5060}"/>
              </a:ext>
            </a:extLst>
          </p:cNvPr>
          <p:cNvSpPr txBox="1"/>
          <p:nvPr/>
        </p:nvSpPr>
        <p:spPr>
          <a:xfrm>
            <a:off x="9866966" y="6502495"/>
            <a:ext cx="24865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5" tooltip="http://maternidadycrianza.wordpress.com/tag/apoyo-emociona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7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0277DA1-6D68-4F92-AE81-CD288B08D764}"/>
              </a:ext>
            </a:extLst>
          </p:cNvPr>
          <p:cNvSpPr txBox="1"/>
          <p:nvPr/>
        </p:nvSpPr>
        <p:spPr>
          <a:xfrm>
            <a:off x="9858538" y="3563942"/>
            <a:ext cx="24865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s://autismodiario.org/2014/04/15/tecnicas-de-apoyo-emocional-para-hermanos-de-ninos-con-autism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7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06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972B86-BE51-49C5-8503-96EA6C882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Ayude a sus seres queridos a mantenerse protegidos</a:t>
            </a: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08A8D4F-1C35-46BE-9CF3-0DC7D68A8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EFFFF"/>
                </a:solidFill>
                <a:latin typeface="+mn-lt"/>
              </a:rPr>
              <a:t>Sepa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que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medicamentos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toma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su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ser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querido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: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suministro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para 4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semanas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y una extra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EFFFF"/>
                </a:solidFill>
                <a:latin typeface="+mn-lt"/>
              </a:rPr>
              <a:t>Monitoree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otros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suministros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médicos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: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necesarios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para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crear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uno de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respaldo</a:t>
            </a:r>
            <a:endParaRPr lang="en-US" sz="3600" dirty="0">
              <a:solidFill>
                <a:srgbClr val="FE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0862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B58083-207D-4F1E-8D94-FB2CCB15F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34636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578FCC-1870-4302-A27B-C1862E46C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45716" r="30135" b="9820"/>
          <a:stretch>
            <a:fillRect/>
          </a:stretch>
        </p:blipFill>
        <p:spPr>
          <a:xfrm rot="16200000" flipH="1">
            <a:off x="4979456" y="2019878"/>
            <a:ext cx="6858000" cy="2818242"/>
          </a:xfrm>
          <a:custGeom>
            <a:avLst/>
            <a:gdLst>
              <a:gd name="connsiteX0" fmla="*/ 0 w 6858000"/>
              <a:gd name="connsiteY0" fmla="*/ 1 h 2818242"/>
              <a:gd name="connsiteX1" fmla="*/ 0 w 6858000"/>
              <a:gd name="connsiteY1" fmla="*/ 2818242 h 2818242"/>
              <a:gd name="connsiteX2" fmla="*/ 6858000 w 6858000"/>
              <a:gd name="connsiteY2" fmla="*/ 2818241 h 2818242"/>
              <a:gd name="connsiteX3" fmla="*/ 6858000 w 6858000"/>
              <a:gd name="connsiteY3" fmla="*/ 0 h 281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2818242">
                <a:moveTo>
                  <a:pt x="0" y="1"/>
                </a:moveTo>
                <a:lnTo>
                  <a:pt x="0" y="2818242"/>
                </a:lnTo>
                <a:lnTo>
                  <a:pt x="6858000" y="2818241"/>
                </a:lnTo>
                <a:lnTo>
                  <a:pt x="6858000" y="0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F972B86-BE51-49C5-8503-96EA6C882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484" y="1365403"/>
            <a:ext cx="6406842" cy="41271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Ayude a sus seres queridos a mantenerse protegidos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08A8D4F-1C35-46BE-9CF3-0DC7D68A8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3722" y="406400"/>
            <a:ext cx="4104640" cy="59012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2"/>
                </a:solidFill>
                <a:latin typeface="+mn-lt"/>
              </a:rPr>
              <a:t>Mantenga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una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reserva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de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alimentos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no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perecederos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para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tener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a mano 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en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casa y no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tener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que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salir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de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compras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seguido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Si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cuida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a un ser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querido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en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un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establecimiento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de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vida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asistida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,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monitoree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lla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situación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y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hable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con los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administradores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del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establecimiento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o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su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personal.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Averigüe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como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está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la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salud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de los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otros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residentes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y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conozca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el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protocolo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en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caso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de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brote</a:t>
            </a:r>
            <a:endParaRPr lang="en-US" sz="26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5196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D58E966-456A-48F4-81B4-C4D0C0020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5523C670-74D7-4ED8-BA51-B6FB65570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54331" y="1756600"/>
            <a:ext cx="1080325" cy="4736395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BAEEE533-7CA5-4134-A14A-8575F66C6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46901" y="1357766"/>
            <a:ext cx="687754" cy="430312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id="{E64B7817-E956-406B-A85B-5AEF36B1F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48912" y="1135060"/>
            <a:ext cx="409371" cy="416921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92FC9C1F-8CBA-4083-8724-3735C556D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1691" y="1124043"/>
            <a:ext cx="6477233" cy="39781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BFEBFF-6B28-46C4-8503-27C08AAAD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7225" y="467361"/>
            <a:ext cx="3682853" cy="6309360"/>
          </a:xfrm>
        </p:spPr>
        <p:txBody>
          <a:bodyPr anchor="ctr">
            <a:normAutofit/>
          </a:bodyPr>
          <a:lstStyle/>
          <a:p>
            <a:r>
              <a:rPr lang="es-CR" sz="2200" dirty="0">
                <a:solidFill>
                  <a:schemeClr val="tx2"/>
                </a:solidFill>
                <a:latin typeface="+mn-lt"/>
              </a:rPr>
              <a:t>Cuide su propia salud emocional. Cuidar a un ser querido tiene consecuencias emocionales, especialmente durante un brote como el COVID -19. Existen formas de encontrar apoyo para usted.</a:t>
            </a:r>
          </a:p>
          <a:p>
            <a:endParaRPr lang="es-CR" sz="2200" dirty="0">
              <a:solidFill>
                <a:schemeClr val="tx2"/>
              </a:solidFill>
              <a:latin typeface="+mn-lt"/>
            </a:endParaRPr>
          </a:p>
          <a:p>
            <a:r>
              <a:rPr lang="es-CR" sz="2200" dirty="0">
                <a:solidFill>
                  <a:schemeClr val="tx2"/>
                </a:solidFill>
                <a:latin typeface="+mn-lt"/>
              </a:rPr>
              <a:t>Quédese en casa si se enferma. No visite a familiares o amigos que corren mayor riesgo de enfermarse gravemente a causa del COVID-19. Use medios de comunicación virtual para mantenerse en contacto y brindar apoyo a sus seres queridos y protegerlos</a:t>
            </a:r>
          </a:p>
          <a:p>
            <a:endParaRPr lang="es-CR" sz="2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19B80C5B-62C7-440A-8A99-25516C7A7B67}"/>
              </a:ext>
            </a:extLst>
          </p:cNvPr>
          <p:cNvSpPr txBox="1">
            <a:spLocks/>
          </p:cNvSpPr>
          <p:nvPr/>
        </p:nvSpPr>
        <p:spPr>
          <a:xfrm>
            <a:off x="1091589" y="2102663"/>
            <a:ext cx="5962008" cy="1659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R" sz="3600" b="1" dirty="0">
                <a:solidFill>
                  <a:schemeClr val="bg1"/>
                </a:solidFill>
              </a:rPr>
              <a:t>Lo que nosotros podemos hacer por nosotros mismos</a:t>
            </a:r>
          </a:p>
        </p:txBody>
      </p:sp>
    </p:spTree>
    <p:extLst>
      <p:ext uri="{BB962C8B-B14F-4D97-AF65-F5344CB8AC3E}">
        <p14:creationId xmlns:p14="http://schemas.microsoft.com/office/powerpoint/2010/main" val="392399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6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8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507F40A-E049-4202-B91D-66A26D95C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484" y="1733550"/>
            <a:ext cx="4805996" cy="4705034"/>
          </a:xfrm>
        </p:spPr>
        <p:txBody>
          <a:bodyPr anchor="t">
            <a:normAutofit/>
          </a:bodyPr>
          <a:lstStyle/>
          <a:p>
            <a:r>
              <a:rPr lang="es-CR" sz="4000" dirty="0">
                <a:solidFill>
                  <a:schemeClr val="tx2"/>
                </a:solidFill>
                <a:latin typeface="+mn-lt"/>
              </a:rPr>
              <a:t>Ayude a las personas a conectarse con sus familiares y seres queridos para reducir la angustia y la sensación de aislamiento.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9775B0-ECD4-424F-9907-8638C5AAC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" y="419416"/>
            <a:ext cx="6143103" cy="1143000"/>
          </a:xfrm>
        </p:spPr>
        <p:txBody>
          <a:bodyPr anchor="b">
            <a:noAutofit/>
          </a:bodyPr>
          <a:lstStyle/>
          <a:p>
            <a:r>
              <a:rPr lang="es-CR" sz="4000" b="1" dirty="0">
                <a:solidFill>
                  <a:schemeClr val="tx2"/>
                </a:solidFill>
                <a:latin typeface="+mj-lt"/>
              </a:rPr>
              <a:t>Lo que nosotros podemos hacer por otros</a:t>
            </a:r>
          </a:p>
        </p:txBody>
      </p:sp>
      <p:sp>
        <p:nvSpPr>
          <p:cNvPr id="25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Graphic 13">
            <a:extLst>
              <a:ext uri="{FF2B5EF4-FFF2-40B4-BE49-F238E27FC236}">
                <a16:creationId xmlns:a16="http://schemas.microsoft.com/office/drawing/2014/main" id="{59A7D748-E725-4E1D-A4F7-1C8B738BA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9770" y="1815320"/>
            <a:ext cx="4141760" cy="41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85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3887A53-816C-4A63-AE30-00DBE3AA4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07" y="640081"/>
            <a:ext cx="3377183" cy="143255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Posibles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reacciones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A4AA02-BF03-48EB-A8A3-1F9DEA8B7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557" y="2550283"/>
            <a:ext cx="3377184" cy="3891157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  <a:latin typeface="+mn-lt"/>
              </a:rPr>
              <a:t>Temor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 y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preocupación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 por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nuestra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salud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 y la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salud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nuestros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seres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queridos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Imagen 6" descr="Imagen que contiene hombre, vistiendo, oscuro, camisa&#10;&#10;Descripción generada automáticamente">
            <a:extLst>
              <a:ext uri="{FF2B5EF4-FFF2-40B4-BE49-F238E27FC236}">
                <a16:creationId xmlns:a16="http://schemas.microsoft.com/office/drawing/2014/main" id="{A0374ACA-A7C7-4A72-87C4-8251036544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838" b="23839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27B07E0-AB51-4B54-B62C-BCB70166C6CD}"/>
              </a:ext>
            </a:extLst>
          </p:cNvPr>
          <p:cNvSpPr txBox="1"/>
          <p:nvPr/>
        </p:nvSpPr>
        <p:spPr>
          <a:xfrm>
            <a:off x="9857708" y="6870700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4" tooltip="https://www.flickr.com/photos/anieto2k/2724702169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AFA7A59-8161-4729-A0DF-7EF1304BF582}"/>
              </a:ext>
            </a:extLst>
          </p:cNvPr>
          <p:cNvSpPr txBox="1"/>
          <p:nvPr/>
        </p:nvSpPr>
        <p:spPr>
          <a:xfrm>
            <a:off x="9857709" y="6657945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://www.psicoglobalia.com/que-es-ser-hipocondriaco-y-consejos-para-sobrellevarl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69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507F40A-E049-4202-B91D-66A26D95C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1721" y="1480604"/>
            <a:ext cx="5313079" cy="5052276"/>
          </a:xfrm>
        </p:spPr>
        <p:txBody>
          <a:bodyPr anchor="t">
            <a:normAutofit/>
          </a:bodyPr>
          <a:lstStyle/>
          <a:p>
            <a:r>
              <a:rPr lang="es-CR" dirty="0">
                <a:solidFill>
                  <a:schemeClr val="tx2"/>
                </a:solidFill>
                <a:latin typeface="+mn-lt"/>
              </a:rPr>
              <a:t>Ayude a las personas a conectarse con sus familiares y seres queridos para reducir la angustia y la sensación de aislamiento.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9775B0-ECD4-424F-9907-8638C5AAC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06900" y="183489"/>
            <a:ext cx="6573520" cy="1297115"/>
          </a:xfrm>
        </p:spPr>
        <p:txBody>
          <a:bodyPr anchor="b">
            <a:noAutofit/>
          </a:bodyPr>
          <a:lstStyle/>
          <a:p>
            <a:r>
              <a:rPr lang="es-CR" sz="4000" b="1" dirty="0">
                <a:solidFill>
                  <a:schemeClr val="tx2"/>
                </a:solidFill>
                <a:latin typeface="+mn-lt"/>
              </a:rPr>
              <a:t>Lo que nosotros podemos hacer por otros</a:t>
            </a: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Graphic 13">
            <a:extLst>
              <a:ext uri="{FF2B5EF4-FFF2-40B4-BE49-F238E27FC236}">
                <a16:creationId xmlns:a16="http://schemas.microsoft.com/office/drawing/2014/main" id="{59A7D748-E725-4E1D-A4F7-1C8B738BA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3883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D58E966-456A-48F4-81B4-C4D0C0020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5523C670-74D7-4ED8-BA51-B6FB65570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54331" y="1756600"/>
            <a:ext cx="1080325" cy="4736395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BAEEE533-7CA5-4134-A14A-8575F66C6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46901" y="1357766"/>
            <a:ext cx="687754" cy="430312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E64B7817-E956-406B-A85B-5AEF36B1F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48912" y="1135060"/>
            <a:ext cx="409371" cy="416921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id="{92FC9C1F-8CBA-4083-8724-3735C556D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1691" y="1124043"/>
            <a:ext cx="6477233" cy="39781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9A9984A-C47A-460D-B00E-2C994D391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1" y="1445775"/>
            <a:ext cx="5652090" cy="3342435"/>
          </a:xfrm>
        </p:spPr>
        <p:txBody>
          <a:bodyPr anchor="ctr">
            <a:normAutofit/>
          </a:bodyPr>
          <a:lstStyle/>
          <a:p>
            <a:r>
              <a:rPr lang="es-CR" sz="3100" b="1" dirty="0">
                <a:solidFill>
                  <a:srgbClr val="FFFFFF"/>
                </a:solidFill>
              </a:rPr>
              <a:t>Explique a los adultos mayores y personas con discapacidad que es frecuente sentir angustia durante una crisis. Recuérdeles que pedir ayuda y aceptarla  es un signo de fortaleza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D3A320-71F8-43DB-B8BA-FD7B751DC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7225" y="355601"/>
            <a:ext cx="4261727" cy="5305290"/>
          </a:xfrm>
        </p:spPr>
        <p:txBody>
          <a:bodyPr anchor="ctr">
            <a:normAutofit/>
          </a:bodyPr>
          <a:lstStyle/>
          <a:p>
            <a:r>
              <a:rPr lang="es-CR" sz="4800" dirty="0">
                <a:solidFill>
                  <a:schemeClr val="tx2"/>
                </a:solidFill>
                <a:latin typeface="+mn-lt"/>
              </a:rPr>
              <a:t>Lo que nosotros podemos hacer por otros</a:t>
            </a:r>
          </a:p>
          <a:p>
            <a:endParaRPr lang="es-CR" sz="48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2212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CB58083-207D-4F1E-8D94-FB2CCB15F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34636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578FCC-1870-4302-A27B-C1862E46C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45716" r="30135" b="9820"/>
          <a:stretch>
            <a:fillRect/>
          </a:stretch>
        </p:blipFill>
        <p:spPr>
          <a:xfrm rot="16200000" flipH="1">
            <a:off x="4979456" y="2019878"/>
            <a:ext cx="6858000" cy="2818242"/>
          </a:xfrm>
          <a:custGeom>
            <a:avLst/>
            <a:gdLst>
              <a:gd name="connsiteX0" fmla="*/ 0 w 6858000"/>
              <a:gd name="connsiteY0" fmla="*/ 1 h 2818242"/>
              <a:gd name="connsiteX1" fmla="*/ 0 w 6858000"/>
              <a:gd name="connsiteY1" fmla="*/ 2818242 h 2818242"/>
              <a:gd name="connsiteX2" fmla="*/ 6858000 w 6858000"/>
              <a:gd name="connsiteY2" fmla="*/ 2818241 h 2818242"/>
              <a:gd name="connsiteX3" fmla="*/ 6858000 w 6858000"/>
              <a:gd name="connsiteY3" fmla="*/ 0 h 281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2818242">
                <a:moveTo>
                  <a:pt x="0" y="1"/>
                </a:moveTo>
                <a:lnTo>
                  <a:pt x="0" y="2818242"/>
                </a:lnTo>
                <a:lnTo>
                  <a:pt x="6858000" y="2818241"/>
                </a:lnTo>
                <a:lnTo>
                  <a:pt x="6858000" y="0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3044B1C-AB74-4F19-B2F3-5EB42A863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484" y="1365403"/>
            <a:ext cx="6406842" cy="4127194"/>
          </a:xfrm>
        </p:spPr>
        <p:txBody>
          <a:bodyPr anchor="ctr">
            <a:normAutofit/>
          </a:bodyPr>
          <a:lstStyle/>
          <a:p>
            <a:r>
              <a:rPr lang="es-CR" sz="4100" dirty="0">
                <a:solidFill>
                  <a:srgbClr val="FFFFFF"/>
                </a:solidFill>
              </a:rPr>
              <a:t>Tenga preparado un procedimiento y un sistema de remisiones para cualquier personas que manifieste angustia grave o exprese su deseo de lastimarse o lastimar a otras personas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79F4B7-0673-4E75-B16E-2B50261A2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5750" y="1200625"/>
            <a:ext cx="4162425" cy="4456747"/>
          </a:xfrm>
        </p:spPr>
        <p:txBody>
          <a:bodyPr anchor="ctr">
            <a:noAutofit/>
          </a:bodyPr>
          <a:lstStyle/>
          <a:p>
            <a:r>
              <a:rPr lang="es-CR" sz="4400" dirty="0">
                <a:solidFill>
                  <a:srgbClr val="000000"/>
                </a:solidFill>
                <a:latin typeface="+mn-lt"/>
              </a:rPr>
              <a:t>Protocolo de institucional para el abordaje del comportamiento suicida</a:t>
            </a:r>
          </a:p>
        </p:txBody>
      </p:sp>
    </p:spTree>
    <p:extLst>
      <p:ext uri="{BB962C8B-B14F-4D97-AF65-F5344CB8AC3E}">
        <p14:creationId xmlns:p14="http://schemas.microsoft.com/office/powerpoint/2010/main" val="3666778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A0761AF-8E1F-4C80-9F9A-52E58FFD7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828FA75-1A7F-41C1-B014-C968E07BB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-1"/>
            <a:ext cx="759618" cy="6858000"/>
          </a:xfrm>
          <a:custGeom>
            <a:avLst/>
            <a:gdLst>
              <a:gd name="connsiteX0" fmla="*/ 2273 w 759618"/>
              <a:gd name="connsiteY0" fmla="*/ 0 h 6858000"/>
              <a:gd name="connsiteX1" fmla="*/ 759617 w 759618"/>
              <a:gd name="connsiteY1" fmla="*/ 0 h 6858000"/>
              <a:gd name="connsiteX2" fmla="*/ 759617 w 759618"/>
              <a:gd name="connsiteY2" fmla="*/ 1613807 h 6858000"/>
              <a:gd name="connsiteX3" fmla="*/ 759618 w 759618"/>
              <a:gd name="connsiteY3" fmla="*/ 1613808 h 6858000"/>
              <a:gd name="connsiteX4" fmla="*/ 759618 w 759618"/>
              <a:gd name="connsiteY4" fmla="*/ 6858000 h 6858000"/>
              <a:gd name="connsiteX5" fmla="*/ 0 w 759618"/>
              <a:gd name="connsiteY5" fmla="*/ 6391227 h 6858000"/>
              <a:gd name="connsiteX6" fmla="*/ 0 w 759618"/>
              <a:gd name="connsiteY6" fmla="*/ 1147035 h 6858000"/>
              <a:gd name="connsiteX7" fmla="*/ 2273 w 759618"/>
              <a:gd name="connsiteY7" fmla="*/ 11484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618" h="6858000">
                <a:moveTo>
                  <a:pt x="2273" y="0"/>
                </a:moveTo>
                <a:lnTo>
                  <a:pt x="759617" y="0"/>
                </a:lnTo>
                <a:lnTo>
                  <a:pt x="759617" y="1613807"/>
                </a:lnTo>
                <a:lnTo>
                  <a:pt x="759618" y="1613808"/>
                </a:lnTo>
                <a:lnTo>
                  <a:pt x="759618" y="6858000"/>
                </a:lnTo>
                <a:lnTo>
                  <a:pt x="0" y="6391227"/>
                </a:lnTo>
                <a:lnTo>
                  <a:pt x="0" y="1147035"/>
                </a:lnTo>
                <a:lnTo>
                  <a:pt x="2273" y="114843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5E9FC466-D850-4611-9EB8-C0E36A127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879652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Imagen 7" descr="Imagen que contiene persona, puerta, bicicleta, ventana&#10;&#10;Descripción generada automáticamente">
            <a:extLst>
              <a:ext uri="{FF2B5EF4-FFF2-40B4-BE49-F238E27FC236}">
                <a16:creationId xmlns:a16="http://schemas.microsoft.com/office/drawing/2014/main" id="{AED79F87-6312-4EE1-9E8C-994A2EA57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870" r="3" b="3"/>
          <a:stretch/>
        </p:blipFill>
        <p:spPr>
          <a:xfrm>
            <a:off x="20" y="10"/>
            <a:ext cx="4634662" cy="3072374"/>
          </a:xfrm>
          <a:prstGeom prst="rect">
            <a:avLst/>
          </a:prstGeom>
        </p:spPr>
      </p:pic>
      <p:pic>
        <p:nvPicPr>
          <p:cNvPr id="11" name="Imagen 10" descr="Imagen que contiene exterior, gente, edificio, grupo&#10;&#10;Descripción generada automáticamente">
            <a:extLst>
              <a:ext uri="{FF2B5EF4-FFF2-40B4-BE49-F238E27FC236}">
                <a16:creationId xmlns:a16="http://schemas.microsoft.com/office/drawing/2014/main" id="{E8694656-0830-4CEA-A368-3258558AD4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788" b="-1"/>
          <a:stretch/>
        </p:blipFill>
        <p:spPr>
          <a:xfrm>
            <a:off x="20" y="3072385"/>
            <a:ext cx="4635988" cy="3072384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FA052A-5366-46B7-A1E3-A8633C968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072384"/>
            <a:ext cx="4626864" cy="0"/>
          </a:xfrm>
          <a:prstGeom prst="line">
            <a:avLst/>
          </a:prstGeom>
          <a:ln w="12700">
            <a:solidFill>
              <a:srgbClr val="FE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8">
            <a:extLst>
              <a:ext uri="{FF2B5EF4-FFF2-40B4-BE49-F238E27FC236}">
                <a16:creationId xmlns:a16="http://schemas.microsoft.com/office/drawing/2014/main" id="{5DF4073D-003B-4CD7-B8D0-D9702A12A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"/>
            <a:ext cx="728717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29B493-2EB4-4C47-B253-D5A2887F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2841" y="223521"/>
            <a:ext cx="5840770" cy="11379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Para las personas que salen de la cuarentena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92441B-52E9-464D-BD93-B21D9E248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0160" y="1584961"/>
            <a:ext cx="6705600" cy="45598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EFFFF"/>
                </a:solidFill>
                <a:latin typeface="+mn-lt"/>
              </a:rPr>
              <a:t>Sentimientos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encontrados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incluido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el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alivio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después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de la cuarentena.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EFFFF"/>
                </a:solidFill>
                <a:latin typeface="+mn-lt"/>
              </a:rPr>
              <a:t>Temor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y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preocupación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por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su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salud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y la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salud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de sus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seres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queridos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EFFFF"/>
                </a:solidFill>
                <a:latin typeface="+mn-lt"/>
              </a:rPr>
              <a:t>Estrés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a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raíz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de la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experiencia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de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monitorearse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o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estar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bajo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vigilancia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de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otros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para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detectar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signos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y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síntomas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de COVID-19.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EFFFF"/>
                </a:solidFill>
                <a:latin typeface="+mn-lt"/>
              </a:rPr>
              <a:t>Tristeza,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enojo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o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frustración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porque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sus amigos o sus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seres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queridos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tienen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temor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infundado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de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contraer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la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enfermedad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por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tener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contacto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con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usted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aun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cuando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se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haya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determinando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que no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contagia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930BE90-1084-4A09-B21B-DFF637B27E0D}"/>
              </a:ext>
            </a:extLst>
          </p:cNvPr>
          <p:cNvSpPr txBox="1"/>
          <p:nvPr/>
        </p:nvSpPr>
        <p:spPr>
          <a:xfrm>
            <a:off x="2300390" y="2872329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s://www.flickr.com/photos/anieto2k/538189330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E9792D-A634-42D8-BD5B-E4EFBE26CA57}"/>
              </a:ext>
            </a:extLst>
          </p:cNvPr>
          <p:cNvSpPr txBox="1"/>
          <p:nvPr/>
        </p:nvSpPr>
        <p:spPr>
          <a:xfrm>
            <a:off x="2301715" y="5944714"/>
            <a:ext cx="233429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5" tooltip="https://it.wikipedia.org/wiki/Koid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19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A0761AF-8E1F-4C80-9F9A-52E58FFD7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28FA75-1A7F-41C1-B014-C968E07BB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-1"/>
            <a:ext cx="759618" cy="6858000"/>
          </a:xfrm>
          <a:custGeom>
            <a:avLst/>
            <a:gdLst>
              <a:gd name="connsiteX0" fmla="*/ 2273 w 759618"/>
              <a:gd name="connsiteY0" fmla="*/ 0 h 6858000"/>
              <a:gd name="connsiteX1" fmla="*/ 759617 w 759618"/>
              <a:gd name="connsiteY1" fmla="*/ 0 h 6858000"/>
              <a:gd name="connsiteX2" fmla="*/ 759617 w 759618"/>
              <a:gd name="connsiteY2" fmla="*/ 1613807 h 6858000"/>
              <a:gd name="connsiteX3" fmla="*/ 759618 w 759618"/>
              <a:gd name="connsiteY3" fmla="*/ 1613808 h 6858000"/>
              <a:gd name="connsiteX4" fmla="*/ 759618 w 759618"/>
              <a:gd name="connsiteY4" fmla="*/ 6858000 h 6858000"/>
              <a:gd name="connsiteX5" fmla="*/ 0 w 759618"/>
              <a:gd name="connsiteY5" fmla="*/ 6391227 h 6858000"/>
              <a:gd name="connsiteX6" fmla="*/ 0 w 759618"/>
              <a:gd name="connsiteY6" fmla="*/ 1147035 h 6858000"/>
              <a:gd name="connsiteX7" fmla="*/ 2273 w 759618"/>
              <a:gd name="connsiteY7" fmla="*/ 11484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618" h="6858000">
                <a:moveTo>
                  <a:pt x="2273" y="0"/>
                </a:moveTo>
                <a:lnTo>
                  <a:pt x="759617" y="0"/>
                </a:lnTo>
                <a:lnTo>
                  <a:pt x="759617" y="1613807"/>
                </a:lnTo>
                <a:lnTo>
                  <a:pt x="759618" y="1613808"/>
                </a:lnTo>
                <a:lnTo>
                  <a:pt x="759618" y="6858000"/>
                </a:lnTo>
                <a:lnTo>
                  <a:pt x="0" y="6391227"/>
                </a:lnTo>
                <a:lnTo>
                  <a:pt x="0" y="1147035"/>
                </a:lnTo>
                <a:lnTo>
                  <a:pt x="2273" y="114843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5E9FC466-D850-4611-9EB8-C0E36A127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879652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Imagen 4" descr="Imagen que contiene persona, puerta, bicicleta, ventana&#10;&#10;Descripción generada automáticamente">
            <a:extLst>
              <a:ext uri="{FF2B5EF4-FFF2-40B4-BE49-F238E27FC236}">
                <a16:creationId xmlns:a16="http://schemas.microsoft.com/office/drawing/2014/main" id="{FEAD6E48-D313-4A29-B5C9-C927DEEB5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870" r="3" b="3"/>
          <a:stretch/>
        </p:blipFill>
        <p:spPr>
          <a:xfrm>
            <a:off x="20" y="10"/>
            <a:ext cx="4634662" cy="3072374"/>
          </a:xfrm>
          <a:prstGeom prst="rect">
            <a:avLst/>
          </a:prstGeom>
        </p:spPr>
      </p:pic>
      <p:pic>
        <p:nvPicPr>
          <p:cNvPr id="8" name="Imagen 7" descr="Imagen que contiene exterior, gente, edificio, grupo&#10;&#10;Descripción generada automáticamente">
            <a:extLst>
              <a:ext uri="{FF2B5EF4-FFF2-40B4-BE49-F238E27FC236}">
                <a16:creationId xmlns:a16="http://schemas.microsoft.com/office/drawing/2014/main" id="{27AEC68A-1E74-493D-A0E7-FC58E017FA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788" b="-1"/>
          <a:stretch/>
        </p:blipFill>
        <p:spPr>
          <a:xfrm>
            <a:off x="20" y="3072385"/>
            <a:ext cx="4635988" cy="307238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FA052A-5366-46B7-A1E3-A8633C968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072384"/>
            <a:ext cx="4626864" cy="0"/>
          </a:xfrm>
          <a:prstGeom prst="line">
            <a:avLst/>
          </a:prstGeom>
          <a:ln w="12700">
            <a:solidFill>
              <a:srgbClr val="FE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8">
            <a:extLst>
              <a:ext uri="{FF2B5EF4-FFF2-40B4-BE49-F238E27FC236}">
                <a16:creationId xmlns:a16="http://schemas.microsoft.com/office/drawing/2014/main" id="{5DF4073D-003B-4CD7-B8D0-D9702A12A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"/>
            <a:ext cx="728717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29B493-2EB4-4C47-B253-D5A2887F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0160" y="299179"/>
            <a:ext cx="6664960" cy="104309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Para las personas que salen de la cuarentena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92441B-52E9-464D-BD93-B21D9E248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2840" y="1342275"/>
            <a:ext cx="5840770" cy="52165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EFFFF"/>
                </a:solidFill>
                <a:latin typeface="+mn-lt"/>
              </a:rPr>
              <a:t>Sentimientos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encontrados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incluido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el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alivio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después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de la cuarentena.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EFFFF"/>
                </a:solidFill>
                <a:latin typeface="+mn-lt"/>
              </a:rPr>
              <a:t>Temor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y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preocupación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por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su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salud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y la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salud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de sus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seres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queridos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EFFFF"/>
                </a:solidFill>
                <a:latin typeface="+mn-lt"/>
              </a:rPr>
              <a:t>Estrés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a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raíz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de la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experiencia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de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monitorearse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o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estar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bajo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vigilancia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de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otros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para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detectar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signos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y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síntomas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de COVID-19.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EFFFF"/>
                </a:solidFill>
                <a:latin typeface="+mn-lt"/>
              </a:rPr>
              <a:t>Tristeza,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enojo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o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frustración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porque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sus amigos o sus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seres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queridos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tienen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temor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infundado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de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contraer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la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enfermedad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por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tener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contacto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con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usted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aun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cuando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se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haya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determinando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 que no </a:t>
            </a:r>
            <a:r>
              <a:rPr lang="en-US" dirty="0" err="1">
                <a:solidFill>
                  <a:srgbClr val="FEFFFF"/>
                </a:solidFill>
                <a:latin typeface="+mn-lt"/>
              </a:rPr>
              <a:t>contagia</a:t>
            </a:r>
            <a:r>
              <a:rPr lang="en-US" dirty="0">
                <a:solidFill>
                  <a:srgbClr val="FEFFFF"/>
                </a:solidFill>
                <a:latin typeface="+mn-lt"/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A6963F5-6B2C-447C-A78F-E563B6F2D8B4}"/>
              </a:ext>
            </a:extLst>
          </p:cNvPr>
          <p:cNvSpPr txBox="1"/>
          <p:nvPr/>
        </p:nvSpPr>
        <p:spPr>
          <a:xfrm>
            <a:off x="2300390" y="2872329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s://www.flickr.com/photos/anieto2k/538189330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D426492-A660-48A6-8208-DE1E094F4F77}"/>
              </a:ext>
            </a:extLst>
          </p:cNvPr>
          <p:cNvSpPr txBox="1"/>
          <p:nvPr/>
        </p:nvSpPr>
        <p:spPr>
          <a:xfrm>
            <a:off x="2301715" y="5944714"/>
            <a:ext cx="233429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5" tooltip="https://it.wikipedia.org/wiki/Koid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18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C3EFD13-3CD8-4457-B029-DD736C9E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AA9B61C3-6D3C-4B90-B343-810EC252B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63045" y="2216693"/>
            <a:ext cx="7447880" cy="353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F02928-9E62-478C-B9B1-231475452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3099" y="2571909"/>
            <a:ext cx="5875165" cy="2826912"/>
          </a:xfrm>
        </p:spPr>
        <p:txBody>
          <a:bodyPr anchor="ctr">
            <a:normAutofit/>
          </a:bodyPr>
          <a:lstStyle/>
          <a:p>
            <a:r>
              <a:rPr lang="es-CR">
                <a:solidFill>
                  <a:srgbClr val="FFFFFF"/>
                </a:solidFill>
              </a:rPr>
              <a:t>Conocimientos útiles.</a:t>
            </a:r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C1257FDB-F578-4AA9-844B-CF6CFA2FA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63045" y="1515074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9999F923-F60C-4033-A0C7-BA36D1A44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897783" y="1172042"/>
            <a:ext cx="687754" cy="3820237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7">
            <a:extLst>
              <a:ext uri="{FF2B5EF4-FFF2-40B4-BE49-F238E27FC236}">
                <a16:creationId xmlns:a16="http://schemas.microsoft.com/office/drawing/2014/main" id="{F8C27FAF-AD0A-489C-A7B5-16CBFBB06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897783" y="987643"/>
            <a:ext cx="347200" cy="3699706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8">
            <a:extLst>
              <a:ext uri="{FF2B5EF4-FFF2-40B4-BE49-F238E27FC236}">
                <a16:creationId xmlns:a16="http://schemas.microsoft.com/office/drawing/2014/main" id="{583B1E3E-6E8E-4E48-9EA6-56F1E306A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40829" y="965200"/>
            <a:ext cx="3304154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FEF2BA-4369-4EF2-9DA6-E93BCE211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2562" y="1286933"/>
            <a:ext cx="2653285" cy="2843319"/>
          </a:xfrm>
        </p:spPr>
        <p:txBody>
          <a:bodyPr anchor="ctr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CR" sz="2200">
                <a:solidFill>
                  <a:srgbClr val="FFFFFF"/>
                </a:solidFill>
              </a:rPr>
              <a:t>Entender que el estrés traumático secundario puede impactar a cualquier persona que ayuda a familias que sufrieron un evento traumático</a:t>
            </a:r>
          </a:p>
        </p:txBody>
      </p:sp>
    </p:spTree>
    <p:extLst>
      <p:ext uri="{BB962C8B-B14F-4D97-AF65-F5344CB8AC3E}">
        <p14:creationId xmlns:p14="http://schemas.microsoft.com/office/powerpoint/2010/main" val="1134976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C3EFD13-3CD8-4457-B029-DD736C9E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AA9B61C3-6D3C-4B90-B343-810EC252B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63045" y="2216693"/>
            <a:ext cx="7447880" cy="353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B758E3-CD8A-4A67-B47B-0A8BA898C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3099" y="2571909"/>
            <a:ext cx="5875165" cy="2826912"/>
          </a:xfrm>
        </p:spPr>
        <p:txBody>
          <a:bodyPr anchor="ctr">
            <a:norm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CR" sz="3400">
                <a:solidFill>
                  <a:srgbClr val="FFFFFF"/>
                </a:solidFill>
              </a:rPr>
              <a:t>Conocer los síntomas, incluidos los físicos(cansancio, enfermedad) y los mentales (temor, aislamiento, culpa).</a:t>
            </a:r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C1257FDB-F578-4AA9-844B-CF6CFA2FA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63045" y="1515074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9999F923-F60C-4033-A0C7-BA36D1A44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897783" y="1172042"/>
            <a:ext cx="687754" cy="3820237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F8C27FAF-AD0A-489C-A7B5-16CBFBB06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897783" y="987643"/>
            <a:ext cx="347200" cy="3699706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583B1E3E-6E8E-4E48-9EA6-56F1E306A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40829" y="965200"/>
            <a:ext cx="3304154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5ACC48-ACE2-4B88-AFF0-DD279AEE0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2562" y="1286933"/>
            <a:ext cx="2653285" cy="2843319"/>
          </a:xfrm>
        </p:spPr>
        <p:txBody>
          <a:bodyPr anchor="ctr">
            <a:normAutofit/>
          </a:bodyPr>
          <a:lstStyle/>
          <a:p>
            <a:r>
              <a:rPr lang="es-CR" sz="2800">
                <a:solidFill>
                  <a:srgbClr val="FFFFFF"/>
                </a:solidFill>
              </a:rPr>
              <a:t>Conocimientos útiles.</a:t>
            </a:r>
          </a:p>
        </p:txBody>
      </p:sp>
    </p:spTree>
    <p:extLst>
      <p:ext uri="{BB962C8B-B14F-4D97-AF65-F5344CB8AC3E}">
        <p14:creationId xmlns:p14="http://schemas.microsoft.com/office/powerpoint/2010/main" val="3978975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C3EFD13-3CD8-4457-B029-DD736C9E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id="{AA9B61C3-6D3C-4B90-B343-810EC252B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63045" y="2216693"/>
            <a:ext cx="7447880" cy="353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9FC6CE-0DD0-4450-8BFF-43F96AB2E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3099" y="2571909"/>
            <a:ext cx="5875165" cy="2826912"/>
          </a:xfrm>
        </p:spPr>
        <p:txBody>
          <a:bodyPr anchor="ctr">
            <a:norm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CR" sz="3700">
                <a:solidFill>
                  <a:srgbClr val="FFFFFF"/>
                </a:solidFill>
              </a:rPr>
              <a:t>Tomarse un tiempo para que usted y su familia puedan recuperarse de la respuesta a una pandemia</a:t>
            </a: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C1257FDB-F578-4AA9-844B-CF6CFA2FA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63045" y="1515074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9999F923-F60C-4033-A0C7-BA36D1A44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897783" y="1172042"/>
            <a:ext cx="687754" cy="3820237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F8C27FAF-AD0A-489C-A7B5-16CBFBB06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897783" y="987643"/>
            <a:ext cx="347200" cy="3699706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583B1E3E-6E8E-4E48-9EA6-56F1E306A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40829" y="965200"/>
            <a:ext cx="3304154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FF94749-0A04-4955-9B0D-88265CD87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2562" y="1286933"/>
            <a:ext cx="2653285" cy="2843319"/>
          </a:xfrm>
        </p:spPr>
        <p:txBody>
          <a:bodyPr anchor="ctr">
            <a:normAutofit/>
          </a:bodyPr>
          <a:lstStyle/>
          <a:p>
            <a:r>
              <a:rPr lang="es-CR" sz="2800">
                <a:solidFill>
                  <a:srgbClr val="FFFFFF"/>
                </a:solidFill>
              </a:rPr>
              <a:t>Conocimientos útiles.</a:t>
            </a:r>
          </a:p>
        </p:txBody>
      </p:sp>
    </p:spTree>
    <p:extLst>
      <p:ext uri="{BB962C8B-B14F-4D97-AF65-F5344CB8AC3E}">
        <p14:creationId xmlns:p14="http://schemas.microsoft.com/office/powerpoint/2010/main" val="3103532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C3EFD13-3CD8-4457-B029-DD736C9E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AA9B61C3-6D3C-4B90-B343-810EC252B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63045" y="2216693"/>
            <a:ext cx="7447880" cy="353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DD67B6-B0A1-4FC8-BFA2-A39A12781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3099" y="2571909"/>
            <a:ext cx="5875165" cy="2826912"/>
          </a:xfrm>
        </p:spPr>
        <p:txBody>
          <a:bodyPr anchor="ctr">
            <a:norm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CR" sz="3100">
                <a:solidFill>
                  <a:srgbClr val="FFFFFF"/>
                </a:solidFill>
              </a:rPr>
              <a:t>Crear un menú de actividades de cuidado personal que disfrute, como pasar tiempo con amigos y familiares, hacer ejercicio o leer un libro</a:t>
            </a: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C1257FDB-F578-4AA9-844B-CF6CFA2FA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63045" y="1515074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9999F923-F60C-4033-A0C7-BA36D1A44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897783" y="1172042"/>
            <a:ext cx="687754" cy="3820237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F8C27FAF-AD0A-489C-A7B5-16CBFBB06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897783" y="987643"/>
            <a:ext cx="347200" cy="3699706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583B1E3E-6E8E-4E48-9EA6-56F1E306A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40829" y="965200"/>
            <a:ext cx="3304154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F218A5-D4B6-417C-91E0-5BD28C1CF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2562" y="1286933"/>
            <a:ext cx="2653285" cy="2843319"/>
          </a:xfrm>
        </p:spPr>
        <p:txBody>
          <a:bodyPr anchor="ctr">
            <a:normAutofit/>
          </a:bodyPr>
          <a:lstStyle/>
          <a:p>
            <a:r>
              <a:rPr lang="es-CR" sz="2800">
                <a:solidFill>
                  <a:srgbClr val="FFFFFF"/>
                </a:solidFill>
              </a:rPr>
              <a:t>Conocimientos útiles.</a:t>
            </a:r>
          </a:p>
        </p:txBody>
      </p:sp>
    </p:spTree>
    <p:extLst>
      <p:ext uri="{BB962C8B-B14F-4D97-AF65-F5344CB8AC3E}">
        <p14:creationId xmlns:p14="http://schemas.microsoft.com/office/powerpoint/2010/main" val="2750098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C3EFD13-3CD8-4457-B029-DD736C9E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id="{AA9B61C3-6D3C-4B90-B343-810EC252B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63045" y="2216693"/>
            <a:ext cx="7447880" cy="353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29B493-2EB4-4C47-B253-D5A2887F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3099" y="2571909"/>
            <a:ext cx="5875165" cy="2826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R">
                <a:solidFill>
                  <a:srgbClr val="FFFFFF"/>
                </a:solidFill>
              </a:rPr>
              <a:t>Conocimientos útiles.</a:t>
            </a: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C1257FDB-F578-4AA9-844B-CF6CFA2FA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63045" y="1515074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9999F923-F60C-4033-A0C7-BA36D1A44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897783" y="1172042"/>
            <a:ext cx="687754" cy="3820237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F8C27FAF-AD0A-489C-A7B5-16CBFBB06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897783" y="987643"/>
            <a:ext cx="347200" cy="3699706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8">
            <a:extLst>
              <a:ext uri="{FF2B5EF4-FFF2-40B4-BE49-F238E27FC236}">
                <a16:creationId xmlns:a16="http://schemas.microsoft.com/office/drawing/2014/main" id="{583B1E3E-6E8E-4E48-9EA6-56F1E306A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40829" y="965200"/>
            <a:ext cx="3304154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92441B-52E9-464D-BD93-B21D9E248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2562" y="1286933"/>
            <a:ext cx="2653285" cy="28433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571500">
              <a:buFont typeface="Wingdings" panose="05000000000000000000" pitchFamily="2" charset="2"/>
              <a:buChar char="q"/>
            </a:pPr>
            <a:r>
              <a:rPr lang="en-US" sz="2600">
                <a:solidFill>
                  <a:srgbClr val="FFFFFF"/>
                </a:solidFill>
                <a:latin typeface="+mn-lt"/>
              </a:rPr>
              <a:t>Descansar de la cobertura que hacen los medios con respecto al COVID-19</a:t>
            </a:r>
          </a:p>
        </p:txBody>
      </p:sp>
    </p:spTree>
    <p:extLst>
      <p:ext uri="{BB962C8B-B14F-4D97-AF65-F5344CB8AC3E}">
        <p14:creationId xmlns:p14="http://schemas.microsoft.com/office/powerpoint/2010/main" val="1803433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n 6" descr="Imagen que contiene persona, interior, hombre, joven&#10;&#10;Descripción generada automáticamente">
            <a:extLst>
              <a:ext uri="{FF2B5EF4-FFF2-40B4-BE49-F238E27FC236}">
                <a16:creationId xmlns:a16="http://schemas.microsoft.com/office/drawing/2014/main" id="{C9EC6F2E-6B0A-45D1-A559-C1B592E09B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1999" b="-1"/>
          <a:stretch/>
        </p:blipFill>
        <p:spPr>
          <a:xfrm>
            <a:off x="16050" y="10"/>
            <a:ext cx="6095980" cy="6857990"/>
          </a:xfrm>
          <a:prstGeom prst="rect">
            <a:avLst/>
          </a:prstGeom>
        </p:spPr>
      </p:pic>
      <p:pic>
        <p:nvPicPr>
          <p:cNvPr id="10" name="Imagen 9" descr="Un hombre acostado con un reloj&#10;&#10;Descripción generada automáticamente">
            <a:extLst>
              <a:ext uri="{FF2B5EF4-FFF2-40B4-BE49-F238E27FC236}">
                <a16:creationId xmlns:a16="http://schemas.microsoft.com/office/drawing/2014/main" id="{2B89A849-FC33-4E6F-8D0F-33DE9FC542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7192" r="9253"/>
          <a:stretch/>
        </p:blipFill>
        <p:spPr>
          <a:xfrm>
            <a:off x="6095980" y="12710"/>
            <a:ext cx="609600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A4AA02-BF03-48EB-A8A3-1F9DEA8B7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3375" y="2534591"/>
            <a:ext cx="4095750" cy="2589859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2"/>
                </a:solidFill>
                <a:latin typeface="+mn-lt"/>
              </a:rPr>
              <a:t>Cambios</a:t>
            </a:r>
            <a:r>
              <a:rPr lang="en-US" sz="36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n-lt"/>
              </a:rPr>
              <a:t>en</a:t>
            </a:r>
            <a:r>
              <a:rPr lang="en-US" sz="36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n-lt"/>
              </a:rPr>
              <a:t>nuestros</a:t>
            </a:r>
            <a:r>
              <a:rPr lang="en-US" sz="36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n-lt"/>
              </a:rPr>
              <a:t>patrones</a:t>
            </a:r>
            <a:r>
              <a:rPr lang="en-US" sz="3600" dirty="0">
                <a:solidFill>
                  <a:schemeClr val="tx2"/>
                </a:solidFill>
                <a:latin typeface="+mn-lt"/>
              </a:rPr>
              <a:t> de </a:t>
            </a:r>
            <a:r>
              <a:rPr lang="en-US" sz="3600" dirty="0" err="1">
                <a:solidFill>
                  <a:schemeClr val="tx2"/>
                </a:solidFill>
                <a:latin typeface="+mn-lt"/>
              </a:rPr>
              <a:t>sueño</a:t>
            </a:r>
            <a:r>
              <a:rPr lang="en-US" sz="3600" dirty="0">
                <a:solidFill>
                  <a:schemeClr val="tx2"/>
                </a:solidFill>
                <a:latin typeface="+mn-lt"/>
              </a:rPr>
              <a:t> o </a:t>
            </a:r>
            <a:r>
              <a:rPr lang="en-US" sz="3600" dirty="0" err="1">
                <a:solidFill>
                  <a:schemeClr val="tx2"/>
                </a:solidFill>
                <a:latin typeface="+mn-lt"/>
              </a:rPr>
              <a:t>alimentación</a:t>
            </a:r>
            <a:endParaRPr lang="en-US" sz="3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3887A53-816C-4A63-AE30-00DBE3AA4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2976" y="259590"/>
            <a:ext cx="600962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Posibles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reacciones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7B07E0-AB51-4B54-B62C-BCB70166C6CD}"/>
              </a:ext>
            </a:extLst>
          </p:cNvPr>
          <p:cNvSpPr txBox="1"/>
          <p:nvPr/>
        </p:nvSpPr>
        <p:spPr>
          <a:xfrm>
            <a:off x="9857708" y="6870700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6" tooltip="https://www.flickr.com/photos/anieto2k/2724702169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95A8D05-0C4A-4A62-A729-86307E10CB82}"/>
              </a:ext>
            </a:extLst>
          </p:cNvPr>
          <p:cNvSpPr txBox="1"/>
          <p:nvPr/>
        </p:nvSpPr>
        <p:spPr>
          <a:xfrm>
            <a:off x="3609422" y="6657945"/>
            <a:ext cx="24865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://marcocar.blogspot.com/2008/06/consejos-para-evitar-la-falta-de-sueo-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8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B9FCE11-1BE6-4C70-A24B-0E128611B12B}"/>
              </a:ext>
            </a:extLst>
          </p:cNvPr>
          <p:cNvSpPr txBox="1"/>
          <p:nvPr/>
        </p:nvSpPr>
        <p:spPr>
          <a:xfrm>
            <a:off x="9724658" y="6657945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5" tooltip="http://centromujer.republica.com/salud/remedios-naturales-contra-el-insomnio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9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97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4285630-E11A-4CC4-800A-68532E743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069B0493-EC1B-42FD-A38E-D4620EA2C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5782800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96DF6D0-31CE-4603-9372-E30E66A26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8401" y="2580640"/>
            <a:ext cx="4126764" cy="3081931"/>
          </a:xfrm>
        </p:spPr>
        <p:txBody>
          <a:bodyPr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CR" sz="2800" dirty="0">
                <a:solidFill>
                  <a:srgbClr val="FEFFFF"/>
                </a:solidFill>
              </a:rPr>
              <a:t>Pedir ayuda si se siente agobiado o si le preocupa que el COVID 19 esté afectando la capacidad de cuidar a su familia y a sus pacientes que tenía antes del brote.</a:t>
            </a:r>
          </a:p>
          <a:p>
            <a:endParaRPr lang="es-CR" sz="2800" dirty="0">
              <a:solidFill>
                <a:srgbClr val="FEFFFF"/>
              </a:solidFill>
            </a:endParaRPr>
          </a:p>
          <a:p>
            <a:endParaRPr lang="es-CR" sz="2800" dirty="0">
              <a:solidFill>
                <a:srgbClr val="FEFFFF"/>
              </a:solidFill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D263E12D-D6FE-41E6-98B7-EBA88FED2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80FAEE97-8C0C-4ED5-BC7D-C6870947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5BFAC9A7-CED6-40CD-BC73-6B06ECAC2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880D38C5-CFB9-4498-AD9C-38B2BBF65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9168" y="1126737"/>
            <a:ext cx="5795510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29B493-2EB4-4C47-B253-D5A2887F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1113" y="2105665"/>
            <a:ext cx="5149124" cy="932176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s-CR" sz="4800" dirty="0">
                <a:solidFill>
                  <a:srgbClr val="FFFFFF"/>
                </a:solidFill>
              </a:rPr>
              <a:t>Conocimientos útiles.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1422DE-CE16-442C-820C-0E48D628368B}"/>
              </a:ext>
            </a:extLst>
          </p:cNvPr>
          <p:cNvSpPr txBox="1"/>
          <p:nvPr/>
        </p:nvSpPr>
        <p:spPr>
          <a:xfrm>
            <a:off x="6493267" y="173633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655841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125" y="3726"/>
            <a:ext cx="5614875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E3A99F4-C277-4476-80D4-433D5E7A7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39" y="802955"/>
            <a:ext cx="6275735" cy="1454051"/>
          </a:xfrm>
        </p:spPr>
        <p:txBody>
          <a:bodyPr>
            <a:normAutofit fontScale="90000"/>
          </a:bodyPr>
          <a:lstStyle/>
          <a:p>
            <a:r>
              <a:rPr lang="es-CR" b="1" dirty="0">
                <a:solidFill>
                  <a:schemeClr val="tx2"/>
                </a:solidFill>
                <a:latin typeface="+mn-lt"/>
              </a:rPr>
              <a:t>¡Desintoxica tus emociones! </a:t>
            </a:r>
            <a:br>
              <a:rPr lang="es-CR" sz="2800" b="1" dirty="0">
                <a:solidFill>
                  <a:schemeClr val="tx2"/>
                </a:solidFill>
              </a:rPr>
            </a:br>
            <a:br>
              <a:rPr lang="es-CR" sz="2800" b="1" dirty="0">
                <a:solidFill>
                  <a:schemeClr val="tx2"/>
                </a:solidFill>
              </a:rPr>
            </a:br>
            <a:r>
              <a:rPr lang="es-CR" sz="2800" b="1" dirty="0">
                <a:solidFill>
                  <a:schemeClr val="tx2"/>
                </a:solidFill>
                <a:latin typeface="+mn-lt"/>
              </a:rPr>
              <a:t>5 técnicas de higiene emocional</a:t>
            </a:r>
            <a:br>
              <a:rPr lang="es-CR" sz="2800" b="1" dirty="0">
                <a:solidFill>
                  <a:schemeClr val="tx2"/>
                </a:solidFill>
                <a:latin typeface="+mn-lt"/>
              </a:rPr>
            </a:br>
            <a:endParaRPr lang="es-CR" sz="28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9437FF-3F55-4E2B-A7F0-045D7CA1D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53" y="2105026"/>
            <a:ext cx="6126872" cy="4391024"/>
          </a:xfrm>
        </p:spPr>
        <p:txBody>
          <a:bodyPr anchor="ctr">
            <a:normAutofit/>
          </a:bodyPr>
          <a:lstStyle/>
          <a:p>
            <a:r>
              <a:rPr lang="es-MX" sz="2400" dirty="0">
                <a:solidFill>
                  <a:schemeClr val="tx2"/>
                </a:solidFill>
              </a:rPr>
              <a:t>Nuestras emociones, como otros procesos de nuestro organismo, siguen el ritmo universal de carga y descarga. ¿Sabemos soltarlas o las bloqueamos?</a:t>
            </a:r>
          </a:p>
          <a:p>
            <a:r>
              <a:rPr lang="es-MX" sz="2400" dirty="0">
                <a:solidFill>
                  <a:schemeClr val="tx2"/>
                </a:solidFill>
              </a:rPr>
              <a:t>El </a:t>
            </a:r>
            <a:r>
              <a:rPr lang="es-MX" sz="2400" dirty="0" err="1">
                <a:solidFill>
                  <a:schemeClr val="tx2"/>
                </a:solidFill>
              </a:rPr>
              <a:t>higienismo</a:t>
            </a:r>
            <a:r>
              <a:rPr lang="es-MX" sz="2400" dirty="0">
                <a:solidFill>
                  <a:schemeClr val="tx2"/>
                </a:solidFill>
              </a:rPr>
              <a:t> nos aporta claves interesantes para comprender los mecanismos de autocuración y limpieza a nivel físico, mental y emocional: consumir alimentos sanos y naturales, respirar aire puro y combinar adecuadamente ejercicio y reposo. Es importante que busquemos espacios para aplicarlas</a:t>
            </a:r>
            <a:endParaRPr lang="es-CR" sz="2400" dirty="0">
              <a:solidFill>
                <a:schemeClr val="tx2"/>
              </a:solidFill>
            </a:endParaRP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91562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/>
                </a:gs>
                <a:gs pos="23000">
                  <a:schemeClr val="accent1"/>
                </a:gs>
                <a:gs pos="83000">
                  <a:schemeClr val="accent5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0C28A96-53ED-41C9-A776-6D72DEB10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98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59D54EF-2A81-40ED-B062-9ED9F9D9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s-MX" sz="4000" dirty="0">
                <a:solidFill>
                  <a:srgbClr val="FFFFFF"/>
                </a:solidFill>
              </a:rPr>
              <a:t>1. La respiración como higiene-emocional</a:t>
            </a:r>
            <a:br>
              <a:rPr lang="es-MX" sz="4000" dirty="0">
                <a:solidFill>
                  <a:srgbClr val="FFFFFF"/>
                </a:solidFill>
              </a:rPr>
            </a:br>
            <a:endParaRPr lang="es-CR" sz="400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699A3E-9BA0-48DA-80F4-5EA24B7E3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322" y="2190408"/>
            <a:ext cx="4803958" cy="4648542"/>
          </a:xfrm>
        </p:spPr>
        <p:txBody>
          <a:bodyPr>
            <a:noAutofit/>
          </a:bodyPr>
          <a:lstStyle/>
          <a:p>
            <a:r>
              <a:rPr lang="es-MX" sz="1800" b="1" dirty="0">
                <a:solidFill>
                  <a:schemeClr val="tx2"/>
                </a:solidFill>
              </a:rPr>
              <a:t>Podemos observar nuestra forma de respirar y hacernos conscientes </a:t>
            </a:r>
            <a:r>
              <a:rPr lang="es-MX" sz="1800" dirty="0">
                <a:solidFill>
                  <a:schemeClr val="tx2"/>
                </a:solidFill>
              </a:rPr>
              <a:t>de los patrones que hemos automatizado y que pueden alterarla o bloquearla. Una forma de entrenar una respiración saludable es dedicar un tiempo a realizar lentamente las cuatro fases del acto respiratorio:</a:t>
            </a:r>
          </a:p>
          <a:p>
            <a:r>
              <a:rPr lang="es-MX" sz="1800" dirty="0">
                <a:solidFill>
                  <a:schemeClr val="tx2"/>
                </a:solidFill>
              </a:rPr>
              <a:t>Inspirar profundamente.</a:t>
            </a:r>
          </a:p>
          <a:p>
            <a:r>
              <a:rPr lang="es-MX" sz="1800" dirty="0">
                <a:solidFill>
                  <a:schemeClr val="tx2"/>
                </a:solidFill>
              </a:rPr>
              <a:t>Retener el aire para que se movilicen los alveolos pulmonares y se estimule la circulación.</a:t>
            </a:r>
          </a:p>
          <a:p>
            <a:r>
              <a:rPr lang="es-MX" sz="1800" dirty="0">
                <a:solidFill>
                  <a:schemeClr val="tx2"/>
                </a:solidFill>
              </a:rPr>
              <a:t>Espirar vaciando los pulmones.</a:t>
            </a:r>
          </a:p>
          <a:p>
            <a:r>
              <a:rPr lang="es-MX" sz="1800" dirty="0">
                <a:solidFill>
                  <a:schemeClr val="tx2"/>
                </a:solidFill>
              </a:rPr>
              <a:t>Hacer una pausa antes de la inspiración siguiente.</a:t>
            </a:r>
          </a:p>
          <a:p>
            <a:r>
              <a:rPr lang="es-MX" sz="1800" b="1" dirty="0">
                <a:solidFill>
                  <a:schemeClr val="tx2"/>
                </a:solidFill>
              </a:rPr>
              <a:t>Cuanto más </a:t>
            </a:r>
            <a:r>
              <a:rPr lang="es-MX" sz="1800" b="1" dirty="0" err="1">
                <a:solidFill>
                  <a:schemeClr val="tx2"/>
                </a:solidFill>
              </a:rPr>
              <a:t>ralentizemos</a:t>
            </a:r>
            <a:r>
              <a:rPr lang="es-MX" sz="1800" b="1" dirty="0">
                <a:solidFill>
                  <a:schemeClr val="tx2"/>
                </a:solidFill>
              </a:rPr>
              <a:t> estas fases, más profunda y completa será la respiración.</a:t>
            </a:r>
            <a:endParaRPr lang="es-MX" sz="1800" dirty="0">
              <a:solidFill>
                <a:schemeClr val="tx2"/>
              </a:solidFill>
            </a:endParaRPr>
          </a:p>
          <a:p>
            <a:endParaRPr lang="es-CR" sz="1800" dirty="0">
              <a:solidFill>
                <a:schemeClr val="tx2"/>
              </a:solidFill>
            </a:endParaRPr>
          </a:p>
        </p:txBody>
      </p:sp>
      <p:pic>
        <p:nvPicPr>
          <p:cNvPr id="5" name="Imagen 4" descr="Imagen que contiene pasto, campo, niño, joven&#10;&#10;Descripción generada automáticamente">
            <a:extLst>
              <a:ext uri="{FF2B5EF4-FFF2-40B4-BE49-F238E27FC236}">
                <a16:creationId xmlns:a16="http://schemas.microsoft.com/office/drawing/2014/main" id="{A57B7E49-21F7-4906-8697-275E8775A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723" r="23262" b="2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11289C4-BB63-4126-9FC6-B9EA1C22903B}"/>
              </a:ext>
            </a:extLst>
          </p:cNvPr>
          <p:cNvSpPr txBox="1"/>
          <p:nvPr/>
        </p:nvSpPr>
        <p:spPr>
          <a:xfrm>
            <a:off x="8433954" y="5855693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s://www.voxcorpore.com/respira-bien-y-acertara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2808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9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40CA331-F129-462A-9D21-00E5A63B0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s-MX" sz="4000">
                <a:solidFill>
                  <a:srgbClr val="FFFFFF"/>
                </a:solidFill>
              </a:rPr>
              <a:t>2. Potenciar la carga positiva</a:t>
            </a:r>
            <a:br>
              <a:rPr lang="es-MX" sz="4000">
                <a:solidFill>
                  <a:srgbClr val="FFFFFF"/>
                </a:solidFill>
              </a:rPr>
            </a:br>
            <a:endParaRPr lang="es-CR" sz="400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8F340B-9174-4991-89FC-1220514CE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322" y="2301262"/>
            <a:ext cx="4673183" cy="4180818"/>
          </a:xfrm>
        </p:spPr>
        <p:txBody>
          <a:bodyPr>
            <a:noAutofit/>
          </a:bodyPr>
          <a:lstStyle/>
          <a:p>
            <a:r>
              <a:rPr lang="es-MX" sz="2200" dirty="0"/>
              <a:t>Es el primer paso para reducir la entrada de tóxicos. </a:t>
            </a:r>
            <a:r>
              <a:rPr lang="es-MX" sz="2200" b="1" dirty="0"/>
              <a:t>Podemos conseguirlo con actividades sencillas:</a:t>
            </a:r>
            <a:endParaRPr lang="es-MX" sz="2200" dirty="0"/>
          </a:p>
          <a:p>
            <a:r>
              <a:rPr lang="es-MX" sz="2200" b="1" dirty="0"/>
              <a:t>Contemplar paisajes que nos transmitan paz</a:t>
            </a:r>
            <a:r>
              <a:rPr lang="es-MX" sz="2200" dirty="0"/>
              <a:t>, calma o relajación; o que nos estimulen y nos ayuden a explorar una gama más extensa y sutil de emociones.</a:t>
            </a:r>
          </a:p>
          <a:p>
            <a:r>
              <a:rPr lang="es-MX" sz="2200" b="1" dirty="0"/>
              <a:t>Leer escritos positivos,</a:t>
            </a:r>
            <a:r>
              <a:rPr lang="es-MX" sz="2200" dirty="0"/>
              <a:t> escuchar piezas musicales armoniosas y bellas, contemplar imágenes artísticas que transmitan armonía y serenidad.</a:t>
            </a:r>
          </a:p>
          <a:p>
            <a:endParaRPr lang="es-CR" sz="2200" dirty="0"/>
          </a:p>
        </p:txBody>
      </p:sp>
      <p:pic>
        <p:nvPicPr>
          <p:cNvPr id="6" name="Imagen 5" descr="Una caricatura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C0A626FC-1F93-44DF-83A1-DDA6331A7A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388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BD363D8-7364-4E34-8378-083C589DB92A}"/>
              </a:ext>
            </a:extLst>
          </p:cNvPr>
          <p:cNvSpPr txBox="1"/>
          <p:nvPr/>
        </p:nvSpPr>
        <p:spPr>
          <a:xfrm>
            <a:off x="8687228" y="5855693"/>
            <a:ext cx="22140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://destinolariojablog.wordpres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61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A9260FE5-AD89-4D26-894A-8293182569A1}"/>
              </a:ext>
            </a:extLst>
          </p:cNvPr>
          <p:cNvSpPr/>
          <p:nvPr/>
        </p:nvSpPr>
        <p:spPr>
          <a:xfrm>
            <a:off x="1047280" y="759805"/>
            <a:ext cx="10306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Permitir la descarga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635621-1533-4C8E-9070-484BF105E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646" y="2209458"/>
            <a:ext cx="4569860" cy="444534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800" b="1" dirty="0"/>
              <a:t>Es la </a:t>
            </a:r>
            <a:r>
              <a:rPr lang="en-US" sz="1800" b="1" dirty="0" err="1"/>
              <a:t>actitud</a:t>
            </a:r>
            <a:r>
              <a:rPr lang="en-US" sz="1800" b="1" dirty="0"/>
              <a:t> </a:t>
            </a:r>
            <a:r>
              <a:rPr lang="en-US" sz="1800" b="1" dirty="0" err="1"/>
              <a:t>correcta</a:t>
            </a:r>
            <a:r>
              <a:rPr lang="en-US" sz="1800" b="1" dirty="0"/>
              <a:t> ante la </a:t>
            </a:r>
            <a:r>
              <a:rPr lang="en-US" sz="1800" b="1" dirty="0" err="1"/>
              <a:t>necesidad</a:t>
            </a:r>
            <a:r>
              <a:rPr lang="en-US" sz="1800" b="1" dirty="0"/>
              <a:t> que el </a:t>
            </a:r>
            <a:r>
              <a:rPr lang="en-US" sz="1800" b="1" dirty="0" err="1"/>
              <a:t>organismo</a:t>
            </a:r>
            <a:r>
              <a:rPr lang="en-US" sz="1800" dirty="0"/>
              <a:t> </a:t>
            </a:r>
            <a:r>
              <a:rPr lang="en-US" sz="1800" dirty="0" err="1"/>
              <a:t>tiene</a:t>
            </a:r>
            <a:r>
              <a:rPr lang="en-US" sz="1800" dirty="0"/>
              <a:t> de </a:t>
            </a:r>
            <a:r>
              <a:rPr lang="en-US" sz="1800" dirty="0" err="1"/>
              <a:t>exteriorizar</a:t>
            </a:r>
            <a:r>
              <a:rPr lang="en-US" sz="1800" dirty="0"/>
              <a:t>. Si </a:t>
            </a:r>
            <a:r>
              <a:rPr lang="en-US" sz="1800" dirty="0" err="1"/>
              <a:t>bloqueamos</a:t>
            </a:r>
            <a:r>
              <a:rPr lang="en-US" sz="1800" dirty="0"/>
              <a:t> </a:t>
            </a:r>
            <a:r>
              <a:rPr lang="en-US" sz="1800" dirty="0" err="1"/>
              <a:t>estos</a:t>
            </a:r>
            <a:r>
              <a:rPr lang="en-US" sz="1800" dirty="0"/>
              <a:t> </a:t>
            </a:r>
            <a:r>
              <a:rPr lang="en-US" sz="1800" dirty="0" err="1"/>
              <a:t>desahogos</a:t>
            </a:r>
            <a:r>
              <a:rPr lang="en-US" sz="1800" dirty="0"/>
              <a:t>, solo </a:t>
            </a:r>
            <a:r>
              <a:rPr lang="en-US" sz="1800" dirty="0" err="1"/>
              <a:t>conseguiremos</a:t>
            </a:r>
            <a:r>
              <a:rPr lang="en-US" sz="1800" dirty="0"/>
              <a:t> </a:t>
            </a:r>
            <a:r>
              <a:rPr lang="en-US" sz="1800" dirty="0" err="1"/>
              <a:t>acumular</a:t>
            </a:r>
            <a:r>
              <a:rPr lang="en-US" sz="1800" dirty="0"/>
              <a:t> los </a:t>
            </a:r>
            <a:r>
              <a:rPr lang="en-US" sz="1800" dirty="0" err="1"/>
              <a:t>tóxicos</a:t>
            </a:r>
            <a:r>
              <a:rPr lang="en-US" sz="1800" dirty="0"/>
              <a:t> con las </a:t>
            </a:r>
            <a:r>
              <a:rPr lang="en-US" sz="1800" dirty="0" err="1"/>
              <a:t>inevitables</a:t>
            </a:r>
            <a:r>
              <a:rPr lang="en-US" sz="1800" dirty="0"/>
              <a:t> </a:t>
            </a:r>
            <a:r>
              <a:rPr lang="en-US" sz="1800" dirty="0" err="1"/>
              <a:t>consecuencias</a:t>
            </a:r>
            <a:r>
              <a:rPr lang="en-US" sz="1800" dirty="0"/>
              <a:t> </a:t>
            </a:r>
            <a:r>
              <a:rPr lang="en-US" sz="1800" dirty="0" err="1"/>
              <a:t>perjudiciales</a:t>
            </a:r>
            <a:r>
              <a:rPr lang="en-US" sz="1800" dirty="0"/>
              <a:t> para la </a:t>
            </a:r>
            <a:r>
              <a:rPr lang="en-US" sz="1800" dirty="0" err="1"/>
              <a:t>salud</a:t>
            </a:r>
            <a:r>
              <a:rPr lang="en-US" sz="1800" dirty="0"/>
              <a:t>. Lo </a:t>
            </a:r>
            <a:r>
              <a:rPr lang="en-US" sz="1800" dirty="0" err="1"/>
              <a:t>mismo</a:t>
            </a:r>
            <a:r>
              <a:rPr lang="en-US" sz="1800" dirty="0"/>
              <a:t> </a:t>
            </a:r>
            <a:r>
              <a:rPr lang="en-US" sz="1800" dirty="0" err="1"/>
              <a:t>sucede</a:t>
            </a:r>
            <a:r>
              <a:rPr lang="en-US" sz="1800" dirty="0"/>
              <a:t> </a:t>
            </a:r>
            <a:r>
              <a:rPr lang="en-US" sz="1800" dirty="0" err="1"/>
              <a:t>cuando</a:t>
            </a:r>
            <a:r>
              <a:rPr lang="en-US" sz="1800" dirty="0"/>
              <a:t> </a:t>
            </a:r>
            <a:r>
              <a:rPr lang="en-US" sz="1800" dirty="0" err="1"/>
              <a:t>callamos</a:t>
            </a:r>
            <a:r>
              <a:rPr lang="en-US" sz="1800" dirty="0"/>
              <a:t> algo que </a:t>
            </a:r>
            <a:r>
              <a:rPr lang="en-US" sz="1800" dirty="0" err="1"/>
              <a:t>sentimos</a:t>
            </a:r>
            <a:r>
              <a:rPr lang="en-US" sz="1800" dirty="0"/>
              <a:t> que </a:t>
            </a:r>
            <a:r>
              <a:rPr lang="en-US" sz="1800" dirty="0" err="1"/>
              <a:t>deberíamos</a:t>
            </a:r>
            <a:r>
              <a:rPr lang="en-US" sz="1800" dirty="0"/>
              <a:t> </a:t>
            </a:r>
            <a:r>
              <a:rPr lang="en-US" sz="1800" dirty="0" err="1"/>
              <a:t>decir</a:t>
            </a:r>
            <a:r>
              <a:rPr lang="en-US" sz="1800" dirty="0"/>
              <a:t>, </a:t>
            </a:r>
            <a:r>
              <a:rPr lang="en-US" sz="1800" dirty="0" err="1"/>
              <a:t>cuando</a:t>
            </a:r>
            <a:r>
              <a:rPr lang="en-US" sz="1800" dirty="0"/>
              <a:t> </a:t>
            </a:r>
            <a:r>
              <a:rPr lang="en-US" sz="1800" dirty="0" err="1"/>
              <a:t>nos</a:t>
            </a:r>
            <a:r>
              <a:rPr lang="en-US" sz="1800" dirty="0"/>
              <a:t> </a:t>
            </a:r>
            <a:r>
              <a:rPr lang="en-US" sz="1800" dirty="0" err="1"/>
              <a:t>obligamos</a:t>
            </a:r>
            <a:r>
              <a:rPr lang="en-US" sz="1800" dirty="0"/>
              <a:t> a </a:t>
            </a:r>
            <a:r>
              <a:rPr lang="en-US" sz="1800" dirty="0" err="1"/>
              <a:t>tranquilizarnos</a:t>
            </a:r>
            <a:r>
              <a:rPr lang="en-US" sz="1800" dirty="0"/>
              <a:t> o </a:t>
            </a:r>
            <a:r>
              <a:rPr lang="en-US" sz="1800" dirty="0" err="1"/>
              <a:t>nos</a:t>
            </a:r>
            <a:r>
              <a:rPr lang="en-US" sz="1800" dirty="0"/>
              <a:t> </a:t>
            </a:r>
            <a:r>
              <a:rPr lang="en-US" sz="1800" dirty="0" err="1"/>
              <a:t>piden</a:t>
            </a:r>
            <a:r>
              <a:rPr lang="en-US" sz="1800" dirty="0"/>
              <a:t> que no </a:t>
            </a:r>
            <a:r>
              <a:rPr lang="en-US" sz="1800" dirty="0" err="1"/>
              <a:t>gritemos</a:t>
            </a:r>
            <a:r>
              <a:rPr lang="en-US" sz="1800" dirty="0"/>
              <a:t>, </a:t>
            </a:r>
            <a:r>
              <a:rPr lang="en-US" sz="1800" dirty="0" err="1"/>
              <a:t>incluso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lo </a:t>
            </a:r>
            <a:r>
              <a:rPr lang="en-US" sz="1800" dirty="0" err="1"/>
              <a:t>hacen</a:t>
            </a:r>
            <a:r>
              <a:rPr lang="en-US" sz="1800" dirty="0"/>
              <a:t> con </a:t>
            </a:r>
            <a:r>
              <a:rPr lang="en-US" sz="1800" dirty="0" err="1"/>
              <a:t>amabilidad</a:t>
            </a:r>
            <a:r>
              <a:rPr lang="en-US" sz="1800" dirty="0"/>
              <a:t>.</a:t>
            </a:r>
          </a:p>
          <a:p>
            <a:r>
              <a:rPr lang="en-US" sz="1800" b="1" dirty="0"/>
              <a:t>Los </a:t>
            </a:r>
            <a:r>
              <a:rPr lang="en-US" sz="1800" b="1" dirty="0" err="1"/>
              <a:t>tóxicos</a:t>
            </a:r>
            <a:r>
              <a:rPr lang="en-US" sz="1800" b="1" dirty="0"/>
              <a:t> </a:t>
            </a:r>
            <a:r>
              <a:rPr lang="en-US" sz="1800" b="1" dirty="0" err="1"/>
              <a:t>acumulados</a:t>
            </a:r>
            <a:r>
              <a:rPr lang="en-US" sz="1800" b="1" dirty="0"/>
              <a:t> </a:t>
            </a:r>
            <a:r>
              <a:rPr lang="en-US" sz="1800" b="1" dirty="0" err="1"/>
              <a:t>terminarán</a:t>
            </a:r>
            <a:r>
              <a:rPr lang="en-US" sz="1800" b="1" dirty="0"/>
              <a:t> </a:t>
            </a:r>
            <a:r>
              <a:rPr lang="en-US" sz="1800" b="1" dirty="0" err="1"/>
              <a:t>desencadenando</a:t>
            </a:r>
            <a:r>
              <a:rPr lang="en-US" sz="1800" b="1" dirty="0"/>
              <a:t> una crisis</a:t>
            </a:r>
            <a:r>
              <a:rPr lang="en-US" sz="1800" dirty="0"/>
              <a:t> de </a:t>
            </a:r>
            <a:r>
              <a:rPr lang="en-US" sz="1800" dirty="0" err="1"/>
              <a:t>limpieza</a:t>
            </a:r>
            <a:r>
              <a:rPr lang="en-US" sz="1800" dirty="0"/>
              <a:t> </a:t>
            </a:r>
            <a:r>
              <a:rPr lang="en-US" sz="1800" dirty="0" err="1"/>
              <a:t>cuando</a:t>
            </a:r>
            <a:r>
              <a:rPr lang="en-US" sz="1800" dirty="0"/>
              <a:t> el </a:t>
            </a:r>
            <a:r>
              <a:rPr lang="en-US" sz="1800" dirty="0" err="1"/>
              <a:t>organismo</a:t>
            </a:r>
            <a:r>
              <a:rPr lang="en-US" sz="1800" dirty="0"/>
              <a:t> no </a:t>
            </a:r>
            <a:r>
              <a:rPr lang="en-US" sz="1800" dirty="0" err="1"/>
              <a:t>pueda</a:t>
            </a:r>
            <a:r>
              <a:rPr lang="en-US" sz="1800" dirty="0"/>
              <a:t> </a:t>
            </a:r>
            <a:r>
              <a:rPr lang="en-US" sz="1800" dirty="0" err="1"/>
              <a:t>contenerlos</a:t>
            </a:r>
            <a:r>
              <a:rPr lang="en-US" sz="1800" dirty="0"/>
              <a:t> por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tiempo</a:t>
            </a:r>
            <a:r>
              <a:rPr lang="en-US" sz="1800" dirty="0"/>
              <a:t>. </a:t>
            </a:r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plano</a:t>
            </a:r>
            <a:r>
              <a:rPr lang="en-US" sz="1800" dirty="0"/>
              <a:t> </a:t>
            </a:r>
            <a:r>
              <a:rPr lang="en-US" sz="1800" dirty="0" err="1"/>
              <a:t>físico</a:t>
            </a:r>
            <a:r>
              <a:rPr lang="en-US" sz="1800" dirty="0"/>
              <a:t>, </a:t>
            </a:r>
            <a:r>
              <a:rPr lang="en-US" sz="1800" dirty="0" err="1"/>
              <a:t>esa</a:t>
            </a:r>
            <a:r>
              <a:rPr lang="en-US" sz="1800" dirty="0"/>
              <a:t> crisis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consistir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vómitos</a:t>
            </a:r>
            <a:r>
              <a:rPr lang="en-US" sz="1800" dirty="0"/>
              <a:t>, </a:t>
            </a:r>
            <a:r>
              <a:rPr lang="en-US" sz="1800" dirty="0" err="1"/>
              <a:t>diarreas</a:t>
            </a:r>
            <a:r>
              <a:rPr lang="en-US" sz="1800" dirty="0"/>
              <a:t> y gripe, o </a:t>
            </a:r>
            <a:r>
              <a:rPr lang="en-US" sz="1800" dirty="0" err="1"/>
              <a:t>cualquiera</a:t>
            </a:r>
            <a:r>
              <a:rPr lang="en-US" sz="1800" dirty="0"/>
              <a:t> de las </a:t>
            </a:r>
            <a:r>
              <a:rPr lang="en-US" sz="1800" dirty="0" err="1"/>
              <a:t>llamadas</a:t>
            </a:r>
            <a:r>
              <a:rPr lang="en-US" sz="1800" dirty="0"/>
              <a:t> “</a:t>
            </a:r>
            <a:r>
              <a:rPr lang="en-US" sz="1800" dirty="0" err="1"/>
              <a:t>enfermedades</a:t>
            </a:r>
            <a:r>
              <a:rPr lang="en-US" sz="1800" dirty="0"/>
              <a:t> </a:t>
            </a:r>
            <a:r>
              <a:rPr lang="en-US" sz="1800" dirty="0" err="1"/>
              <a:t>agudas</a:t>
            </a:r>
            <a:r>
              <a:rPr lang="en-US" sz="1800" dirty="0"/>
              <a:t>” </a:t>
            </a:r>
            <a:r>
              <a:rPr lang="en-US" sz="1800" dirty="0" err="1"/>
              <a:t>desde</a:t>
            </a:r>
            <a:r>
              <a:rPr lang="en-US" sz="1800" dirty="0"/>
              <a:t> la </a:t>
            </a:r>
            <a:r>
              <a:rPr lang="en-US" sz="1800" dirty="0" err="1"/>
              <a:t>óptica</a:t>
            </a:r>
            <a:r>
              <a:rPr lang="en-US" sz="1800" dirty="0"/>
              <a:t> </a:t>
            </a:r>
            <a:r>
              <a:rPr lang="en-US" sz="1800" dirty="0" err="1"/>
              <a:t>médica</a:t>
            </a:r>
            <a:r>
              <a:rPr lang="en-US" sz="1800" dirty="0"/>
              <a:t>.</a:t>
            </a:r>
          </a:p>
          <a:p>
            <a:endParaRPr lang="en-US" sz="18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427D080-F85F-412A-9F64-31AEBD4BD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" r="1" b="1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770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9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A9260FE5-AD89-4D26-894A-8293182569A1}"/>
              </a:ext>
            </a:extLst>
          </p:cNvPr>
          <p:cNvSpPr/>
          <p:nvPr/>
        </p:nvSpPr>
        <p:spPr>
          <a:xfrm>
            <a:off x="1047280" y="759805"/>
            <a:ext cx="10306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Permitir la descarga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635621-1533-4C8E-9070-484BF105E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b="1"/>
              <a:t>En el plano emocional serán berrinches,</a:t>
            </a:r>
            <a:r>
              <a:rPr lang="en-US" sz="2200"/>
              <a:t> gritos, llanto, ataques de risa.</a:t>
            </a:r>
          </a:p>
          <a:p>
            <a:r>
              <a:rPr lang="en-US" sz="2200" b="1"/>
              <a:t>Si reprimimos estas crisis,</a:t>
            </a:r>
            <a:r>
              <a:rPr lang="en-US" sz="2200"/>
              <a:t> transformaremos problemas agudos o puntuales en problemas crónicos, forzaremos al organismo a aceptar un estado permanente de desequilibrio, contención, descontento o angustia.</a:t>
            </a:r>
          </a:p>
          <a:p>
            <a:endParaRPr lang="en-US" sz="220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427D080-F85F-412A-9F64-31AEBD4BD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" r="1" b="1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05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33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7AA57974-7025-4871-B0D9-40659E5AD8F8}"/>
              </a:ext>
            </a:extLst>
          </p:cNvPr>
          <p:cNvSpPr/>
          <p:nvPr/>
        </p:nvSpPr>
        <p:spPr>
          <a:xfrm>
            <a:off x="1047280" y="759805"/>
            <a:ext cx="10306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 Escuchar al otro: permitir su desahogo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1E45C4-E688-4C57-96CB-2335EC636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b="1"/>
              <a:t>El arte de escuchar supone aprender a estar junto a otra persona y hacer que se sienta apoyada sin juicios. </a:t>
            </a:r>
            <a:r>
              <a:rPr lang="en-US" sz="1900"/>
              <a:t>También es recibir los gritos, el enfado, la frustración, sin acallarla, atendiendo con respeto, ofreciendo confianza sin tratar de calmar, sin dar consejos, sin empeñarnos en resolver el problema; abrazándola o tomándola de la mano, si eso la ayuda a confiar en nosotros y a expresarse libremente.</a:t>
            </a:r>
          </a:p>
          <a:p>
            <a:endParaRPr lang="en-US" sz="1900"/>
          </a:p>
        </p:txBody>
      </p:sp>
      <p:pic>
        <p:nvPicPr>
          <p:cNvPr id="5" name="Imagen 4" descr="Imagen que contiene mujer, hombre, traje, gente&#10;&#10;Descripción generada automáticamente">
            <a:extLst>
              <a:ext uri="{FF2B5EF4-FFF2-40B4-BE49-F238E27FC236}">
                <a16:creationId xmlns:a16="http://schemas.microsoft.com/office/drawing/2014/main" id="{B12BA5AE-4C1F-431B-BA97-BB282D2F6E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4528" b="1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AD4EBD7-A6F3-4473-A74D-AA8B7DBC828E}"/>
              </a:ext>
            </a:extLst>
          </p:cNvPr>
          <p:cNvSpPr txBox="1"/>
          <p:nvPr/>
        </p:nvSpPr>
        <p:spPr>
          <a:xfrm>
            <a:off x="8414718" y="5855693"/>
            <a:ext cx="24865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s://manuelgross.blogspot.com/2017/07/3-competencias-y-6-consejos-par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925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1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62970496-8078-48D6-87EB-85F5554691A1}"/>
              </a:ext>
            </a:extLst>
          </p:cNvPr>
          <p:cNvSpPr/>
          <p:nvPr/>
        </p:nvSpPr>
        <p:spPr>
          <a:xfrm>
            <a:off x="1047280" y="759805"/>
            <a:ext cx="10306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 Escuchar al otro: permitir su desahogo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1E45C4-E688-4C57-96CB-2335EC636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322" y="2494450"/>
            <a:ext cx="4359127" cy="38047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b="1" dirty="0" err="1"/>
              <a:t>Cuando</a:t>
            </a:r>
            <a:r>
              <a:rPr lang="en-US" sz="2400" b="1" dirty="0"/>
              <a:t> </a:t>
            </a:r>
            <a:r>
              <a:rPr lang="en-US" sz="2400" b="1" dirty="0" err="1"/>
              <a:t>nos</a:t>
            </a:r>
            <a:r>
              <a:rPr lang="en-US" sz="2400" b="1" dirty="0"/>
              <a:t> </a:t>
            </a:r>
            <a:r>
              <a:rPr lang="en-US" sz="2400" b="1" dirty="0" err="1"/>
              <a:t>relacionamos</a:t>
            </a:r>
            <a:r>
              <a:rPr lang="en-US" sz="2400" b="1" dirty="0"/>
              <a:t> con los </a:t>
            </a:r>
            <a:r>
              <a:rPr lang="en-US" sz="2400" b="1" dirty="0" err="1"/>
              <a:t>niños</a:t>
            </a:r>
            <a:r>
              <a:rPr lang="en-US" sz="2400" b="1" dirty="0"/>
              <a:t> la </a:t>
            </a:r>
            <a:r>
              <a:rPr lang="en-US" sz="2400" b="1" dirty="0" err="1"/>
              <a:t>necesidad</a:t>
            </a:r>
            <a:r>
              <a:rPr lang="en-US" sz="2400" b="1" dirty="0"/>
              <a:t> de </a:t>
            </a:r>
            <a:r>
              <a:rPr lang="en-US" sz="2400" b="1" dirty="0" err="1"/>
              <a:t>dejar</a:t>
            </a:r>
            <a:r>
              <a:rPr lang="en-US" sz="2400" b="1" dirty="0"/>
              <a:t> </a:t>
            </a:r>
            <a:r>
              <a:rPr lang="en-US" sz="2400" b="1" dirty="0" err="1"/>
              <a:t>sentir</a:t>
            </a:r>
            <a:r>
              <a:rPr lang="en-US" sz="2400" b="1" dirty="0"/>
              <a:t> sin </a:t>
            </a:r>
            <a:r>
              <a:rPr lang="en-US" sz="2400" b="1" dirty="0" err="1"/>
              <a:t>juzgar</a:t>
            </a:r>
            <a:r>
              <a:rPr lang="en-US" sz="2400" b="1" dirty="0"/>
              <a:t> y </a:t>
            </a:r>
            <a:r>
              <a:rPr lang="en-US" sz="2400" b="1" dirty="0" err="1"/>
              <a:t>condicionar</a:t>
            </a:r>
            <a:r>
              <a:rPr lang="en-US" sz="2400" dirty="0"/>
              <a:t> es,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cabe</a:t>
            </a:r>
            <a:r>
              <a:rPr lang="en-US" sz="2400" dirty="0"/>
              <a:t>, </a:t>
            </a:r>
            <a:r>
              <a:rPr lang="en-US" sz="2400" dirty="0" err="1"/>
              <a:t>más</a:t>
            </a:r>
            <a:r>
              <a:rPr lang="en-US" sz="2400" dirty="0"/>
              <a:t> </a:t>
            </a:r>
            <a:r>
              <a:rPr lang="en-US" sz="2400" dirty="0" err="1"/>
              <a:t>importante</a:t>
            </a:r>
            <a:r>
              <a:rPr lang="en-US" sz="2400" dirty="0"/>
              <a:t>. </a:t>
            </a:r>
            <a:r>
              <a:rPr lang="en-US" sz="2400" dirty="0" err="1"/>
              <a:t>Debemos</a:t>
            </a:r>
            <a:r>
              <a:rPr lang="en-US" sz="2400" dirty="0"/>
              <a:t> </a:t>
            </a:r>
            <a:r>
              <a:rPr lang="en-US" sz="2400" dirty="0" err="1"/>
              <a:t>abandonar</a:t>
            </a:r>
            <a:r>
              <a:rPr lang="en-US" sz="2400" dirty="0"/>
              <a:t> </a:t>
            </a:r>
            <a:r>
              <a:rPr lang="en-US" sz="2400" dirty="0" err="1"/>
              <a:t>esas</a:t>
            </a:r>
            <a:r>
              <a:rPr lang="en-US" sz="2400" dirty="0"/>
              <a:t> </a:t>
            </a:r>
            <a:r>
              <a:rPr lang="en-US" sz="2400" dirty="0" err="1"/>
              <a:t>frases</a:t>
            </a:r>
            <a:r>
              <a:rPr lang="en-US" sz="2400" dirty="0"/>
              <a:t> que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lugar</a:t>
            </a:r>
            <a:r>
              <a:rPr lang="en-US" sz="2400" dirty="0"/>
              <a:t> de ser </a:t>
            </a:r>
            <a:r>
              <a:rPr lang="en-US" sz="2400" dirty="0" err="1"/>
              <a:t>consuelo</a:t>
            </a:r>
            <a:r>
              <a:rPr lang="en-US" sz="2400" dirty="0"/>
              <a:t> real, </a:t>
            </a:r>
            <a:r>
              <a:rPr lang="en-US" sz="2400" dirty="0" err="1"/>
              <a:t>buscan</a:t>
            </a:r>
            <a:r>
              <a:rPr lang="en-US" sz="2400" dirty="0"/>
              <a:t> </a:t>
            </a:r>
            <a:r>
              <a:rPr lang="en-US" sz="2400" dirty="0" err="1"/>
              <a:t>nuestra</a:t>
            </a:r>
            <a:r>
              <a:rPr lang="en-US" sz="2400" dirty="0"/>
              <a:t> </a:t>
            </a:r>
            <a:r>
              <a:rPr lang="en-US" sz="2400" dirty="0" err="1"/>
              <a:t>comodidad</a:t>
            </a:r>
            <a:r>
              <a:rPr lang="en-US" sz="2400" dirty="0"/>
              <a:t>:“no </a:t>
            </a:r>
            <a:r>
              <a:rPr lang="en-US" sz="2400" dirty="0" err="1"/>
              <a:t>llores</a:t>
            </a:r>
            <a:r>
              <a:rPr lang="en-US" sz="2400" dirty="0"/>
              <a:t>, no </a:t>
            </a:r>
            <a:r>
              <a:rPr lang="en-US" sz="2400" dirty="0" err="1"/>
              <a:t>grites</a:t>
            </a:r>
            <a:r>
              <a:rPr lang="en-US" sz="2400" dirty="0"/>
              <a:t>, no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muevas</a:t>
            </a:r>
            <a:r>
              <a:rPr lang="en-US" sz="2400" dirty="0"/>
              <a:t>…”</a:t>
            </a:r>
          </a:p>
          <a:p>
            <a:endParaRPr lang="en-US" sz="2400" dirty="0"/>
          </a:p>
        </p:txBody>
      </p:sp>
      <p:pic>
        <p:nvPicPr>
          <p:cNvPr id="5" name="Imagen 4" descr="Imagen que contiene persona, niña, sostener, niño&#10;&#10;Descripción generada automáticamente">
            <a:extLst>
              <a:ext uri="{FF2B5EF4-FFF2-40B4-BE49-F238E27FC236}">
                <a16:creationId xmlns:a16="http://schemas.microsoft.com/office/drawing/2014/main" id="{2C4FD353-BD06-4433-9402-DEB9517CE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067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ECA1F5C-F54D-431D-993E-E307E3A6E72F}"/>
              </a:ext>
            </a:extLst>
          </p:cNvPr>
          <p:cNvSpPr txBox="1"/>
          <p:nvPr/>
        </p:nvSpPr>
        <p:spPr>
          <a:xfrm>
            <a:off x="8433954" y="5855693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://www.lacomarcadepuertollano.com/diario/noticia/2011_06_17/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517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33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CC25A752-0DA3-4D06-8935-3948E2C47FFD}"/>
              </a:ext>
            </a:extLst>
          </p:cNvPr>
          <p:cNvSpPr/>
          <p:nvPr/>
        </p:nvSpPr>
        <p:spPr>
          <a:xfrm>
            <a:off x="1047280" y="759805"/>
            <a:ext cx="10306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 Escuchar al otro: permitir su desahogo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1E45C4-E688-4C57-96CB-2335EC636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b="1"/>
              <a:t>Hagamos un esfuerzo sincero y positivo por escuchar tanto sus inquietudes como sus enfados</a:t>
            </a:r>
            <a:r>
              <a:rPr lang="en-US" sz="2200"/>
              <a:t>, así contribuiremos al desarrollo de su salud psíquica y emocional, y les ayudaremos a ser personas más equilibradas y libres, capaces de expresarse, más maduras y, en definitiva, más sanas.</a:t>
            </a:r>
          </a:p>
          <a:p>
            <a:endParaRPr lang="en-US" sz="2200"/>
          </a:p>
        </p:txBody>
      </p:sp>
      <p:pic>
        <p:nvPicPr>
          <p:cNvPr id="5" name="Imagen 4" descr="Imagen que contiene hombre, vistiendo, traje, hablando&#10;&#10;Descripción generada automáticamente">
            <a:extLst>
              <a:ext uri="{FF2B5EF4-FFF2-40B4-BE49-F238E27FC236}">
                <a16:creationId xmlns:a16="http://schemas.microsoft.com/office/drawing/2014/main" id="{9E4350F7-A561-4A93-81C1-0D9AD7AEB2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802" r="37344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84AA28A-E884-4ABF-B101-26F84343A095}"/>
              </a:ext>
            </a:extLst>
          </p:cNvPr>
          <p:cNvSpPr txBox="1"/>
          <p:nvPr/>
        </p:nvSpPr>
        <p:spPr>
          <a:xfrm>
            <a:off x="8414718" y="5855693"/>
            <a:ext cx="24865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://www.rvillanuevarios.com/escuchar-en-el-social-media-midiendo-lo-que-se-habla-de-nosotro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735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ocumento, texto&#10;&#10;Descripción generada automáticamente">
            <a:extLst>
              <a:ext uri="{FF2B5EF4-FFF2-40B4-BE49-F238E27FC236}">
                <a16:creationId xmlns:a16="http://schemas.microsoft.com/office/drawing/2014/main" id="{370CBBC6-A0A5-4C96-B98C-A3033A0B2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7706" r="20419"/>
          <a:stretch/>
        </p:blipFill>
        <p:spPr>
          <a:xfrm>
            <a:off x="0" y="0"/>
            <a:ext cx="6324601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500EA8-ABE8-4215-8EA7-A567793DA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0156" y="1685925"/>
            <a:ext cx="4869179" cy="4019329"/>
          </a:xfrm>
        </p:spPr>
        <p:txBody>
          <a:bodyPr anchor="b">
            <a:noAutofit/>
          </a:bodyPr>
          <a:lstStyle/>
          <a:p>
            <a:r>
              <a:rPr lang="es-MX" sz="3600" dirty="0">
                <a:solidFill>
                  <a:srgbClr val="000000"/>
                </a:solidFill>
              </a:rPr>
              <a:t>De hecho, esa ha sido siempre la función de los diarios íntimos: allí podemos expresar espontáneamente nuestras inquietudes y experiencias, nuestros sueños y proyectos.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555F809-B0A6-4702-B5D2-114AD0267AD8}"/>
              </a:ext>
            </a:extLst>
          </p:cNvPr>
          <p:cNvSpPr txBox="1"/>
          <p:nvPr/>
        </p:nvSpPr>
        <p:spPr>
          <a:xfrm>
            <a:off x="4098624" y="6657945"/>
            <a:ext cx="22140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s://laventanaciudadana.cl/escribir-es-ecrire-ces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20A7A53-40C0-45B7-BAE5-8D37D6C286F8}"/>
              </a:ext>
            </a:extLst>
          </p:cNvPr>
          <p:cNvSpPr/>
          <p:nvPr/>
        </p:nvSpPr>
        <p:spPr>
          <a:xfrm>
            <a:off x="6312692" y="540191"/>
            <a:ext cx="5452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tx2"/>
                </a:solidFill>
              </a:rPr>
              <a:t>5. Escribir para expresar emociones</a:t>
            </a:r>
          </a:p>
        </p:txBody>
      </p:sp>
    </p:spTree>
    <p:extLst>
      <p:ext uri="{BB962C8B-B14F-4D97-AF65-F5344CB8AC3E}">
        <p14:creationId xmlns:p14="http://schemas.microsoft.com/office/powerpoint/2010/main" val="1599021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3887A53-816C-4A63-AE30-00DBE3AA4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4735" y="640081"/>
            <a:ext cx="3377183" cy="142239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Posibles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reacciones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A4AA02-BF03-48EB-A8A3-1F9DEA8B7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4480" y="2326641"/>
            <a:ext cx="3891279" cy="3891280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endParaRPr lang="en-US" sz="4400" dirty="0">
              <a:solidFill>
                <a:schemeClr val="bg1"/>
              </a:solidFill>
              <a:latin typeface="+mn-lt"/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  <a:latin typeface="+mn-lt"/>
              </a:rPr>
              <a:t>Dificultades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para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dormir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o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concentrarse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Imagen 6" descr="Imagen que contiene cama, pequeño, niña, joven&#10;&#10;Descripción generada automáticamente">
            <a:extLst>
              <a:ext uri="{FF2B5EF4-FFF2-40B4-BE49-F238E27FC236}">
                <a16:creationId xmlns:a16="http://schemas.microsoft.com/office/drawing/2014/main" id="{2DA183CD-1DC0-4EDF-A4F4-18D3C0B99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207" r="14456" b="-1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27B07E0-AB51-4B54-B62C-BCB70166C6CD}"/>
              </a:ext>
            </a:extLst>
          </p:cNvPr>
          <p:cNvSpPr txBox="1"/>
          <p:nvPr/>
        </p:nvSpPr>
        <p:spPr>
          <a:xfrm>
            <a:off x="9857708" y="6870700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4" tooltip="https://www.flickr.com/photos/anieto2k/2724702169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44C7C40-35EB-43B5-9EE7-E1E12B6D28A9}"/>
              </a:ext>
            </a:extLst>
          </p:cNvPr>
          <p:cNvSpPr txBox="1"/>
          <p:nvPr/>
        </p:nvSpPr>
        <p:spPr>
          <a:xfrm>
            <a:off x="5067314" y="6657945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s://caminosquenollevanaroma.wordpress.com/2012/03/02/consumo-y-recarga-de-energia-vita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243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500EA8-ABE8-4215-8EA7-A567793DA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1123950"/>
            <a:ext cx="4706803" cy="5533995"/>
          </a:xfrm>
        </p:spPr>
        <p:txBody>
          <a:bodyPr anchor="ctr">
            <a:noAutofit/>
          </a:bodyPr>
          <a:lstStyle/>
          <a:p>
            <a:r>
              <a:rPr lang="es-MX" sz="2400" dirty="0">
                <a:solidFill>
                  <a:srgbClr val="000000"/>
                </a:solidFill>
              </a:rPr>
              <a:t>También existen formas dirigidas o regladas para escribir con el propósito expreso de hacer limpieza emocional. El “Diario intensivo” de Ira </a:t>
            </a:r>
            <a:r>
              <a:rPr lang="es-MX" sz="2400" dirty="0" err="1">
                <a:solidFill>
                  <a:srgbClr val="000000"/>
                </a:solidFill>
              </a:rPr>
              <a:t>Progoff</a:t>
            </a:r>
            <a:r>
              <a:rPr lang="es-MX" sz="2400" dirty="0">
                <a:solidFill>
                  <a:srgbClr val="000000"/>
                </a:solidFill>
              </a:rPr>
              <a:t>, propone una serie de ejercicios sistematizados para conectar con el yo profundo. Solo hay que reservar un momento de tranquilidad y silencio para escribir, comprometerse a ser sinceros, centrarse en acontecimientos internos y prohibirse juzgar, analizar, censurar o interpretar.</a:t>
            </a:r>
          </a:p>
        </p:txBody>
      </p:sp>
      <p:sp>
        <p:nvSpPr>
          <p:cNvPr id="15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 descr="Imagen que contiene documento, texto&#10;&#10;Descripción generada automáticamente">
            <a:extLst>
              <a:ext uri="{FF2B5EF4-FFF2-40B4-BE49-F238E27FC236}">
                <a16:creationId xmlns:a16="http://schemas.microsoft.com/office/drawing/2014/main" id="{370CBBC6-A0A5-4C96-B98C-A3033A0B2C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9202" r="21917" b="1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55F809-B0A6-4702-B5D2-114AD0267AD8}"/>
              </a:ext>
            </a:extLst>
          </p:cNvPr>
          <p:cNvSpPr txBox="1"/>
          <p:nvPr/>
        </p:nvSpPr>
        <p:spPr>
          <a:xfrm>
            <a:off x="9977932" y="6657945"/>
            <a:ext cx="22140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4" tooltip="https://laventanaciudadana.cl/escribir-es-ecrire-ces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1C23570-9835-4C0F-AA53-B391FEF5BD21}"/>
              </a:ext>
            </a:extLst>
          </p:cNvPr>
          <p:cNvSpPr/>
          <p:nvPr/>
        </p:nvSpPr>
        <p:spPr>
          <a:xfrm>
            <a:off x="484900" y="508427"/>
            <a:ext cx="5452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tx2"/>
                </a:solidFill>
              </a:rPr>
              <a:t>5. Escribir para expresar emociones</a:t>
            </a:r>
          </a:p>
        </p:txBody>
      </p:sp>
    </p:spTree>
    <p:extLst>
      <p:ext uri="{BB962C8B-B14F-4D97-AF65-F5344CB8AC3E}">
        <p14:creationId xmlns:p14="http://schemas.microsoft.com/office/powerpoint/2010/main" val="27859770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 descr="Imagen que contiene documento, texto&#10;&#10;Descripción generada automáticamente">
            <a:extLst>
              <a:ext uri="{FF2B5EF4-FFF2-40B4-BE49-F238E27FC236}">
                <a16:creationId xmlns:a16="http://schemas.microsoft.com/office/drawing/2014/main" id="{370CBBC6-A0A5-4C96-B98C-A3033A0B2C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6772" r="19487" b="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500EA8-ABE8-4215-8EA7-A567793DA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9651" y="1751394"/>
            <a:ext cx="6090572" cy="4219575"/>
          </a:xfrm>
        </p:spPr>
        <p:txBody>
          <a:bodyPr anchor="ctr">
            <a:noAutofit/>
          </a:bodyPr>
          <a:lstStyle/>
          <a:p>
            <a:r>
              <a:rPr lang="es-MX" dirty="0">
                <a:solidFill>
                  <a:srgbClr val="000000"/>
                </a:solidFill>
              </a:rPr>
              <a:t>Existe también un ritual simple y radical que consiste en escribir y, a continuación, quemar lo escrito para, así, desterrar pensamientos o emociones perniciosas. Asimismo, innumerables actividades artísticas o artesanales pueden complementarse con la práctica del yoga o la meditación: cantar, bailar, hacer teatro, pasear por la playa o por el campo, bordar…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555F809-B0A6-4702-B5D2-114AD0267AD8}"/>
              </a:ext>
            </a:extLst>
          </p:cNvPr>
          <p:cNvSpPr txBox="1"/>
          <p:nvPr/>
        </p:nvSpPr>
        <p:spPr>
          <a:xfrm>
            <a:off x="9977932" y="6657945"/>
            <a:ext cx="22140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4" tooltip="https://laventanaciudadana.cl/escribir-es-ecrire-ces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C7836F0-CCBF-4DF7-BDCF-273D7B5A56A9}"/>
              </a:ext>
            </a:extLst>
          </p:cNvPr>
          <p:cNvSpPr/>
          <p:nvPr/>
        </p:nvSpPr>
        <p:spPr>
          <a:xfrm>
            <a:off x="5853264" y="687621"/>
            <a:ext cx="5452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tx2"/>
                </a:solidFill>
              </a:rPr>
              <a:t>5. Escribir para expresar emociones</a:t>
            </a:r>
          </a:p>
        </p:txBody>
      </p:sp>
    </p:spTree>
    <p:extLst>
      <p:ext uri="{BB962C8B-B14F-4D97-AF65-F5344CB8AC3E}">
        <p14:creationId xmlns:p14="http://schemas.microsoft.com/office/powerpoint/2010/main" val="29550833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ocumento, texto&#10;&#10;Descripción generada automáticamente">
            <a:extLst>
              <a:ext uri="{FF2B5EF4-FFF2-40B4-BE49-F238E27FC236}">
                <a16:creationId xmlns:a16="http://schemas.microsoft.com/office/drawing/2014/main" id="{370CBBC6-A0A5-4C96-B98C-A3033A0B2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7421" r="20134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500EA8-ABE8-4215-8EA7-A567793DA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1676400"/>
            <a:ext cx="4992546" cy="4895850"/>
          </a:xfrm>
        </p:spPr>
        <p:txBody>
          <a:bodyPr anchor="ctr">
            <a:noAutofit/>
          </a:bodyPr>
          <a:lstStyle/>
          <a:p>
            <a:r>
              <a:rPr lang="es-MX" dirty="0">
                <a:solidFill>
                  <a:srgbClr val="000000"/>
                </a:solidFill>
              </a:rPr>
              <a:t>Cada cual puede buscar la forma que mejor se adapte a sus necesidades o costumbres. En cualquier caso, lo que importa es que esos pensamientos y emociones salgan, combinando la exploración interior, incluidos nuestros resquicios más oscuros, el desahogo emocional y la comunicación con el mundo exterior.</a:t>
            </a:r>
            <a:endParaRPr lang="es-CR" dirty="0">
              <a:solidFill>
                <a:srgbClr val="0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555F809-B0A6-4702-B5D2-114AD0267AD8}"/>
              </a:ext>
            </a:extLst>
          </p:cNvPr>
          <p:cNvSpPr txBox="1"/>
          <p:nvPr/>
        </p:nvSpPr>
        <p:spPr>
          <a:xfrm>
            <a:off x="9977627" y="6657945"/>
            <a:ext cx="22140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s://laventanaciudadana.cl/escribir-es-ecrire-ces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846F9A1-5F26-4E71-B8B4-DB6B68E93D51}"/>
              </a:ext>
            </a:extLst>
          </p:cNvPr>
          <p:cNvSpPr/>
          <p:nvPr/>
        </p:nvSpPr>
        <p:spPr>
          <a:xfrm>
            <a:off x="484900" y="508427"/>
            <a:ext cx="5452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tx2"/>
                </a:solidFill>
              </a:rPr>
              <a:t>5. Escribir para expresar emociones</a:t>
            </a:r>
          </a:p>
        </p:txBody>
      </p:sp>
    </p:spTree>
    <p:extLst>
      <p:ext uri="{BB962C8B-B14F-4D97-AF65-F5344CB8AC3E}">
        <p14:creationId xmlns:p14="http://schemas.microsoft.com/office/powerpoint/2010/main" val="3804667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168E7B-6D42-4B3A-B7A1-17D4C49E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A030C2-9F23-4593-9F99-7B73C232A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B666A4B-E535-4C60-AA1B-B166F3856E57}"/>
              </a:ext>
            </a:extLst>
          </p:cNvPr>
          <p:cNvSpPr txBox="1"/>
          <p:nvPr/>
        </p:nvSpPr>
        <p:spPr>
          <a:xfrm>
            <a:off x="2831207" y="2114550"/>
            <a:ext cx="6739136" cy="14717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i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775092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 descr="Imagen que contiene persona, hombre, camisa, camiseta&#10;&#10;Descripción generada automáticamente">
            <a:extLst>
              <a:ext uri="{FF2B5EF4-FFF2-40B4-BE49-F238E27FC236}">
                <a16:creationId xmlns:a16="http://schemas.microsoft.com/office/drawing/2014/main" id="{0D973A7C-14D3-4244-9BAD-2EC4C53CC4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73" r="11121" b="1"/>
          <a:stretch/>
        </p:blipFill>
        <p:spPr>
          <a:xfrm>
            <a:off x="3132161" y="14742"/>
            <a:ext cx="9059839" cy="685595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3887A53-816C-4A63-AE30-00DBE3AA4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4046" y="344561"/>
            <a:ext cx="4972511" cy="935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Posibles</a:t>
            </a:r>
            <a:r>
              <a:rPr lang="en-US" b="1" dirty="0"/>
              <a:t> </a:t>
            </a:r>
            <a:r>
              <a:rPr lang="en-US" b="1" dirty="0" err="1">
                <a:latin typeface="+mj-lt"/>
              </a:rPr>
              <a:t>reacciones</a:t>
            </a:r>
            <a:r>
              <a:rPr lang="en-US" b="1" dirty="0">
                <a:latin typeface="+mj-lt"/>
              </a:rPr>
              <a:t>: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A4AA02-BF03-48EB-A8A3-1F9DEA8B7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6100" y="1609980"/>
            <a:ext cx="4972512" cy="459442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4400" dirty="0">
              <a:latin typeface="+mn-lt"/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4400" dirty="0" err="1">
                <a:latin typeface="+mn-lt"/>
              </a:rPr>
              <a:t>Agravamiento</a:t>
            </a:r>
            <a:r>
              <a:rPr lang="en-US" sz="4400" dirty="0">
                <a:latin typeface="+mn-lt"/>
              </a:rPr>
              <a:t> de </a:t>
            </a:r>
            <a:r>
              <a:rPr lang="en-US" sz="4400" dirty="0" err="1">
                <a:latin typeface="+mn-lt"/>
              </a:rPr>
              <a:t>problemas</a:t>
            </a:r>
            <a:r>
              <a:rPr lang="en-US" sz="4400" dirty="0">
                <a:latin typeface="+mn-lt"/>
              </a:rPr>
              <a:t> de </a:t>
            </a:r>
            <a:r>
              <a:rPr lang="en-US" sz="4400" dirty="0" err="1">
                <a:latin typeface="+mn-lt"/>
              </a:rPr>
              <a:t>salud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crónicos</a:t>
            </a:r>
            <a:endParaRPr lang="en-US" sz="4400" dirty="0">
              <a:latin typeface="+mn-lt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Imagen 12" descr="Imagen que contiene persona, hombre, interior, tabla&#10;&#10;Descripción generada automáticamente">
            <a:extLst>
              <a:ext uri="{FF2B5EF4-FFF2-40B4-BE49-F238E27FC236}">
                <a16:creationId xmlns:a16="http://schemas.microsoft.com/office/drawing/2014/main" id="{A5036873-AD5E-4C53-925A-E282A99247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2362" r="8307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27B07E0-AB51-4B54-B62C-BCB70166C6CD}"/>
              </a:ext>
            </a:extLst>
          </p:cNvPr>
          <p:cNvSpPr txBox="1"/>
          <p:nvPr/>
        </p:nvSpPr>
        <p:spPr>
          <a:xfrm>
            <a:off x="9857708" y="6870700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6" tooltip="https://www.flickr.com/photos/anieto2k/2724702169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AEE8D82-CCAD-4D20-8F80-7355AB789B78}"/>
              </a:ext>
            </a:extLst>
          </p:cNvPr>
          <p:cNvSpPr txBox="1"/>
          <p:nvPr/>
        </p:nvSpPr>
        <p:spPr>
          <a:xfrm>
            <a:off x="9977931" y="6656924"/>
            <a:ext cx="22140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://presencianoticias.com/2017/06/02/colesterol-alto-ocasiona-graves-problemas-de-salud-imss-veracruz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8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3766C0A-6631-4F00-A9CB-E4659E905D73}"/>
              </a:ext>
            </a:extLst>
          </p:cNvPr>
          <p:cNvSpPr txBox="1"/>
          <p:nvPr/>
        </p:nvSpPr>
        <p:spPr>
          <a:xfrm>
            <a:off x="7491480" y="6870700"/>
            <a:ext cx="23535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5" tooltip="http://freshideen.com/art-deko/contemporary/starke-ruckenschmerzen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9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62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 descr="Imagen que contiene exterior, pasto, negro, tabla&#10;&#10;Descripción generada automáticamente">
            <a:extLst>
              <a:ext uri="{FF2B5EF4-FFF2-40B4-BE49-F238E27FC236}">
                <a16:creationId xmlns:a16="http://schemas.microsoft.com/office/drawing/2014/main" id="{3085465D-85E3-40AD-A708-D38194B1AD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317" r="15832" b="1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6" name="Imagen 15" descr="Imagen que contiene camiseta&#10;&#10;Descripción generada automáticamente">
            <a:extLst>
              <a:ext uri="{FF2B5EF4-FFF2-40B4-BE49-F238E27FC236}">
                <a16:creationId xmlns:a16="http://schemas.microsoft.com/office/drawing/2014/main" id="{F32833DD-F3E2-4336-8253-85356B2CCC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083" r="23864" b="-1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7" name="Imagen 6" descr="Imagen que contiene hombre, tabla, parado, gente&#10;&#10;Descripción generada automáticamente">
            <a:extLst>
              <a:ext uri="{FF2B5EF4-FFF2-40B4-BE49-F238E27FC236}">
                <a16:creationId xmlns:a16="http://schemas.microsoft.com/office/drawing/2014/main" id="{D977DA93-5E2B-45EE-8952-0D60F1A9D5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14931" b="2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3887A53-816C-4A63-AE30-00DBE3AA4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2" y="1478280"/>
            <a:ext cx="3429000" cy="12486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1" dirty="0" err="1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Posibles</a:t>
            </a:r>
            <a:r>
              <a:rPr lang="en-US" sz="40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+mj-lt"/>
              </a:rPr>
              <a:t>reacciones</a:t>
            </a:r>
            <a:r>
              <a:rPr lang="en-US" sz="4000" b="1" dirty="0">
                <a:solidFill>
                  <a:schemeClr val="tx2"/>
                </a:solidFill>
                <a:latin typeface="+mj-lt"/>
              </a:rPr>
              <a:t>: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A4AA02-BF03-48EB-A8A3-1F9DEA8B7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225" y="2781808"/>
            <a:ext cx="3591687" cy="3326384"/>
          </a:xfrm>
        </p:spPr>
        <p:txBody>
          <a:bodyPr vert="horz" lIns="91440" tIns="45720" rIns="91440" bIns="45720" rtlCol="0">
            <a:noAutofit/>
          </a:bodyPr>
          <a:lstStyle/>
          <a:p>
            <a:endParaRPr lang="en-US" sz="4000" dirty="0">
              <a:solidFill>
                <a:schemeClr val="tx2"/>
              </a:solidFill>
              <a:latin typeface="+mn-lt"/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chemeClr val="tx2"/>
                </a:solidFill>
                <a:latin typeface="+mn-lt"/>
              </a:rPr>
              <a:t>Agravamiento</a:t>
            </a:r>
            <a:r>
              <a:rPr lang="en-US" sz="4000" dirty="0">
                <a:solidFill>
                  <a:schemeClr val="tx2"/>
                </a:solidFill>
                <a:latin typeface="+mn-lt"/>
              </a:rPr>
              <a:t> de </a:t>
            </a:r>
            <a:r>
              <a:rPr lang="en-US" sz="4000" dirty="0" err="1">
                <a:solidFill>
                  <a:schemeClr val="tx2"/>
                </a:solidFill>
                <a:latin typeface="+mn-lt"/>
              </a:rPr>
              <a:t>problemas</a:t>
            </a:r>
            <a:r>
              <a:rPr lang="en-US" sz="4000" dirty="0">
                <a:solidFill>
                  <a:schemeClr val="tx2"/>
                </a:solidFill>
                <a:latin typeface="+mn-lt"/>
              </a:rPr>
              <a:t> de </a:t>
            </a:r>
            <a:r>
              <a:rPr lang="en-US" sz="4000" dirty="0" err="1">
                <a:solidFill>
                  <a:schemeClr val="tx2"/>
                </a:solidFill>
                <a:latin typeface="+mn-lt"/>
              </a:rPr>
              <a:t>salud</a:t>
            </a:r>
            <a:r>
              <a:rPr lang="en-US" sz="4000" dirty="0">
                <a:solidFill>
                  <a:schemeClr val="tx2"/>
                </a:solidFill>
                <a:latin typeface="+mn-lt"/>
              </a:rPr>
              <a:t> mental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 descr="Imagen que contiene texto&#10;&#10;Descripción generada automáticamente">
            <a:extLst>
              <a:ext uri="{FF2B5EF4-FFF2-40B4-BE49-F238E27FC236}">
                <a16:creationId xmlns:a16="http://schemas.microsoft.com/office/drawing/2014/main" id="{FFC33AF9-339D-44D3-B71D-C34A26DC8C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0371" r="17427" b="-1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7B07E0-AB51-4B54-B62C-BCB70166C6CD}"/>
              </a:ext>
            </a:extLst>
          </p:cNvPr>
          <p:cNvSpPr txBox="1"/>
          <p:nvPr/>
        </p:nvSpPr>
        <p:spPr>
          <a:xfrm>
            <a:off x="9857708" y="6870700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10" tooltip="https://www.flickr.com/photos/anieto2k/2724702169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1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A33D6B1-DF9E-4DB9-B114-66F780CE8FEF}"/>
              </a:ext>
            </a:extLst>
          </p:cNvPr>
          <p:cNvSpPr txBox="1"/>
          <p:nvPr/>
        </p:nvSpPr>
        <p:spPr>
          <a:xfrm>
            <a:off x="5271124" y="6870700"/>
            <a:ext cx="22140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7" tooltip="https://ined21.com/formacion-en-salud-mental-para-educadore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2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379DAE5-1675-46ED-9B0B-3DFDCB527BE3}"/>
              </a:ext>
            </a:extLst>
          </p:cNvPr>
          <p:cNvSpPr txBox="1"/>
          <p:nvPr/>
        </p:nvSpPr>
        <p:spPr>
          <a:xfrm>
            <a:off x="564314" y="6870700"/>
            <a:ext cx="22140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://noticiadesalud.blogspot.com/2008/12/el-hospital-regional-de-mlaga-h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2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D750CCD-73EC-4623-97AD-E00767E68FF5}"/>
              </a:ext>
            </a:extLst>
          </p:cNvPr>
          <p:cNvSpPr txBox="1"/>
          <p:nvPr/>
        </p:nvSpPr>
        <p:spPr>
          <a:xfrm>
            <a:off x="7497892" y="6870700"/>
            <a:ext cx="23471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9" tooltip="http://psicologiandouny.blogspot.com/2015/07/sobre-la-psicosis-y-trastorno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3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C475AD1-79E9-49BD-82D3-A0F4B850DCF3}"/>
              </a:ext>
            </a:extLst>
          </p:cNvPr>
          <p:cNvSpPr txBox="1"/>
          <p:nvPr/>
        </p:nvSpPr>
        <p:spPr>
          <a:xfrm>
            <a:off x="2791082" y="6870700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5" tooltip="https://razonpublica.com/problemas-y-trastornos-mentales-en-colombi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73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persona, sostener, mano, pieza&#10;&#10;Descripción generada automáticamente">
            <a:extLst>
              <a:ext uri="{FF2B5EF4-FFF2-40B4-BE49-F238E27FC236}">
                <a16:creationId xmlns:a16="http://schemas.microsoft.com/office/drawing/2014/main" id="{FC4EFBFA-E3E3-4537-8E84-1946D697A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455" r="9657" b="2"/>
          <a:stretch/>
        </p:blipFill>
        <p:spPr>
          <a:xfrm>
            <a:off x="8007861" y="1"/>
            <a:ext cx="4184139" cy="4247004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3" name="Imagen 12" descr="Imagen que contiene hombre, tabla, sostener, usando&#10;&#10;Descripción generada automáticamente">
            <a:extLst>
              <a:ext uri="{FF2B5EF4-FFF2-40B4-BE49-F238E27FC236}">
                <a16:creationId xmlns:a16="http://schemas.microsoft.com/office/drawing/2014/main" id="{CF08BAA0-6F58-40CD-BF77-BFC6C2B10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5095" r="15095" b="-2"/>
          <a:stretch/>
        </p:blipFill>
        <p:spPr>
          <a:xfrm>
            <a:off x="3834182" y="1"/>
            <a:ext cx="4215670" cy="3381796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Imagen 6" descr="Imagen que contiene taza, tabla, vidrio, negro&#10;&#10;Descripción generada automáticamente">
            <a:extLst>
              <a:ext uri="{FF2B5EF4-FFF2-40B4-BE49-F238E27FC236}">
                <a16:creationId xmlns:a16="http://schemas.microsoft.com/office/drawing/2014/main" id="{796B9125-1A91-41B1-8AAC-33D7B6F5A7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4629" r="2486" b="1"/>
          <a:stretch/>
        </p:blipFill>
        <p:spPr>
          <a:xfrm>
            <a:off x="1" y="1337091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03FC70-67D9-49EF-983C-3853BF2B4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3887A53-816C-4A63-AE30-00DBE3AA4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0768" y="3429000"/>
            <a:ext cx="5314672" cy="7624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b="1" dirty="0" err="1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Posibles</a:t>
            </a:r>
            <a:r>
              <a:rPr lang="en-US" sz="40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+mj-lt"/>
              </a:rPr>
              <a:t>reacciones</a:t>
            </a:r>
            <a:r>
              <a:rPr lang="en-US" sz="4000" b="1" dirty="0">
                <a:solidFill>
                  <a:schemeClr val="tx2"/>
                </a:solidFill>
                <a:latin typeface="+mj-lt"/>
              </a:rPr>
              <a:t>: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A4AA02-BF03-48EB-A8A3-1F9DEA8B7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9783" y="4507123"/>
            <a:ext cx="5650644" cy="1582986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+mn-lt"/>
              </a:rPr>
              <a:t>Mayor </a:t>
            </a:r>
            <a:r>
              <a:rPr lang="en-US" sz="3600" dirty="0" err="1">
                <a:solidFill>
                  <a:schemeClr val="tx2"/>
                </a:solidFill>
                <a:latin typeface="+mn-lt"/>
              </a:rPr>
              <a:t>consumo</a:t>
            </a:r>
            <a:r>
              <a:rPr lang="en-US" sz="3600" dirty="0">
                <a:solidFill>
                  <a:schemeClr val="tx2"/>
                </a:solidFill>
                <a:latin typeface="+mn-lt"/>
              </a:rPr>
              <a:t> de alcohol, tabaco u </a:t>
            </a:r>
            <a:r>
              <a:rPr lang="en-US" sz="3600" dirty="0" err="1">
                <a:solidFill>
                  <a:schemeClr val="tx2"/>
                </a:solidFill>
                <a:latin typeface="+mn-lt"/>
              </a:rPr>
              <a:t>otras</a:t>
            </a:r>
            <a:r>
              <a:rPr lang="en-US" sz="3600" dirty="0">
                <a:solidFill>
                  <a:schemeClr val="tx2"/>
                </a:solidFill>
                <a:latin typeface="+mn-lt"/>
              </a:rPr>
              <a:t> Drogas.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7B07E0-AB51-4B54-B62C-BCB70166C6CD}"/>
              </a:ext>
            </a:extLst>
          </p:cNvPr>
          <p:cNvSpPr txBox="1"/>
          <p:nvPr/>
        </p:nvSpPr>
        <p:spPr>
          <a:xfrm>
            <a:off x="9857708" y="6870700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9" tooltip="https://www.flickr.com/photos/anieto2k/2724702169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0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3667D9F-4C45-48EE-AC03-7E965C1E6A7F}"/>
              </a:ext>
            </a:extLst>
          </p:cNvPr>
          <p:cNvSpPr txBox="1"/>
          <p:nvPr/>
        </p:nvSpPr>
        <p:spPr>
          <a:xfrm>
            <a:off x="7377666" y="6870700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7" tooltip="http://revistaindependientes.com/los-casos-de-cancer-de-pulmon-se-incrementan-en-mujeres-por-el-consumo-de-tabac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1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0A0A372-7FA3-42E9-949C-7E417BDE4743}"/>
              </a:ext>
            </a:extLst>
          </p:cNvPr>
          <p:cNvSpPr txBox="1"/>
          <p:nvPr/>
        </p:nvSpPr>
        <p:spPr>
          <a:xfrm>
            <a:off x="2518572" y="6870700"/>
            <a:ext cx="24865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3" tooltip="http://www.proyecto40.com/?p=2520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2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s-CR" sz="700">
              <a:solidFill>
                <a:srgbClr val="FFFFFF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3CE847D-262A-4D14-B27D-1E3A1948CB39}"/>
              </a:ext>
            </a:extLst>
          </p:cNvPr>
          <p:cNvSpPr txBox="1"/>
          <p:nvPr/>
        </p:nvSpPr>
        <p:spPr>
          <a:xfrm>
            <a:off x="5017850" y="6870700"/>
            <a:ext cx="23471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R" sz="700">
                <a:solidFill>
                  <a:srgbClr val="FFFFFF"/>
                </a:solidFill>
                <a:hlinkClick r:id="rId5" tooltip="http://es.globedia.com/evitar-recaida-adictos-drogas-farmaco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R" sz="700">
                <a:solidFill>
                  <a:srgbClr val="FFFFFF"/>
                </a:solidFill>
              </a:rPr>
              <a:t> de Autor desconocido está bajo licencia </a:t>
            </a:r>
            <a:r>
              <a:rPr lang="es-CR" sz="700">
                <a:solidFill>
                  <a:srgbClr val="FFFFFF"/>
                </a:solidFill>
                <a:hlinkClick r:id="rId13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s-C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649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749171E-0E23-4B0A-9808-5A947117C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Las personas que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pueden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tener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reacciones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más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fuertes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al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estrés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una crisis son:</a:t>
            </a: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2B083A-AC06-4248-88AA-586B5848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EFFFF"/>
                </a:solidFill>
                <a:latin typeface="+mn-lt"/>
              </a:rPr>
              <a:t>Adultos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mayores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y personas con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enfermedades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crónicas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que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corren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mayor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riesgo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de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enfermar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mas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gravemente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a causa del COVID-19.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EFFFF"/>
                </a:solidFill>
                <a:latin typeface="+mn-lt"/>
              </a:rPr>
              <a:t>Niños</a:t>
            </a:r>
            <a:r>
              <a:rPr lang="en-US" sz="3600" dirty="0">
                <a:solidFill>
                  <a:srgbClr val="FEFFFF"/>
                </a:solidFill>
                <a:latin typeface="+mn-lt"/>
              </a:rPr>
              <a:t> y </a:t>
            </a:r>
            <a:r>
              <a:rPr lang="en-US" sz="3600" dirty="0" err="1">
                <a:solidFill>
                  <a:srgbClr val="FEFFFF"/>
                </a:solidFill>
                <a:latin typeface="+mn-lt"/>
              </a:rPr>
              <a:t>adolescentes</a:t>
            </a:r>
            <a:endParaRPr lang="en-US" sz="3600" dirty="0">
              <a:solidFill>
                <a:srgbClr val="FE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13824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3202</Words>
  <Application>Microsoft Office PowerPoint</Application>
  <PresentationFormat>Panorámica</PresentationFormat>
  <Paragraphs>244</Paragraphs>
  <Slides>53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9" baseType="lpstr">
      <vt:lpstr>Arial</vt:lpstr>
      <vt:lpstr>Avenir Book</vt:lpstr>
      <vt:lpstr>Calibri</vt:lpstr>
      <vt:lpstr>Calibri Light</vt:lpstr>
      <vt:lpstr>Wingdings</vt:lpstr>
      <vt:lpstr>Tema de Office</vt:lpstr>
      <vt:lpstr>SALUD MENTAL EN TIEMPOS DEL COVID-19</vt:lpstr>
      <vt:lpstr>Estrés y como sobre llevarlo</vt:lpstr>
      <vt:lpstr>Posibles reacciones:</vt:lpstr>
      <vt:lpstr>Posibles reacciones:</vt:lpstr>
      <vt:lpstr>Posibles reacciones:</vt:lpstr>
      <vt:lpstr>Posibles reacciones:</vt:lpstr>
      <vt:lpstr>Posibles reacciones:</vt:lpstr>
      <vt:lpstr>Posibles reacciones:</vt:lpstr>
      <vt:lpstr>Las personas que pueden tener reacciones más fuertes al estrés de una crisis son:</vt:lpstr>
      <vt:lpstr>Las personas que pueden tener reacciones más fuertes al estrés de una crisis son:</vt:lpstr>
      <vt:lpstr>Formas de lidiar con el estrés:</vt:lpstr>
      <vt:lpstr>Formas de lidiar con el estrés:</vt:lpstr>
      <vt:lpstr>Necesita ayuda? Conoce a una persona que si?</vt:lpstr>
      <vt:lpstr>CUIDE SU SALUD MENTAL</vt:lpstr>
      <vt:lpstr>Padres y madres:</vt:lpstr>
      <vt:lpstr>Atención a los cambios de comportamientos de su hijo</vt:lpstr>
      <vt:lpstr>Atención a los cambios de comportamientos de su hijo</vt:lpstr>
      <vt:lpstr>Atención a los cambios de comportamientos de su hijo</vt:lpstr>
      <vt:lpstr>Formas de brindar apoyo a su hijo</vt:lpstr>
      <vt:lpstr>Formas de brindar apoyo a su hijo</vt:lpstr>
      <vt:lpstr>Personas que corren mayor riesgo de enfermedad grave</vt:lpstr>
      <vt:lpstr>Personas que corren mayor riesgo de enfermedad grave</vt:lpstr>
      <vt:lpstr>Reacciones frecuentes al COVID-19</vt:lpstr>
      <vt:lpstr>Reacciones frecuentes al COVID-19</vt:lpstr>
      <vt:lpstr>Brinde apoyo a sus seres queridos</vt:lpstr>
      <vt:lpstr>Ayude a sus seres queridos a mantenerse protegidos</vt:lpstr>
      <vt:lpstr>Ayude a sus seres queridos a mantenerse protegidos</vt:lpstr>
      <vt:lpstr>Presentación de PowerPoint</vt:lpstr>
      <vt:lpstr>Ayude a las personas a conectarse con sus familiares y seres queridos para reducir la angustia y la sensación de aislamiento.</vt:lpstr>
      <vt:lpstr>Ayude a las personas a conectarse con sus familiares y seres queridos para reducir la angustia y la sensación de aislamiento.</vt:lpstr>
      <vt:lpstr>Explique a los adultos mayores y personas con discapacidad que es frecuente sentir angustia durante una crisis. Recuérdeles que pedir ayuda y aceptarla  es un signo de fortaleza</vt:lpstr>
      <vt:lpstr>Tenga preparado un procedimiento y un sistema de remisiones para cualquier personas que manifieste angustia grave o exprese su deseo de lastimarse o lastimar a otras personas</vt:lpstr>
      <vt:lpstr>Para las personas que salen de la cuarentena</vt:lpstr>
      <vt:lpstr>Para las personas que salen de la cuarentena</vt:lpstr>
      <vt:lpstr>Conocimientos útiles.</vt:lpstr>
      <vt:lpstr>Conocer los síntomas, incluidos los físicos(cansancio, enfermedad) y los mentales (temor, aislamiento, culpa).</vt:lpstr>
      <vt:lpstr>Tomarse un tiempo para que usted y su familia puedan recuperarse de la respuesta a una pandemia</vt:lpstr>
      <vt:lpstr>Crear un menú de actividades de cuidado personal que disfrute, como pasar tiempo con amigos y familiares, hacer ejercicio o leer un libro</vt:lpstr>
      <vt:lpstr>Conocimientos útiles.</vt:lpstr>
      <vt:lpstr>Conocimientos útiles.</vt:lpstr>
      <vt:lpstr>¡Desintoxica tus emociones!   5 técnicas de higiene emocional </vt:lpstr>
      <vt:lpstr>1. La respiración como higiene-emocional </vt:lpstr>
      <vt:lpstr>2. Potenciar la carga positiva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SALUD MENTAL EN TIEMPOS DEL COVID-19</dc:title>
  <dc:creator>Francisco  Golcher</dc:creator>
  <cp:lastModifiedBy>Francisco  Golcher</cp:lastModifiedBy>
  <cp:revision>4</cp:revision>
  <dcterms:created xsi:type="dcterms:W3CDTF">2020-06-26T00:53:15Z</dcterms:created>
  <dcterms:modified xsi:type="dcterms:W3CDTF">2020-06-26T00:57:37Z</dcterms:modified>
</cp:coreProperties>
</file>